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810B1B-5B6C-4E18-BCC1-550B8645060F}" v="8" dt="2024-04-12T20:33:51.3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72A39-6021-4D40-8635-D76C39F3F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B60C1-893B-4195-B634-3E29C262F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003B5-F69A-4E68-8656-413D66B86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192C-AF1B-43E9-945D-BA8DF68D7A80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AC7C6-88BC-4CD7-B84B-EC922500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34A3C-38C0-4015-9BED-A3E345B17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FE78-A8FF-4291-8789-CB7CAB44D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24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7F8EF-98B5-4059-B206-1229214A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464A9B-8CE8-4FFA-BE50-FAF1B37B3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192CF-2C62-4183-A8F8-FFEDB751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192C-AF1B-43E9-945D-BA8DF68D7A80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4E82E-642E-4201-9BB7-27A261C90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1408E-C0ED-4331-8C83-1285E0648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FE78-A8FF-4291-8789-CB7CAB44D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11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CE6B24-AEA9-4B29-BB04-185564B9EF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EB4E5-CD96-4415-A233-A43D41EBA2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696B5-D329-48C3-A8ED-71111FF57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192C-AF1B-43E9-945D-BA8DF68D7A80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FEF2-FE5C-45DF-8A45-04E676B05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B327A-6B9B-4F6B-A505-C9EDE72AE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FE78-A8FF-4291-8789-CB7CAB44D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415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ACD58-A45E-4949-9CEB-18452E78B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C68D9-DA6F-454A-A9FA-EABA350D7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AC151-20EF-45B1-87B6-77177C1C9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192C-AF1B-43E9-945D-BA8DF68D7A80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23A51-8C71-49F3-85ED-885A7643C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69547-7A86-42C9-AA60-5CE109DBF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FE78-A8FF-4291-8789-CB7CAB44D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81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4F870-BD9B-4441-87AE-970FE2A1C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565ECA-F1EB-403D-B45F-F63049061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C825A-7B0E-4E5A-B7D7-42414802E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192C-AF1B-43E9-945D-BA8DF68D7A80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83BBF-CCE3-4212-A52C-9FF85FAC3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6A398-DDE8-4FD8-A94C-340F579CE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FE78-A8FF-4291-8789-CB7CAB44D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62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A579C-6A68-4EDF-93B5-07CA43771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2BC93-27D1-4E62-BD55-5DC1E6BA31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491588-777B-45D0-BB47-ED75E39361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BF55A-7831-44CD-8EFE-6874E5AE7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192C-AF1B-43E9-945D-BA8DF68D7A80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9DB6F-9985-41E6-826D-66076A749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2C72B-1FED-48EC-8000-1BF41F005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FE78-A8FF-4291-8789-CB7CAB44D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02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FEE66-34C5-4BC8-B554-8BBFCB905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483FB0-C9E8-4271-8F8E-9B09D1464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8938A3-FD75-45C5-8668-8D27CE0B1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44104A-27FD-4BEB-A21C-B8D2D85603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F2FB82-1916-49F6-BBF2-75A9947392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E8F55B-8FA7-4E5D-BCB2-E7F6F50E5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192C-AF1B-43E9-945D-BA8DF68D7A80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6E8BFE-2066-4ECB-B6E8-3ECB06F39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16081F-BB1A-4943-8C07-02DD52261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FE78-A8FF-4291-8789-CB7CAB44D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02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6E236-138C-4FDF-9DDF-33B3611AB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72AD17-76A3-4AE0-840A-8BA355B67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192C-AF1B-43E9-945D-BA8DF68D7A80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312913-09CB-4F0A-BC7D-7823F6AD0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98AD00-CC8E-4128-A169-F3C43EF5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FE78-A8FF-4291-8789-CB7CAB44D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251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6FE587-D5CE-4960-9A57-8C347D351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192C-AF1B-43E9-945D-BA8DF68D7A80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B708BB-E5F0-4BE4-899C-C4568BDDB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1C92A-882A-4B62-B5AB-37FA986AC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FE78-A8FF-4291-8789-CB7CAB44D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57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4F95D-1A9C-43AD-9771-7740A61CC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5E36B-828C-4A65-810F-FFFC4F751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39F39-3C9D-4683-8FE9-37E32E406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CEC994-1FC5-4462-BC3C-332478780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192C-AF1B-43E9-945D-BA8DF68D7A80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ABD11-59A7-447A-BE04-0C59BCECB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91D5B-1E56-4E86-A602-6935E2EE5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FE78-A8FF-4291-8789-CB7CAB44D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22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7B46B-9B98-438B-A90C-E64E8646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FFBABB-FB4A-4494-B097-A9696F3D68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C9D43E-C259-439C-9998-742124E3A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692EF8-6CFB-4F92-AC90-B750826E3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192C-AF1B-43E9-945D-BA8DF68D7A80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2CB51B-EF9D-4349-9E2C-3587FDE2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C7D2A-6956-4038-98F2-E2DA82EB9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FE78-A8FF-4291-8789-CB7CAB44D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25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23A528-C0D7-4B9B-944B-F7969D8D8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DD5950-8F01-4B42-99C1-C4906071D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59AE0-48BC-4750-8878-C8D978EDDC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1192C-AF1B-43E9-945D-BA8DF68D7A80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80632-BB50-4839-AECB-E71A9F9576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3AB04-179E-4D91-BBE3-5DB12B896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DFE78-A8FF-4291-8789-CB7CAB44D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52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forms.office.com/r/a572bJ23g4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B253070-F2CA-497B-9711-009B0CDB349A}"/>
              </a:ext>
            </a:extLst>
          </p:cNvPr>
          <p:cNvSpPr txBox="1"/>
          <p:nvPr/>
        </p:nvSpPr>
        <p:spPr>
          <a:xfrm>
            <a:off x="2167191" y="-15077"/>
            <a:ext cx="783610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Bedfordshire Complex Care Team working with</a:t>
            </a:r>
          </a:p>
          <a:p>
            <a:pPr algn="ctr"/>
            <a:r>
              <a:rPr lang="en-GB" b="1" dirty="0"/>
              <a:t>Bedfordshire &amp; Luton Community Health Services</a:t>
            </a:r>
          </a:p>
          <a:p>
            <a:pPr algn="ctr"/>
            <a:r>
              <a:rPr lang="en-GB" b="1" dirty="0"/>
              <a:t>Virtual Education Programme for Care Homes and Nursing Homes </a:t>
            </a:r>
          </a:p>
          <a:p>
            <a:pPr algn="ctr"/>
            <a:r>
              <a:rPr lang="en-GB" b="1" dirty="0"/>
              <a:t>June and September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1E661E-83B8-4FFD-AA22-0310C97C70EB}"/>
              </a:ext>
            </a:extLst>
          </p:cNvPr>
          <p:cNvSpPr txBox="1"/>
          <p:nvPr/>
        </p:nvSpPr>
        <p:spPr>
          <a:xfrm>
            <a:off x="108904" y="5368299"/>
            <a:ext cx="11750287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To book your education session(s) and get the MS Teams link, 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complete the online form via the link below or scan the QR code: </a:t>
            </a:r>
            <a:r>
              <a:rPr lang="en-GB" sz="2400" b="1" dirty="0">
                <a:solidFill>
                  <a:srgbClr val="FF0000"/>
                </a:solidFill>
                <a:hlinkClick r:id="rId2"/>
              </a:rPr>
              <a:t>https://forms.office.com/r/a572bJ23g4</a:t>
            </a:r>
            <a:endParaRPr lang="en-GB" sz="2400" b="1" dirty="0">
              <a:solidFill>
                <a:srgbClr val="FF0000"/>
              </a:solidFill>
            </a:endParaRPr>
          </a:p>
          <a:p>
            <a:endParaRPr lang="en-GB" sz="1600" b="1" dirty="0">
              <a:solidFill>
                <a:srgbClr val="FF0000"/>
              </a:solidFill>
            </a:endParaRPr>
          </a:p>
          <a:p>
            <a:endParaRPr lang="en-GB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294092F-4352-4C53-B70E-17324C9A7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642892"/>
              </p:ext>
            </p:extLst>
          </p:nvPr>
        </p:nvGraphicFramePr>
        <p:xfrm>
          <a:off x="169845" y="2184905"/>
          <a:ext cx="11881063" cy="3138127"/>
        </p:xfrm>
        <a:graphic>
          <a:graphicData uri="http://schemas.openxmlformats.org/drawingml/2006/table">
            <a:tbl>
              <a:tblPr/>
              <a:tblGrid>
                <a:gridCol w="2199542">
                  <a:extLst>
                    <a:ext uri="{9D8B030D-6E8A-4147-A177-3AD203B41FA5}">
                      <a16:colId xmlns:a16="http://schemas.microsoft.com/office/drawing/2014/main" val="523942883"/>
                    </a:ext>
                  </a:extLst>
                </a:gridCol>
                <a:gridCol w="1443488">
                  <a:extLst>
                    <a:ext uri="{9D8B030D-6E8A-4147-A177-3AD203B41FA5}">
                      <a16:colId xmlns:a16="http://schemas.microsoft.com/office/drawing/2014/main" val="1166766524"/>
                    </a:ext>
                  </a:extLst>
                </a:gridCol>
                <a:gridCol w="1526876">
                  <a:extLst>
                    <a:ext uri="{9D8B030D-6E8A-4147-A177-3AD203B41FA5}">
                      <a16:colId xmlns:a16="http://schemas.microsoft.com/office/drawing/2014/main" val="1084948050"/>
                    </a:ext>
                  </a:extLst>
                </a:gridCol>
                <a:gridCol w="1578634">
                  <a:extLst>
                    <a:ext uri="{9D8B030D-6E8A-4147-A177-3AD203B41FA5}">
                      <a16:colId xmlns:a16="http://schemas.microsoft.com/office/drawing/2014/main" val="1231636366"/>
                    </a:ext>
                  </a:extLst>
                </a:gridCol>
                <a:gridCol w="1906438">
                  <a:extLst>
                    <a:ext uri="{9D8B030D-6E8A-4147-A177-3AD203B41FA5}">
                      <a16:colId xmlns:a16="http://schemas.microsoft.com/office/drawing/2014/main" val="548163541"/>
                    </a:ext>
                  </a:extLst>
                </a:gridCol>
                <a:gridCol w="1587260">
                  <a:extLst>
                    <a:ext uri="{9D8B030D-6E8A-4147-A177-3AD203B41FA5}">
                      <a16:colId xmlns:a16="http://schemas.microsoft.com/office/drawing/2014/main" val="4062365689"/>
                    </a:ext>
                  </a:extLst>
                </a:gridCol>
                <a:gridCol w="1638825">
                  <a:extLst>
                    <a:ext uri="{9D8B030D-6E8A-4147-A177-3AD203B41FA5}">
                      <a16:colId xmlns:a16="http://schemas.microsoft.com/office/drawing/2014/main" val="7946144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TOPIC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Session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Session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Session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Session 4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Session 5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Session 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365676"/>
                  </a:ext>
                </a:extLst>
              </a:tr>
              <a:tr h="60826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Moisture Associated Skin Damage (MASD)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GB" sz="1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June 2025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10am-11am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en-GB" sz="1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June 2025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12pm-1pm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GB" sz="1600" b="1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2025</a:t>
                      </a:r>
                    </a:p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2pm-3pm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22nd September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9.30am-10.30am</a:t>
                      </a:r>
                      <a:endParaRPr lang="en-GB" sz="16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23rd September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11.30am-12.30pm</a:t>
                      </a:r>
                      <a:endParaRPr lang="en-GB" sz="16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161188"/>
                  </a:ext>
                </a:extLst>
              </a:tr>
              <a:tr h="52705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Wound Infection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r>
                        <a:rPr lang="en-GB" sz="1600" b="1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2025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10am-11am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GB" sz="1600" b="1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2025</a:t>
                      </a:r>
                    </a:p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12pm-1pm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GB" sz="1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June 2025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2pm-3pm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23rd September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9.30am-10.30am</a:t>
                      </a:r>
                      <a:endParaRPr lang="en-GB" sz="16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25th September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11.30am-12.30pm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26th September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2pm-3pm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126510"/>
                  </a:ext>
                </a:extLst>
              </a:tr>
              <a:tr h="52705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Skin Tear Prevention &amp; Management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GB" sz="1600" b="1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2025</a:t>
                      </a:r>
                    </a:p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12pm-1pm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en-GB" sz="1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June 2025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2pm-3pm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10th June 2025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10am-11am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22nd September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11.30am-1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2.30pm</a:t>
                      </a:r>
                      <a:endParaRPr lang="en-GB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23rd September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2pm-3pm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26th September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9.30am-10.30am</a:t>
                      </a:r>
                      <a:endParaRPr lang="en-GB" sz="16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87837"/>
                  </a:ext>
                </a:extLst>
              </a:tr>
              <a:tr h="5270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Prevention of Pressure Ulcers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GB" sz="1600" b="1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2025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2pm-3pm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GB" sz="1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June 2025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10am-11am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GB" sz="1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June 2025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12pm-1pm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22nd September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2pm-3pm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25th September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9.30am-10.30am</a:t>
                      </a:r>
                      <a:endParaRPr lang="en-GB" sz="16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26th September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11.30am-12.30pm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348633"/>
                  </a:ext>
                </a:extLst>
              </a:tr>
              <a:tr h="547516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/>
                        <a:t>*</a:t>
                      </a:r>
                      <a:r>
                        <a:rPr lang="en-GB" sz="1500" b="1" dirty="0">
                          <a:solidFill>
                            <a:srgbClr val="FF0000"/>
                          </a:solidFill>
                        </a:rPr>
                        <a:t>Every session will last for no more than 1 hour.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dirty="0">
                          <a:solidFill>
                            <a:srgbClr val="FF0000"/>
                          </a:solidFill>
                        </a:rPr>
                        <a:t>You will receive a certificate on receipt of feedback form for every session you attend</a:t>
                      </a:r>
                      <a:r>
                        <a:rPr lang="en-GB" sz="1500" b="1" dirty="0"/>
                        <a:t>*</a:t>
                      </a:r>
                    </a:p>
                    <a:p>
                      <a:pPr algn="l" fontAlgn="b"/>
                      <a:endParaRPr lang="en-GB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997165"/>
                  </a:ext>
                </a:extLst>
              </a:tr>
            </a:tbl>
          </a:graphicData>
        </a:graphic>
      </p:graphicFrame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7643E8B3-0DF6-4055-967C-C0BF0449D424}"/>
              </a:ext>
            </a:extLst>
          </p:cNvPr>
          <p:cNvSpPr/>
          <p:nvPr/>
        </p:nvSpPr>
        <p:spPr>
          <a:xfrm>
            <a:off x="210102" y="1192649"/>
            <a:ext cx="11750286" cy="890378"/>
          </a:xfrm>
          <a:prstGeom prst="wedgeRoundRectCallout">
            <a:avLst>
              <a:gd name="adj1" fmla="val -18913"/>
              <a:gd name="adj2" fmla="val 48569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/>
              <a:t>“We are delighted to offer Virtual Education for 2025. Open to all Care and Nursing Home staff,  these 1 hour sessions supported by our industry partner Solventum, provide you with important updates on a range of essential subjects underpinned by the Bedfordshire &amp; Luton wound dressings formulary.“</a:t>
            </a:r>
          </a:p>
          <a:p>
            <a:r>
              <a:rPr lang="en-GB" sz="1400" b="1" dirty="0"/>
              <a:t> This education is brought to you by the </a:t>
            </a:r>
            <a:r>
              <a:rPr lang="en-GB" sz="1400" b="1" i="1" dirty="0"/>
              <a:t>Complex Care Team working with Tissue Viability, Bedfordshire &amp; Luton Community Health Services</a:t>
            </a:r>
            <a:r>
              <a:rPr lang="en-GB" sz="1200" b="1" i="1" dirty="0"/>
              <a:t> 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1A5FD562-23F6-1975-64A5-823E3754B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253"/>
            <a:ext cx="2566124" cy="95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A qr code with a white background&#10;&#10;AI-generated content may be incorrect.">
            <a:extLst>
              <a:ext uri="{FF2B5EF4-FFF2-40B4-BE49-F238E27FC236}">
                <a16:creationId xmlns:a16="http://schemas.microsoft.com/office/drawing/2014/main" id="{FD5891ED-0DC9-D316-97C4-73EC7A212A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211" y="4675792"/>
            <a:ext cx="2188980" cy="21889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25E5A94-5531-1D99-1EF7-C2FDE23D2D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63035" y="0"/>
            <a:ext cx="2228965" cy="1054154"/>
          </a:xfrm>
          <a:prstGeom prst="rect">
            <a:avLst/>
          </a:prstGeom>
        </p:spPr>
      </p:pic>
      <p:pic>
        <p:nvPicPr>
          <p:cNvPr id="4" name="Picture 3" descr="Description: NHS-RGB">
            <a:extLst>
              <a:ext uri="{FF2B5EF4-FFF2-40B4-BE49-F238E27FC236}">
                <a16:creationId xmlns:a16="http://schemas.microsoft.com/office/drawing/2014/main" id="{B08873A8-7D95-C6F9-126F-CE6C27CFDD8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9590" y="15181"/>
            <a:ext cx="893445" cy="3613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3865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6365</TotalTime>
  <Words>298</Words>
  <Application>Microsoft Office PowerPoint</Application>
  <PresentationFormat>Widescreen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Jocelyn Kurtulaj</dc:creator>
  <cp:lastModifiedBy>Jocelyn Kurtulaj</cp:lastModifiedBy>
  <cp:revision>19</cp:revision>
  <dcterms:created xsi:type="dcterms:W3CDTF">2022-10-11T08:44:42Z</dcterms:created>
  <dcterms:modified xsi:type="dcterms:W3CDTF">2025-03-31T12:19:49Z</dcterms:modified>
</cp:coreProperties>
</file>