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1"/>
  </p:notesMasterIdLst>
  <p:handoutMasterIdLst>
    <p:handoutMasterId r:id="rId42"/>
  </p:handoutMasterIdLst>
  <p:sldIdLst>
    <p:sldId id="256" r:id="rId6"/>
    <p:sldId id="263" r:id="rId7"/>
    <p:sldId id="262" r:id="rId8"/>
    <p:sldId id="257" r:id="rId9"/>
    <p:sldId id="285" r:id="rId10"/>
    <p:sldId id="291" r:id="rId11"/>
    <p:sldId id="279" r:id="rId12"/>
    <p:sldId id="280" r:id="rId13"/>
    <p:sldId id="295" r:id="rId14"/>
    <p:sldId id="296" r:id="rId15"/>
    <p:sldId id="283" r:id="rId16"/>
    <p:sldId id="284" r:id="rId17"/>
    <p:sldId id="275" r:id="rId18"/>
    <p:sldId id="276" r:id="rId19"/>
    <p:sldId id="273" r:id="rId20"/>
    <p:sldId id="274" r:id="rId21"/>
    <p:sldId id="266" r:id="rId22"/>
    <p:sldId id="267" r:id="rId23"/>
    <p:sldId id="293" r:id="rId24"/>
    <p:sldId id="294" r:id="rId25"/>
    <p:sldId id="265" r:id="rId26"/>
    <p:sldId id="277" r:id="rId27"/>
    <p:sldId id="278" r:id="rId28"/>
    <p:sldId id="297" r:id="rId29"/>
    <p:sldId id="268" r:id="rId30"/>
    <p:sldId id="269" r:id="rId31"/>
    <p:sldId id="270" r:id="rId32"/>
    <p:sldId id="281" r:id="rId33"/>
    <p:sldId id="282" r:id="rId34"/>
    <p:sldId id="298" r:id="rId35"/>
    <p:sldId id="300" r:id="rId36"/>
    <p:sldId id="271" r:id="rId37"/>
    <p:sldId id="272" r:id="rId38"/>
    <p:sldId id="288" r:id="rId39"/>
    <p:sldId id="289" r:id="rId4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797BE0D-A4F4-2010-9F9E-3CCA78EF1760}" name="Maria Wogan" initials="MW" userId="da541efc18af4660" providerId="Windows Live"/>
  <p188:author id="{6725233E-E29C-F0CE-0437-2F059F6E8FC7}" name="KAY, Nicola (NHS BEDFORDSHIRE, LUTON AND MILTON KEYNES CCG)" initials="KN(BLAMKC" userId="S::nicola.kay1@nhs.net::f2af215a-2b4d-4628-b932-93de781f5923" providerId="AD"/>
  <p188:author id="{CA6F2FA8-7A6C-53EA-3CA9-A61F0553ECE6}" name="Sharon Kendal (MLCSU)" initials="SK(" userId="S::sharon.kendal@mlcsu.nhs.uk::e065a7e3-5912-4383-95b1-d4249b4ce15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ummers Michelle [Capability House] - NHS Bedfordshire CCG" initials="SM[H-NBC" lastIdx="2" clrIdx="0"/>
  <p:cmAuthor id="2" name="SUMMERS, Michelle (NHS BEDFORDSHIRE, LUTON AND MILTON KEYNES CCG)" initials="SM(BLAMKC" lastIdx="1" clrIdx="1"/>
  <p:cmAuthor id="3" name="COX, Felicity (NHS BEDFORDSHIRE, LUTON AND MILTON KEYNES CCG)" initials="CF(BLAMKC" lastIdx="2" clrIdx="2">
    <p:extLst>
      <p:ext uri="{19B8F6BF-5375-455C-9EA6-DF929625EA0E}">
        <p15:presenceInfo xmlns:p15="http://schemas.microsoft.com/office/powerpoint/2012/main" userId="S::felicity.cox1@nhs.net::177aee50-dec4-4092-ad3e-5eb6b7a0da9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9A5DF"/>
    <a:srgbClr val="FF3300"/>
    <a:srgbClr val="106F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85956" autoAdjust="0"/>
  </p:normalViewPr>
  <p:slideViewPr>
    <p:cSldViewPr>
      <p:cViewPr varScale="1">
        <p:scale>
          <a:sx n="96" d="100"/>
          <a:sy n="96" d="100"/>
        </p:scale>
        <p:origin x="1148" y="68"/>
      </p:cViewPr>
      <p:guideLst>
        <p:guide orient="horz" pos="2160"/>
        <p:guide pos="3840"/>
      </p:guideLst>
    </p:cSldViewPr>
  </p:slideViewPr>
  <p:outlineViewPr>
    <p:cViewPr>
      <p:scale>
        <a:sx n="33" d="100"/>
        <a:sy n="33" d="100"/>
      </p:scale>
      <p:origin x="0" y="-1650"/>
    </p:cViewPr>
  </p:outlineViewPr>
  <p:notesTextViewPr>
    <p:cViewPr>
      <p:scale>
        <a:sx n="1" d="1"/>
        <a:sy n="1" d="1"/>
      </p:scale>
      <p:origin x="0" y="0"/>
    </p:cViewPr>
  </p:notesTextViewPr>
  <p:sorterViewPr>
    <p:cViewPr>
      <p:scale>
        <a:sx n="110" d="100"/>
        <a:sy n="110" d="100"/>
      </p:scale>
      <p:origin x="0" y="-13464"/>
    </p:cViewPr>
  </p:sorterViewPr>
  <p:notesViewPr>
    <p:cSldViewPr>
      <p:cViewPr varScale="1">
        <p:scale>
          <a:sx n="85" d="100"/>
          <a:sy n="85" d="100"/>
        </p:scale>
        <p:origin x="2720"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ommentAuthors" Target="commentAuthors.xml"/><Relationship Id="rId48" Type="http://schemas.microsoft.com/office/2018/10/relationships/authors" Targe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1641C83-CE3C-424A-A3C0-ACBB77819B58}"/>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4890427-98C8-1045-B09A-5ECB8A043808}"/>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BB208CE8-14BE-B941-867D-D1C064CCABBA}" type="datetimeFigureOut">
              <a:rPr lang="en-US" smtClean="0"/>
              <a:t>8/29/2025</a:t>
            </a:fld>
            <a:endParaRPr lang="en-US"/>
          </a:p>
        </p:txBody>
      </p:sp>
      <p:sp>
        <p:nvSpPr>
          <p:cNvPr id="4" name="Footer Placeholder 3">
            <a:extLst>
              <a:ext uri="{FF2B5EF4-FFF2-40B4-BE49-F238E27FC236}">
                <a16:creationId xmlns:a16="http://schemas.microsoft.com/office/drawing/2014/main" id="{6A3E4524-8F7B-4F43-92F4-C394B4A7A578}"/>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C2D43A5-9F41-3A48-9F9C-630EA636C3D6}"/>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307E522A-CE6C-6545-8AF7-8AF2D4697723}" type="slidenum">
              <a:rPr lang="en-US" smtClean="0"/>
              <a:t>‹#›</a:t>
            </a:fld>
            <a:endParaRPr lang="en-US"/>
          </a:p>
        </p:txBody>
      </p:sp>
    </p:spTree>
    <p:extLst>
      <p:ext uri="{BB962C8B-B14F-4D97-AF65-F5344CB8AC3E}">
        <p14:creationId xmlns:p14="http://schemas.microsoft.com/office/powerpoint/2010/main" val="7727211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0352A32-C764-42B9-B872-738194D3D7E1}" type="datetimeFigureOut">
              <a:rPr lang="en-US"/>
              <a:t>8/29/2025</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9D2B880-4E56-49AE-BFD2-484CF7B3CBF2}" type="slidenum">
              <a:rPr lang="en-US"/>
              <a:t>‹#›</a:t>
            </a:fld>
            <a:endParaRPr lang="en-US"/>
          </a:p>
        </p:txBody>
      </p:sp>
    </p:spTree>
    <p:extLst>
      <p:ext uri="{BB962C8B-B14F-4D97-AF65-F5344CB8AC3E}">
        <p14:creationId xmlns:p14="http://schemas.microsoft.com/office/powerpoint/2010/main" val="3598166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9D2B880-4E56-49AE-BFD2-484CF7B3CBF2}" type="slidenum">
              <a:rPr lang="en-US" smtClean="0"/>
              <a:t>1</a:t>
            </a:fld>
            <a:endParaRPr lang="en-US"/>
          </a:p>
        </p:txBody>
      </p:sp>
    </p:spTree>
    <p:extLst>
      <p:ext uri="{BB962C8B-B14F-4D97-AF65-F5344CB8AC3E}">
        <p14:creationId xmlns:p14="http://schemas.microsoft.com/office/powerpoint/2010/main" val="646896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9D2B880-4E56-49AE-BFD2-484CF7B3CBF2}" type="slidenum">
              <a:rPr lang="en-US" smtClean="0"/>
              <a:t>34</a:t>
            </a:fld>
            <a:endParaRPr lang="en-US"/>
          </a:p>
        </p:txBody>
      </p:sp>
    </p:spTree>
    <p:extLst>
      <p:ext uri="{BB962C8B-B14F-4D97-AF65-F5344CB8AC3E}">
        <p14:creationId xmlns:p14="http://schemas.microsoft.com/office/powerpoint/2010/main" val="561947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9D2B880-4E56-49AE-BFD2-484CF7B3CBF2}" type="slidenum">
              <a:rPr lang="en-US" smtClean="0"/>
              <a:t>35</a:t>
            </a:fld>
            <a:endParaRPr lang="en-US"/>
          </a:p>
        </p:txBody>
      </p:sp>
    </p:spTree>
    <p:extLst>
      <p:ext uri="{BB962C8B-B14F-4D97-AF65-F5344CB8AC3E}">
        <p14:creationId xmlns:p14="http://schemas.microsoft.com/office/powerpoint/2010/main" val="729521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9D2B880-4E56-49AE-BFD2-484CF7B3CBF2}" type="slidenum">
              <a:rPr lang="en-US" smtClean="0"/>
              <a:t>3</a:t>
            </a:fld>
            <a:endParaRPr lang="en-US"/>
          </a:p>
        </p:txBody>
      </p:sp>
    </p:spTree>
    <p:extLst>
      <p:ext uri="{BB962C8B-B14F-4D97-AF65-F5344CB8AC3E}">
        <p14:creationId xmlns:p14="http://schemas.microsoft.com/office/powerpoint/2010/main" val="309217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9D2B880-4E56-49AE-BFD2-484CF7B3CBF2}" type="slidenum">
              <a:rPr lang="en-US" smtClean="0"/>
              <a:t>4</a:t>
            </a:fld>
            <a:endParaRPr lang="en-US"/>
          </a:p>
        </p:txBody>
      </p:sp>
    </p:spTree>
    <p:extLst>
      <p:ext uri="{BB962C8B-B14F-4D97-AF65-F5344CB8AC3E}">
        <p14:creationId xmlns:p14="http://schemas.microsoft.com/office/powerpoint/2010/main" val="1716397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9D2B880-4E56-49AE-BFD2-484CF7B3CBF2}" type="slidenum">
              <a:rPr lang="en-US" smtClean="0"/>
              <a:t>5</a:t>
            </a:fld>
            <a:endParaRPr lang="en-US"/>
          </a:p>
        </p:txBody>
      </p:sp>
    </p:spTree>
    <p:extLst>
      <p:ext uri="{BB962C8B-B14F-4D97-AF65-F5344CB8AC3E}">
        <p14:creationId xmlns:p14="http://schemas.microsoft.com/office/powerpoint/2010/main" val="2115038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9D2B880-4E56-49AE-BFD2-484CF7B3CBF2}" type="slidenum">
              <a:rPr lang="en-US" smtClean="0"/>
              <a:t>14</a:t>
            </a:fld>
            <a:endParaRPr lang="en-US"/>
          </a:p>
        </p:txBody>
      </p:sp>
    </p:spTree>
    <p:extLst>
      <p:ext uri="{BB962C8B-B14F-4D97-AF65-F5344CB8AC3E}">
        <p14:creationId xmlns:p14="http://schemas.microsoft.com/office/powerpoint/2010/main" val="3925516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9D2B880-4E56-49AE-BFD2-484CF7B3CBF2}" type="slidenum">
              <a:rPr lang="en-US" smtClean="0"/>
              <a:t>15</a:t>
            </a:fld>
            <a:endParaRPr lang="en-US"/>
          </a:p>
        </p:txBody>
      </p:sp>
    </p:spTree>
    <p:extLst>
      <p:ext uri="{BB962C8B-B14F-4D97-AF65-F5344CB8AC3E}">
        <p14:creationId xmlns:p14="http://schemas.microsoft.com/office/powerpoint/2010/main" val="2245216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D2B880-4E56-49AE-BFD2-484CF7B3CBF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031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9D2B880-4E56-49AE-BFD2-484CF7B3CBF2}" type="slidenum">
              <a:rPr lang="en-US" smtClean="0"/>
              <a:t>21</a:t>
            </a:fld>
            <a:endParaRPr lang="en-US"/>
          </a:p>
        </p:txBody>
      </p:sp>
    </p:spTree>
    <p:extLst>
      <p:ext uri="{BB962C8B-B14F-4D97-AF65-F5344CB8AC3E}">
        <p14:creationId xmlns:p14="http://schemas.microsoft.com/office/powerpoint/2010/main" val="1030120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9D2B880-4E56-49AE-BFD2-484CF7B3CBF2}" type="slidenum">
              <a:rPr lang="en-US" smtClean="0"/>
              <a:t>33</a:t>
            </a:fld>
            <a:endParaRPr lang="en-US"/>
          </a:p>
        </p:txBody>
      </p:sp>
    </p:spTree>
    <p:extLst>
      <p:ext uri="{BB962C8B-B14F-4D97-AF65-F5344CB8AC3E}">
        <p14:creationId xmlns:p14="http://schemas.microsoft.com/office/powerpoint/2010/main" val="10316466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2A1E5CC-8F04-9D43-BCD3-7275E8C172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75334" y="304598"/>
            <a:ext cx="2712354" cy="1025518"/>
          </a:xfrm>
          <a:prstGeom prst="rect">
            <a:avLst/>
          </a:prstGeom>
        </p:spPr>
      </p:pic>
      <p:pic>
        <p:nvPicPr>
          <p:cNvPr id="10" name="Picture 9" descr="Background pattern&#10;&#10;Description automatically generated">
            <a:extLst>
              <a:ext uri="{FF2B5EF4-FFF2-40B4-BE49-F238E27FC236}">
                <a16:creationId xmlns:a16="http://schemas.microsoft.com/office/drawing/2014/main" id="{1335B568-8FF3-674B-84AB-66C54892E9A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40216" y="-27384"/>
            <a:ext cx="4190280" cy="6902395"/>
          </a:xfrm>
          <a:prstGeom prst="rect">
            <a:avLst/>
          </a:prstGeom>
        </p:spPr>
      </p:pic>
      <p:pic>
        <p:nvPicPr>
          <p:cNvPr id="1028" name="Picture 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1981" y="-1317905"/>
            <a:ext cx="11783627" cy="431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Picture Placeholder 11">
            <a:extLst>
              <a:ext uri="{FF2B5EF4-FFF2-40B4-BE49-F238E27FC236}">
                <a16:creationId xmlns:a16="http://schemas.microsoft.com/office/drawing/2014/main" id="{065BF124-EE58-184B-8303-7C9EE0006F4B}"/>
              </a:ext>
            </a:extLst>
          </p:cNvPr>
          <p:cNvSpPr>
            <a:spLocks noGrp="1"/>
          </p:cNvSpPr>
          <p:nvPr>
            <p:ph type="pic" sz="quarter" idx="13"/>
          </p:nvPr>
        </p:nvSpPr>
        <p:spPr>
          <a:xfrm flipH="1">
            <a:off x="13491709" y="3069325"/>
            <a:ext cx="3797397" cy="3797397"/>
          </a:xfrm>
          <a:prstGeom prst="ellipse">
            <a:avLst/>
          </a:prstGeom>
          <a:noFill/>
        </p:spPr>
        <p:txBody>
          <a:bodyPr/>
          <a:lstStyle/>
          <a:p>
            <a:endParaRPr lang="en-US" dirty="0"/>
          </a:p>
        </p:txBody>
      </p:sp>
      <p:sp>
        <p:nvSpPr>
          <p:cNvPr id="14" name="Picture Placeholder 13">
            <a:extLst>
              <a:ext uri="{FF2B5EF4-FFF2-40B4-BE49-F238E27FC236}">
                <a16:creationId xmlns:a16="http://schemas.microsoft.com/office/drawing/2014/main" id="{0C3345FD-9198-AF48-823C-BB87935B7FE4}"/>
              </a:ext>
            </a:extLst>
          </p:cNvPr>
          <p:cNvSpPr>
            <a:spLocks noGrp="1"/>
          </p:cNvSpPr>
          <p:nvPr>
            <p:ph type="pic" sz="quarter" idx="14"/>
          </p:nvPr>
        </p:nvSpPr>
        <p:spPr>
          <a:xfrm>
            <a:off x="13722978" y="21501"/>
            <a:ext cx="2878306" cy="2880494"/>
          </a:xfrm>
          <a:prstGeom prst="ellipse">
            <a:avLst/>
          </a:prstGeom>
        </p:spPr>
        <p:txBody>
          <a:bodyPr/>
          <a:lstStyle/>
          <a:p>
            <a:endParaRPr lang="en-US"/>
          </a:p>
        </p:txBody>
      </p:sp>
      <p:sp>
        <p:nvSpPr>
          <p:cNvPr id="15" name="Title 1">
            <a:extLst>
              <a:ext uri="{FF2B5EF4-FFF2-40B4-BE49-F238E27FC236}">
                <a16:creationId xmlns:a16="http://schemas.microsoft.com/office/drawing/2014/main" id="{381A4210-7229-DB41-8DE5-7458F41EA868}"/>
              </a:ext>
            </a:extLst>
          </p:cNvPr>
          <p:cNvSpPr>
            <a:spLocks noGrp="1"/>
          </p:cNvSpPr>
          <p:nvPr>
            <p:ph type="title" hasCustomPrompt="1"/>
          </p:nvPr>
        </p:nvSpPr>
        <p:spPr>
          <a:xfrm>
            <a:off x="963084" y="2648074"/>
            <a:ext cx="6429060" cy="1362075"/>
          </a:xfrm>
        </p:spPr>
        <p:txBody>
          <a:bodyPr anchor="b" anchorCtr="0"/>
          <a:lstStyle>
            <a:lvl1pPr algn="l">
              <a:defRPr sz="4000" b="1" cap="none" baseline="0"/>
            </a:lvl1pPr>
          </a:lstStyle>
          <a:p>
            <a:r>
              <a:rPr lang="en-US" dirty="0"/>
              <a:t>Click to edit Master </a:t>
            </a:r>
            <a:br>
              <a:rPr lang="en-US" dirty="0"/>
            </a:br>
            <a:r>
              <a:rPr lang="en-US" dirty="0"/>
              <a:t>title style</a:t>
            </a:r>
            <a:endParaRPr lang="en-GB" dirty="0"/>
          </a:p>
        </p:txBody>
      </p:sp>
      <p:sp>
        <p:nvSpPr>
          <p:cNvPr id="16" name="Text Placeholder 2">
            <a:extLst>
              <a:ext uri="{FF2B5EF4-FFF2-40B4-BE49-F238E27FC236}">
                <a16:creationId xmlns:a16="http://schemas.microsoft.com/office/drawing/2014/main" id="{FCB8B451-CAFA-004A-89B1-D4C0D76248D6}"/>
              </a:ext>
            </a:extLst>
          </p:cNvPr>
          <p:cNvSpPr>
            <a:spLocks noGrp="1"/>
          </p:cNvSpPr>
          <p:nvPr>
            <p:ph type="body" idx="1"/>
          </p:nvPr>
        </p:nvSpPr>
        <p:spPr>
          <a:xfrm>
            <a:off x="963084" y="4149080"/>
            <a:ext cx="6429060" cy="888950"/>
          </a:xfrm>
        </p:spPr>
        <p:txBody>
          <a:bodyPr anchor="t" anchorCtr="0"/>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117162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mber, Title and Content_7">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47528" y="382349"/>
            <a:ext cx="7488832" cy="1232291"/>
          </a:xfrm>
        </p:spPr>
        <p:txBody>
          <a:bodyPr lIns="0" tIns="0" rIns="0" bIns="0"/>
          <a:lstStyle>
            <a:lvl1pPr algn="l">
              <a:defRPr/>
            </a:lvl1pPr>
          </a:lstStyle>
          <a:p>
            <a:r>
              <a:rPr lang="en-US" dirty="0"/>
              <a:t>Click to edit Master title style</a:t>
            </a:r>
            <a:endParaRPr lang="en-GB" dirty="0"/>
          </a:p>
        </p:txBody>
      </p:sp>
      <p:sp>
        <p:nvSpPr>
          <p:cNvPr id="3" name="Content Placeholder 2"/>
          <p:cNvSpPr>
            <a:spLocks noGrp="1"/>
          </p:cNvSpPr>
          <p:nvPr>
            <p:ph idx="1"/>
          </p:nvPr>
        </p:nvSpPr>
        <p:spPr>
          <a:xfrm>
            <a:off x="523445" y="1844825"/>
            <a:ext cx="11172331" cy="4281340"/>
          </a:xfrm>
        </p:spPr>
        <p:txBody>
          <a:bodyPr lIns="0"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523445" y="6321714"/>
            <a:ext cx="7403008" cy="365125"/>
          </a:xfrm>
          <a:prstGeom prst="rect">
            <a:avLst/>
          </a:prstGeom>
        </p:spPr>
        <p:txBody>
          <a:bodyPr lIns="0" tIns="0" rIns="0" bIns="0"/>
          <a:lstStyle>
            <a:lvl1pPr algn="l">
              <a:defRPr/>
            </a:lvl1pPr>
          </a:lstStyle>
          <a:p>
            <a:r>
              <a:rPr lang="en-GB" b="1"/>
              <a:t>Bedfordshire, Luton and Milton Keynes Health and Care Partnership</a:t>
            </a:r>
            <a:endParaRPr lang="en-GB" dirty="0"/>
          </a:p>
        </p:txBody>
      </p:sp>
      <p:sp>
        <p:nvSpPr>
          <p:cNvPr id="6" name="Slide Number Placeholder 5"/>
          <p:cNvSpPr>
            <a:spLocks noGrp="1"/>
          </p:cNvSpPr>
          <p:nvPr>
            <p:ph type="sldNum" sz="quarter" idx="12"/>
          </p:nvPr>
        </p:nvSpPr>
        <p:spPr>
          <a:xfrm>
            <a:off x="11208568" y="6356350"/>
            <a:ext cx="487208" cy="365125"/>
          </a:xfrm>
          <a:prstGeom prst="rect">
            <a:avLst/>
          </a:prstGeom>
        </p:spPr>
        <p:txBody>
          <a:bodyPr lIns="0" tIns="0" rIns="0" bIns="0"/>
          <a:lstStyle>
            <a:lvl1pPr algn="r">
              <a:defRPr/>
            </a:lvl1pPr>
          </a:lstStyle>
          <a:p>
            <a:fld id="{30A60DCE-9105-48A5-8A92-25C9283756D1}" type="slidenum">
              <a:rPr lang="en-GB" smtClean="0"/>
              <a:pPr/>
              <a:t>‹#›</a:t>
            </a:fld>
            <a:endParaRPr lang="en-GB" dirty="0"/>
          </a:p>
        </p:txBody>
      </p:sp>
      <p:pic>
        <p:nvPicPr>
          <p:cNvPr id="8" name="Picture 7">
            <a:extLst>
              <a:ext uri="{FF2B5EF4-FFF2-40B4-BE49-F238E27FC236}">
                <a16:creationId xmlns:a16="http://schemas.microsoft.com/office/drawing/2014/main" id="{2252987E-87A3-A74D-BF38-A2C44791006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79584" y="6504276"/>
            <a:ext cx="2000992" cy="82800"/>
          </a:xfrm>
          <a:prstGeom prst="rect">
            <a:avLst/>
          </a:prstGeom>
        </p:spPr>
      </p:pic>
      <p:sp>
        <p:nvSpPr>
          <p:cNvPr id="9" name="Oval 8">
            <a:extLst>
              <a:ext uri="{FF2B5EF4-FFF2-40B4-BE49-F238E27FC236}">
                <a16:creationId xmlns:a16="http://schemas.microsoft.com/office/drawing/2014/main" id="{C061D5CC-E7BA-CD48-BEFA-732B875B9457}"/>
              </a:ext>
            </a:extLst>
          </p:cNvPr>
          <p:cNvSpPr/>
          <p:nvPr userDrawn="1"/>
        </p:nvSpPr>
        <p:spPr>
          <a:xfrm>
            <a:off x="596213" y="458434"/>
            <a:ext cx="1080120" cy="1080120"/>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C429C66E-1CFE-BD48-A9EE-22A6C6D6F598}"/>
              </a:ext>
            </a:extLst>
          </p:cNvPr>
          <p:cNvSpPr>
            <a:spLocks noGrp="1"/>
          </p:cNvSpPr>
          <p:nvPr>
            <p:ph idx="15" hasCustomPrompt="1"/>
          </p:nvPr>
        </p:nvSpPr>
        <p:spPr>
          <a:xfrm>
            <a:off x="609043" y="382349"/>
            <a:ext cx="1080120" cy="1232291"/>
          </a:xfrm>
        </p:spPr>
        <p:txBody>
          <a:bodyPr lIns="0" tIns="0" rIns="0" bIns="0" anchor="ctr" anchorCtr="0">
            <a:normAutofit/>
          </a:bodyPr>
          <a:lstStyle>
            <a:lvl1pPr marL="0" indent="0" algn="ctr">
              <a:buNone/>
              <a:defRPr sz="36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No.</a:t>
            </a:r>
            <a:endParaRPr lang="en-GB" dirty="0"/>
          </a:p>
        </p:txBody>
      </p:sp>
    </p:spTree>
    <p:extLst>
      <p:ext uri="{BB962C8B-B14F-4D97-AF65-F5344CB8AC3E}">
        <p14:creationId xmlns:p14="http://schemas.microsoft.com/office/powerpoint/2010/main" val="1979480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mber, Title and Content_8">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47528" y="382349"/>
            <a:ext cx="7488832" cy="1232291"/>
          </a:xfrm>
        </p:spPr>
        <p:txBody>
          <a:bodyPr lIns="0" tIns="0" rIns="0" bIns="0"/>
          <a:lstStyle>
            <a:lvl1pPr algn="l">
              <a:defRPr/>
            </a:lvl1pPr>
          </a:lstStyle>
          <a:p>
            <a:r>
              <a:rPr lang="en-US" dirty="0"/>
              <a:t>Click to edit Master title style</a:t>
            </a:r>
            <a:endParaRPr lang="en-GB" dirty="0"/>
          </a:p>
        </p:txBody>
      </p:sp>
      <p:sp>
        <p:nvSpPr>
          <p:cNvPr id="6" name="Slide Number Placeholder 5"/>
          <p:cNvSpPr>
            <a:spLocks noGrp="1"/>
          </p:cNvSpPr>
          <p:nvPr>
            <p:ph type="sldNum" sz="quarter" idx="12"/>
          </p:nvPr>
        </p:nvSpPr>
        <p:spPr>
          <a:xfrm>
            <a:off x="11208568" y="6356350"/>
            <a:ext cx="487208" cy="365125"/>
          </a:xfrm>
          <a:prstGeom prst="rect">
            <a:avLst/>
          </a:prstGeom>
        </p:spPr>
        <p:txBody>
          <a:bodyPr lIns="0" tIns="0" rIns="0" bIns="0"/>
          <a:lstStyle>
            <a:lvl1pPr algn="r">
              <a:defRPr/>
            </a:lvl1pPr>
          </a:lstStyle>
          <a:p>
            <a:fld id="{30A60DCE-9105-48A5-8A92-25C9283756D1}" type="slidenum">
              <a:rPr lang="en-GB" smtClean="0"/>
              <a:pPr/>
              <a:t>‹#›</a:t>
            </a:fld>
            <a:endParaRPr lang="en-GB" dirty="0"/>
          </a:p>
        </p:txBody>
      </p:sp>
      <p:pic>
        <p:nvPicPr>
          <p:cNvPr id="8" name="Picture 7">
            <a:extLst>
              <a:ext uri="{FF2B5EF4-FFF2-40B4-BE49-F238E27FC236}">
                <a16:creationId xmlns:a16="http://schemas.microsoft.com/office/drawing/2014/main" id="{2252987E-87A3-A74D-BF38-A2C44791006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79584" y="6504276"/>
            <a:ext cx="2000992" cy="82800"/>
          </a:xfrm>
          <a:prstGeom prst="rect">
            <a:avLst/>
          </a:prstGeom>
        </p:spPr>
      </p:pic>
      <p:sp>
        <p:nvSpPr>
          <p:cNvPr id="9" name="Oval 8">
            <a:extLst>
              <a:ext uri="{FF2B5EF4-FFF2-40B4-BE49-F238E27FC236}">
                <a16:creationId xmlns:a16="http://schemas.microsoft.com/office/drawing/2014/main" id="{C061D5CC-E7BA-CD48-BEFA-732B875B9457}"/>
              </a:ext>
            </a:extLst>
          </p:cNvPr>
          <p:cNvSpPr/>
          <p:nvPr userDrawn="1"/>
        </p:nvSpPr>
        <p:spPr>
          <a:xfrm>
            <a:off x="596213" y="458434"/>
            <a:ext cx="1080120" cy="10801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3AE2386F-3B15-F54A-96E4-356500D7194E}"/>
              </a:ext>
            </a:extLst>
          </p:cNvPr>
          <p:cNvSpPr>
            <a:spLocks noGrp="1"/>
          </p:cNvSpPr>
          <p:nvPr>
            <p:ph idx="1"/>
          </p:nvPr>
        </p:nvSpPr>
        <p:spPr>
          <a:xfrm>
            <a:off x="523445" y="1844825"/>
            <a:ext cx="11172331" cy="4281340"/>
          </a:xfrm>
        </p:spPr>
        <p:txBody>
          <a:bodyPr lIns="0"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Footer Placeholder 4">
            <a:extLst>
              <a:ext uri="{FF2B5EF4-FFF2-40B4-BE49-F238E27FC236}">
                <a16:creationId xmlns:a16="http://schemas.microsoft.com/office/drawing/2014/main" id="{73EC50AE-7C8C-3F4A-9BB7-13DFE250BDF6}"/>
              </a:ext>
            </a:extLst>
          </p:cNvPr>
          <p:cNvSpPr>
            <a:spLocks noGrp="1"/>
          </p:cNvSpPr>
          <p:nvPr>
            <p:ph type="ftr" sz="quarter" idx="11"/>
          </p:nvPr>
        </p:nvSpPr>
        <p:spPr>
          <a:xfrm>
            <a:off x="523445" y="6321714"/>
            <a:ext cx="7403008" cy="365125"/>
          </a:xfrm>
          <a:prstGeom prst="rect">
            <a:avLst/>
          </a:prstGeom>
        </p:spPr>
        <p:txBody>
          <a:bodyPr lIns="0" tIns="0" rIns="0" bIns="0"/>
          <a:lstStyle>
            <a:lvl1pPr algn="l">
              <a:defRPr/>
            </a:lvl1pPr>
          </a:lstStyle>
          <a:p>
            <a:r>
              <a:rPr lang="en-GB" b="1"/>
              <a:t>Bedfordshire, Luton and Milton Keynes Health and Care Partnership</a:t>
            </a:r>
            <a:endParaRPr lang="en-GB" dirty="0"/>
          </a:p>
        </p:txBody>
      </p:sp>
      <p:sp>
        <p:nvSpPr>
          <p:cNvPr id="14" name="Content Placeholder 2">
            <a:extLst>
              <a:ext uri="{FF2B5EF4-FFF2-40B4-BE49-F238E27FC236}">
                <a16:creationId xmlns:a16="http://schemas.microsoft.com/office/drawing/2014/main" id="{3118D4B9-6002-7242-AE5B-B554A9566D4E}"/>
              </a:ext>
            </a:extLst>
          </p:cNvPr>
          <p:cNvSpPr>
            <a:spLocks noGrp="1"/>
          </p:cNvSpPr>
          <p:nvPr>
            <p:ph idx="15" hasCustomPrompt="1"/>
          </p:nvPr>
        </p:nvSpPr>
        <p:spPr>
          <a:xfrm>
            <a:off x="609043" y="382349"/>
            <a:ext cx="1080120" cy="1232291"/>
          </a:xfrm>
        </p:spPr>
        <p:txBody>
          <a:bodyPr lIns="0" tIns="0" rIns="0" bIns="0" anchor="ctr" anchorCtr="0">
            <a:normAutofit/>
          </a:bodyPr>
          <a:lstStyle>
            <a:lvl1pPr marL="0" indent="0" algn="ctr">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No.</a:t>
            </a:r>
            <a:endParaRPr lang="en-GB" dirty="0"/>
          </a:p>
        </p:txBody>
      </p:sp>
    </p:spTree>
    <p:extLst>
      <p:ext uri="{BB962C8B-B14F-4D97-AF65-F5344CB8AC3E}">
        <p14:creationId xmlns:p14="http://schemas.microsoft.com/office/powerpoint/2010/main" val="1530165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Content and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47528" y="382349"/>
            <a:ext cx="7488832" cy="1232291"/>
          </a:xfrm>
        </p:spPr>
        <p:txBody>
          <a:bodyPr lIns="0" tIns="0" rIns="0" bIns="0"/>
          <a:lstStyle>
            <a:lvl1pPr algn="l">
              <a:defRPr/>
            </a:lvl1pPr>
          </a:lstStyle>
          <a:p>
            <a:r>
              <a:rPr lang="en-US" dirty="0"/>
              <a:t>Click to edit Master title style</a:t>
            </a:r>
            <a:endParaRPr lang="en-GB" dirty="0"/>
          </a:p>
        </p:txBody>
      </p:sp>
      <p:sp>
        <p:nvSpPr>
          <p:cNvPr id="3" name="Content Placeholder 2"/>
          <p:cNvSpPr>
            <a:spLocks noGrp="1"/>
          </p:cNvSpPr>
          <p:nvPr>
            <p:ph idx="1"/>
          </p:nvPr>
        </p:nvSpPr>
        <p:spPr>
          <a:xfrm>
            <a:off x="523445" y="1844825"/>
            <a:ext cx="7084723" cy="4281340"/>
          </a:xfrm>
        </p:spPr>
        <p:txBody>
          <a:bodyPr lIns="0"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523445" y="6321714"/>
            <a:ext cx="7403008" cy="365125"/>
          </a:xfrm>
          <a:prstGeom prst="rect">
            <a:avLst/>
          </a:prstGeom>
        </p:spPr>
        <p:txBody>
          <a:bodyPr lIns="0" tIns="0" rIns="0" bIns="0"/>
          <a:lstStyle>
            <a:lvl1pPr algn="l">
              <a:defRPr/>
            </a:lvl1pPr>
          </a:lstStyle>
          <a:p>
            <a:r>
              <a:rPr lang="en-GB" b="1"/>
              <a:t>Bedfordshire, Luton and Milton Keynes Health and Care Partnership</a:t>
            </a:r>
            <a:endParaRPr lang="en-GB" dirty="0"/>
          </a:p>
        </p:txBody>
      </p:sp>
      <p:sp>
        <p:nvSpPr>
          <p:cNvPr id="6" name="Slide Number Placeholder 5"/>
          <p:cNvSpPr>
            <a:spLocks noGrp="1"/>
          </p:cNvSpPr>
          <p:nvPr>
            <p:ph type="sldNum" sz="quarter" idx="12"/>
          </p:nvPr>
        </p:nvSpPr>
        <p:spPr>
          <a:xfrm>
            <a:off x="11208568" y="6356350"/>
            <a:ext cx="487208" cy="365125"/>
          </a:xfrm>
          <a:prstGeom prst="rect">
            <a:avLst/>
          </a:prstGeom>
        </p:spPr>
        <p:txBody>
          <a:bodyPr lIns="0" tIns="0" rIns="0" bIns="0"/>
          <a:lstStyle>
            <a:lvl1pPr algn="r">
              <a:defRPr/>
            </a:lvl1pPr>
          </a:lstStyle>
          <a:p>
            <a:fld id="{30A60DCE-9105-48A5-8A92-25C9283756D1}" type="slidenum">
              <a:rPr lang="en-GB" smtClean="0"/>
              <a:pPr/>
              <a:t>‹#›</a:t>
            </a:fld>
            <a:endParaRPr lang="en-GB" dirty="0"/>
          </a:p>
        </p:txBody>
      </p:sp>
      <p:pic>
        <p:nvPicPr>
          <p:cNvPr id="8" name="Picture 7">
            <a:extLst>
              <a:ext uri="{FF2B5EF4-FFF2-40B4-BE49-F238E27FC236}">
                <a16:creationId xmlns:a16="http://schemas.microsoft.com/office/drawing/2014/main" id="{2252987E-87A3-A74D-BF38-A2C44791006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79584" y="6504276"/>
            <a:ext cx="2000992" cy="82800"/>
          </a:xfrm>
          <a:prstGeom prst="rect">
            <a:avLst/>
          </a:prstGeom>
        </p:spPr>
      </p:pic>
      <p:sp>
        <p:nvSpPr>
          <p:cNvPr id="9" name="Oval 8">
            <a:extLst>
              <a:ext uri="{FF2B5EF4-FFF2-40B4-BE49-F238E27FC236}">
                <a16:creationId xmlns:a16="http://schemas.microsoft.com/office/drawing/2014/main" id="{C061D5CC-E7BA-CD48-BEFA-732B875B9457}"/>
              </a:ext>
            </a:extLst>
          </p:cNvPr>
          <p:cNvSpPr/>
          <p:nvPr userDrawn="1"/>
        </p:nvSpPr>
        <p:spPr>
          <a:xfrm>
            <a:off x="596213" y="458434"/>
            <a:ext cx="1080120" cy="10801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11">
            <a:extLst>
              <a:ext uri="{FF2B5EF4-FFF2-40B4-BE49-F238E27FC236}">
                <a16:creationId xmlns:a16="http://schemas.microsoft.com/office/drawing/2014/main" id="{69CCEFD7-EF02-3D4D-A3BA-F73AC8AD7124}"/>
              </a:ext>
            </a:extLst>
          </p:cNvPr>
          <p:cNvSpPr>
            <a:spLocks noGrp="1"/>
          </p:cNvSpPr>
          <p:nvPr>
            <p:ph type="pic" sz="quarter" idx="14"/>
          </p:nvPr>
        </p:nvSpPr>
        <p:spPr>
          <a:xfrm flipH="1">
            <a:off x="7955934" y="2086796"/>
            <a:ext cx="3797397" cy="3797397"/>
          </a:xfrm>
          <a:prstGeom prst="ellipse">
            <a:avLst/>
          </a:prstGeom>
          <a:noFill/>
        </p:spPr>
        <p:txBody>
          <a:bodyPr/>
          <a:lstStyle/>
          <a:p>
            <a:endParaRPr lang="en-US" dirty="0"/>
          </a:p>
        </p:txBody>
      </p:sp>
      <p:sp>
        <p:nvSpPr>
          <p:cNvPr id="12" name="Content Placeholder 2">
            <a:extLst>
              <a:ext uri="{FF2B5EF4-FFF2-40B4-BE49-F238E27FC236}">
                <a16:creationId xmlns:a16="http://schemas.microsoft.com/office/drawing/2014/main" id="{AC13482B-E75A-B24A-AE29-A6C2A25A4B3A}"/>
              </a:ext>
            </a:extLst>
          </p:cNvPr>
          <p:cNvSpPr>
            <a:spLocks noGrp="1"/>
          </p:cNvSpPr>
          <p:nvPr>
            <p:ph idx="15" hasCustomPrompt="1"/>
          </p:nvPr>
        </p:nvSpPr>
        <p:spPr>
          <a:xfrm>
            <a:off x="609043" y="382349"/>
            <a:ext cx="1080120" cy="1232291"/>
          </a:xfrm>
        </p:spPr>
        <p:txBody>
          <a:bodyPr lIns="0" tIns="0" rIns="0" bIns="0" anchor="ctr" anchorCtr="0">
            <a:normAutofit/>
          </a:bodyPr>
          <a:lstStyle>
            <a:lvl1pPr marL="0" indent="0" algn="ctr">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No.</a:t>
            </a:r>
            <a:endParaRPr lang="en-GB" dirty="0"/>
          </a:p>
        </p:txBody>
      </p:sp>
    </p:spTree>
    <p:extLst>
      <p:ext uri="{BB962C8B-B14F-4D97-AF65-F5344CB8AC3E}">
        <p14:creationId xmlns:p14="http://schemas.microsoft.com/office/powerpoint/2010/main" val="2202341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23444" y="1844825"/>
            <a:ext cx="11172332" cy="4281340"/>
          </a:xfrm>
        </p:spPr>
        <p:txBody>
          <a:bodyPr lIns="0"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523445" y="6321714"/>
            <a:ext cx="7403008" cy="365125"/>
          </a:xfrm>
          <a:prstGeom prst="rect">
            <a:avLst/>
          </a:prstGeom>
        </p:spPr>
        <p:txBody>
          <a:bodyPr lIns="0" tIns="0" rIns="0" bIns="0"/>
          <a:lstStyle>
            <a:lvl1pPr algn="l">
              <a:defRPr>
                <a:solidFill>
                  <a:schemeClr val="tx2"/>
                </a:solidFill>
              </a:defRPr>
            </a:lvl1pPr>
          </a:lstStyle>
          <a:p>
            <a:r>
              <a:rPr lang="en-GB" b="1" dirty="0"/>
              <a:t>Bedfordshire, Luton and Milton Keynes Health and Care Partnership</a:t>
            </a:r>
            <a:endParaRPr lang="en-GB" dirty="0"/>
          </a:p>
        </p:txBody>
      </p:sp>
      <p:sp>
        <p:nvSpPr>
          <p:cNvPr id="6" name="Slide Number Placeholder 5"/>
          <p:cNvSpPr>
            <a:spLocks noGrp="1"/>
          </p:cNvSpPr>
          <p:nvPr>
            <p:ph type="sldNum" sz="quarter" idx="12"/>
          </p:nvPr>
        </p:nvSpPr>
        <p:spPr>
          <a:xfrm>
            <a:off x="11208568" y="6356350"/>
            <a:ext cx="487208" cy="365125"/>
          </a:xfrm>
          <a:prstGeom prst="rect">
            <a:avLst/>
          </a:prstGeom>
        </p:spPr>
        <p:txBody>
          <a:bodyPr lIns="0" tIns="0" rIns="0" bIns="0"/>
          <a:lstStyle>
            <a:lvl1pPr algn="r">
              <a:defRPr/>
            </a:lvl1pPr>
          </a:lstStyle>
          <a:p>
            <a:fld id="{30A60DCE-9105-48A5-8A92-25C9283756D1}" type="slidenum">
              <a:rPr lang="en-GB" smtClean="0"/>
              <a:pPr/>
              <a:t>‹#›</a:t>
            </a:fld>
            <a:endParaRPr lang="en-GB" dirty="0"/>
          </a:p>
        </p:txBody>
      </p:sp>
      <p:pic>
        <p:nvPicPr>
          <p:cNvPr id="8" name="Picture 7">
            <a:extLst>
              <a:ext uri="{FF2B5EF4-FFF2-40B4-BE49-F238E27FC236}">
                <a16:creationId xmlns:a16="http://schemas.microsoft.com/office/drawing/2014/main" id="{2252987E-87A3-A74D-BF38-A2C44791006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79584" y="6504276"/>
            <a:ext cx="2000992" cy="82800"/>
          </a:xfrm>
          <a:prstGeom prst="rect">
            <a:avLst/>
          </a:prstGeom>
        </p:spPr>
      </p:pic>
      <p:sp>
        <p:nvSpPr>
          <p:cNvPr id="10" name="Title 1">
            <a:extLst>
              <a:ext uri="{FF2B5EF4-FFF2-40B4-BE49-F238E27FC236}">
                <a16:creationId xmlns:a16="http://schemas.microsoft.com/office/drawing/2014/main" id="{146EC874-EB04-354B-9362-80C38FAFC2CB}"/>
              </a:ext>
            </a:extLst>
          </p:cNvPr>
          <p:cNvSpPr>
            <a:spLocks noGrp="1"/>
          </p:cNvSpPr>
          <p:nvPr>
            <p:ph type="title"/>
          </p:nvPr>
        </p:nvSpPr>
        <p:spPr>
          <a:xfrm>
            <a:off x="1847528" y="382349"/>
            <a:ext cx="7488832" cy="1232291"/>
          </a:xfrm>
        </p:spPr>
        <p:txBody>
          <a:bodyPr lIns="0" tIns="0" rIns="0" bIns="0"/>
          <a:lstStyle>
            <a:lvl1pPr algn="l">
              <a:defRPr/>
            </a:lvl1pPr>
          </a:lstStyle>
          <a:p>
            <a:r>
              <a:rPr lang="en-US" dirty="0"/>
              <a:t>Click to edit Master title style</a:t>
            </a:r>
            <a:endParaRPr lang="en-GB" dirty="0"/>
          </a:p>
        </p:txBody>
      </p:sp>
      <p:sp>
        <p:nvSpPr>
          <p:cNvPr id="12" name="Oval 11">
            <a:extLst>
              <a:ext uri="{FF2B5EF4-FFF2-40B4-BE49-F238E27FC236}">
                <a16:creationId xmlns:a16="http://schemas.microsoft.com/office/drawing/2014/main" id="{184576D4-12E8-BD46-8E2A-6BE58E12DBF6}"/>
              </a:ext>
            </a:extLst>
          </p:cNvPr>
          <p:cNvSpPr/>
          <p:nvPr userDrawn="1"/>
        </p:nvSpPr>
        <p:spPr>
          <a:xfrm>
            <a:off x="596213" y="458434"/>
            <a:ext cx="1080120" cy="1080120"/>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B3EABDAF-DEF9-144B-AA54-091C9F26BD09}"/>
              </a:ext>
            </a:extLst>
          </p:cNvPr>
          <p:cNvSpPr>
            <a:spLocks noGrp="1"/>
          </p:cNvSpPr>
          <p:nvPr>
            <p:ph idx="15" hasCustomPrompt="1"/>
          </p:nvPr>
        </p:nvSpPr>
        <p:spPr>
          <a:xfrm>
            <a:off x="609043" y="382349"/>
            <a:ext cx="1080120" cy="1232291"/>
          </a:xfrm>
        </p:spPr>
        <p:txBody>
          <a:bodyPr lIns="0" tIns="0" rIns="0" bIns="0" anchor="ctr" anchorCtr="0">
            <a:normAutofit/>
          </a:bodyPr>
          <a:lstStyle>
            <a:lvl1pPr marL="0" indent="0" algn="ctr">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No.</a:t>
            </a:r>
            <a:endParaRPr lang="en-GB" dirty="0"/>
          </a:p>
        </p:txBody>
      </p:sp>
      <p:pic>
        <p:nvPicPr>
          <p:cNvPr id="15" name="Picture 14">
            <a:extLst>
              <a:ext uri="{FF2B5EF4-FFF2-40B4-BE49-F238E27FC236}">
                <a16:creationId xmlns:a16="http://schemas.microsoft.com/office/drawing/2014/main" id="{1BCA06D5-3EC0-394C-B80A-61CD43C5A122}"/>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9677616" y="459266"/>
            <a:ext cx="2012124" cy="760767"/>
          </a:xfrm>
          <a:prstGeom prst="rect">
            <a:avLst/>
          </a:prstGeom>
        </p:spPr>
      </p:pic>
    </p:spTree>
    <p:extLst>
      <p:ext uri="{BB962C8B-B14F-4D97-AF65-F5344CB8AC3E}">
        <p14:creationId xmlns:p14="http://schemas.microsoft.com/office/powerpoint/2010/main" val="1249882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208568" y="6356350"/>
            <a:ext cx="487208" cy="365125"/>
          </a:xfrm>
          <a:prstGeom prst="rect">
            <a:avLst/>
          </a:prstGeom>
        </p:spPr>
        <p:txBody>
          <a:bodyPr lIns="0" tIns="0" rIns="0" bIns="0"/>
          <a:lstStyle>
            <a:lvl1pPr algn="r">
              <a:defRPr/>
            </a:lvl1pPr>
          </a:lstStyle>
          <a:p>
            <a:fld id="{30A60DCE-9105-48A5-8A92-25C9283756D1}" type="slidenum">
              <a:rPr lang="en-GB" smtClean="0"/>
              <a:pPr/>
              <a:t>‹#›</a:t>
            </a:fld>
            <a:endParaRPr lang="en-GB" dirty="0"/>
          </a:p>
        </p:txBody>
      </p:sp>
      <p:pic>
        <p:nvPicPr>
          <p:cNvPr id="8" name="Picture 7">
            <a:extLst>
              <a:ext uri="{FF2B5EF4-FFF2-40B4-BE49-F238E27FC236}">
                <a16:creationId xmlns:a16="http://schemas.microsoft.com/office/drawing/2014/main" id="{2252987E-87A3-A74D-BF38-A2C44791006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79584" y="6504276"/>
            <a:ext cx="2000992" cy="82800"/>
          </a:xfrm>
          <a:prstGeom prst="rect">
            <a:avLst/>
          </a:prstGeom>
        </p:spPr>
      </p:pic>
      <p:sp>
        <p:nvSpPr>
          <p:cNvPr id="13" name="Footer Placeholder 4">
            <a:extLst>
              <a:ext uri="{FF2B5EF4-FFF2-40B4-BE49-F238E27FC236}">
                <a16:creationId xmlns:a16="http://schemas.microsoft.com/office/drawing/2014/main" id="{03545CCA-7DB1-9D4C-A6D9-897CF0BB71FA}"/>
              </a:ext>
            </a:extLst>
          </p:cNvPr>
          <p:cNvSpPr>
            <a:spLocks noGrp="1"/>
          </p:cNvSpPr>
          <p:nvPr>
            <p:ph type="ftr" sz="quarter" idx="11"/>
          </p:nvPr>
        </p:nvSpPr>
        <p:spPr>
          <a:xfrm>
            <a:off x="523445" y="6321714"/>
            <a:ext cx="7403008" cy="365125"/>
          </a:xfrm>
          <a:prstGeom prst="rect">
            <a:avLst/>
          </a:prstGeom>
        </p:spPr>
        <p:txBody>
          <a:bodyPr lIns="0" tIns="0" rIns="0" bIns="0"/>
          <a:lstStyle>
            <a:lvl1pPr algn="l">
              <a:defRPr>
                <a:solidFill>
                  <a:schemeClr val="tx2"/>
                </a:solidFill>
              </a:defRPr>
            </a:lvl1pPr>
          </a:lstStyle>
          <a:p>
            <a:r>
              <a:rPr lang="en-GB" b="1" dirty="0"/>
              <a:t>Bedfordshire, Luton and Milton Keynes Health and Care Partnership</a:t>
            </a:r>
            <a:endParaRPr lang="en-GB" dirty="0"/>
          </a:p>
        </p:txBody>
      </p:sp>
      <p:sp>
        <p:nvSpPr>
          <p:cNvPr id="14" name="Title 1">
            <a:extLst>
              <a:ext uri="{FF2B5EF4-FFF2-40B4-BE49-F238E27FC236}">
                <a16:creationId xmlns:a16="http://schemas.microsoft.com/office/drawing/2014/main" id="{FE1F1204-D2FF-3E40-8F9A-AEF62CCFB952}"/>
              </a:ext>
            </a:extLst>
          </p:cNvPr>
          <p:cNvSpPr>
            <a:spLocks noGrp="1"/>
          </p:cNvSpPr>
          <p:nvPr>
            <p:ph type="title"/>
          </p:nvPr>
        </p:nvSpPr>
        <p:spPr>
          <a:xfrm>
            <a:off x="1847528" y="382349"/>
            <a:ext cx="7488832" cy="1232291"/>
          </a:xfrm>
        </p:spPr>
        <p:txBody>
          <a:bodyPr lIns="0" tIns="0" rIns="0" bIns="0"/>
          <a:lstStyle>
            <a:lvl1pPr algn="l">
              <a:defRPr/>
            </a:lvl1pPr>
          </a:lstStyle>
          <a:p>
            <a:r>
              <a:rPr lang="en-US" dirty="0"/>
              <a:t>Click to edit Master title style</a:t>
            </a:r>
            <a:endParaRPr lang="en-GB" dirty="0"/>
          </a:p>
        </p:txBody>
      </p:sp>
      <p:sp>
        <p:nvSpPr>
          <p:cNvPr id="15" name="Oval 14">
            <a:extLst>
              <a:ext uri="{FF2B5EF4-FFF2-40B4-BE49-F238E27FC236}">
                <a16:creationId xmlns:a16="http://schemas.microsoft.com/office/drawing/2014/main" id="{B564EE7F-CA5D-2445-870E-98CDFDA14BFE}"/>
              </a:ext>
            </a:extLst>
          </p:cNvPr>
          <p:cNvSpPr/>
          <p:nvPr userDrawn="1"/>
        </p:nvSpPr>
        <p:spPr>
          <a:xfrm>
            <a:off x="596213" y="458434"/>
            <a:ext cx="1080120" cy="1080120"/>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 name="Content Placeholder 2">
            <a:extLst>
              <a:ext uri="{FF2B5EF4-FFF2-40B4-BE49-F238E27FC236}">
                <a16:creationId xmlns:a16="http://schemas.microsoft.com/office/drawing/2014/main" id="{E1AB73A3-F52C-0949-A125-CD39FFA3BA74}"/>
              </a:ext>
            </a:extLst>
          </p:cNvPr>
          <p:cNvSpPr>
            <a:spLocks noGrp="1"/>
          </p:cNvSpPr>
          <p:nvPr>
            <p:ph idx="1"/>
          </p:nvPr>
        </p:nvSpPr>
        <p:spPr>
          <a:xfrm>
            <a:off x="523444" y="1844825"/>
            <a:ext cx="11172332" cy="4281340"/>
          </a:xfrm>
        </p:spPr>
        <p:txBody>
          <a:bodyPr lIns="0"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2">
            <a:extLst>
              <a:ext uri="{FF2B5EF4-FFF2-40B4-BE49-F238E27FC236}">
                <a16:creationId xmlns:a16="http://schemas.microsoft.com/office/drawing/2014/main" id="{4D1260C3-1604-4D48-BB21-8358FBBAD3B5}"/>
              </a:ext>
            </a:extLst>
          </p:cNvPr>
          <p:cNvSpPr>
            <a:spLocks noGrp="1"/>
          </p:cNvSpPr>
          <p:nvPr>
            <p:ph idx="15" hasCustomPrompt="1"/>
          </p:nvPr>
        </p:nvSpPr>
        <p:spPr>
          <a:xfrm>
            <a:off x="609043" y="382349"/>
            <a:ext cx="1080120" cy="1232291"/>
          </a:xfrm>
        </p:spPr>
        <p:txBody>
          <a:bodyPr lIns="0" tIns="0" rIns="0" bIns="0" anchor="ctr" anchorCtr="0">
            <a:normAutofit/>
          </a:bodyPr>
          <a:lstStyle>
            <a:lvl1pPr marL="0" indent="0" algn="ctr">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No.</a:t>
            </a:r>
            <a:endParaRPr lang="en-GB" dirty="0"/>
          </a:p>
        </p:txBody>
      </p:sp>
      <p:pic>
        <p:nvPicPr>
          <p:cNvPr id="19" name="Picture 18">
            <a:extLst>
              <a:ext uri="{FF2B5EF4-FFF2-40B4-BE49-F238E27FC236}">
                <a16:creationId xmlns:a16="http://schemas.microsoft.com/office/drawing/2014/main" id="{D63053A9-C3B3-2A4D-988E-753D3425059C}"/>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9677616" y="459266"/>
            <a:ext cx="2012124" cy="760767"/>
          </a:xfrm>
          <a:prstGeom prst="rect">
            <a:avLst/>
          </a:prstGeom>
        </p:spPr>
      </p:pic>
    </p:spTree>
    <p:extLst>
      <p:ext uri="{BB962C8B-B14F-4D97-AF65-F5344CB8AC3E}">
        <p14:creationId xmlns:p14="http://schemas.microsoft.com/office/powerpoint/2010/main" val="24494876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208568" y="6356350"/>
            <a:ext cx="487208" cy="365125"/>
          </a:xfrm>
          <a:prstGeom prst="rect">
            <a:avLst/>
          </a:prstGeom>
        </p:spPr>
        <p:txBody>
          <a:bodyPr lIns="0" tIns="0" rIns="0" bIns="0"/>
          <a:lstStyle>
            <a:lvl1pPr algn="r">
              <a:defRPr/>
            </a:lvl1pPr>
          </a:lstStyle>
          <a:p>
            <a:fld id="{30A60DCE-9105-48A5-8A92-25C9283756D1}" type="slidenum">
              <a:rPr lang="en-GB" smtClean="0"/>
              <a:pPr/>
              <a:t>‹#›</a:t>
            </a:fld>
            <a:endParaRPr lang="en-GB" dirty="0"/>
          </a:p>
        </p:txBody>
      </p:sp>
      <p:pic>
        <p:nvPicPr>
          <p:cNvPr id="8" name="Picture 7">
            <a:extLst>
              <a:ext uri="{FF2B5EF4-FFF2-40B4-BE49-F238E27FC236}">
                <a16:creationId xmlns:a16="http://schemas.microsoft.com/office/drawing/2014/main" id="{2252987E-87A3-A74D-BF38-A2C44791006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79584" y="6504276"/>
            <a:ext cx="2000992" cy="82800"/>
          </a:xfrm>
          <a:prstGeom prst="rect">
            <a:avLst/>
          </a:prstGeom>
        </p:spPr>
      </p:pic>
      <p:sp>
        <p:nvSpPr>
          <p:cNvPr id="12" name="Content Placeholder 2">
            <a:extLst>
              <a:ext uri="{FF2B5EF4-FFF2-40B4-BE49-F238E27FC236}">
                <a16:creationId xmlns:a16="http://schemas.microsoft.com/office/drawing/2014/main" id="{3311270C-9C91-A140-865B-E13553CB7900}"/>
              </a:ext>
            </a:extLst>
          </p:cNvPr>
          <p:cNvSpPr>
            <a:spLocks noGrp="1"/>
          </p:cNvSpPr>
          <p:nvPr>
            <p:ph idx="1"/>
          </p:nvPr>
        </p:nvSpPr>
        <p:spPr>
          <a:xfrm>
            <a:off x="523444" y="1844825"/>
            <a:ext cx="11172332" cy="4281340"/>
          </a:xfrm>
        </p:spPr>
        <p:txBody>
          <a:bodyPr lIns="0"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Footer Placeholder 4">
            <a:extLst>
              <a:ext uri="{FF2B5EF4-FFF2-40B4-BE49-F238E27FC236}">
                <a16:creationId xmlns:a16="http://schemas.microsoft.com/office/drawing/2014/main" id="{65EA11FE-DF14-ED47-BB9D-0EAF224856F8}"/>
              </a:ext>
            </a:extLst>
          </p:cNvPr>
          <p:cNvSpPr>
            <a:spLocks noGrp="1"/>
          </p:cNvSpPr>
          <p:nvPr>
            <p:ph type="ftr" sz="quarter" idx="11"/>
          </p:nvPr>
        </p:nvSpPr>
        <p:spPr>
          <a:xfrm>
            <a:off x="523445" y="6321714"/>
            <a:ext cx="7403008" cy="365125"/>
          </a:xfrm>
          <a:prstGeom prst="rect">
            <a:avLst/>
          </a:prstGeom>
        </p:spPr>
        <p:txBody>
          <a:bodyPr lIns="0" tIns="0" rIns="0" bIns="0"/>
          <a:lstStyle>
            <a:lvl1pPr algn="l">
              <a:defRPr>
                <a:solidFill>
                  <a:schemeClr val="tx2"/>
                </a:solidFill>
              </a:defRPr>
            </a:lvl1pPr>
          </a:lstStyle>
          <a:p>
            <a:r>
              <a:rPr lang="en-GB" b="1" dirty="0"/>
              <a:t>Bedfordshire, Luton and Milton Keynes Health and Care Partnership</a:t>
            </a:r>
            <a:endParaRPr lang="en-GB" dirty="0"/>
          </a:p>
        </p:txBody>
      </p:sp>
      <p:sp>
        <p:nvSpPr>
          <p:cNvPr id="14" name="Title 1">
            <a:extLst>
              <a:ext uri="{FF2B5EF4-FFF2-40B4-BE49-F238E27FC236}">
                <a16:creationId xmlns:a16="http://schemas.microsoft.com/office/drawing/2014/main" id="{033366F6-7006-4449-9BFC-188757522E48}"/>
              </a:ext>
            </a:extLst>
          </p:cNvPr>
          <p:cNvSpPr>
            <a:spLocks noGrp="1"/>
          </p:cNvSpPr>
          <p:nvPr>
            <p:ph type="title"/>
          </p:nvPr>
        </p:nvSpPr>
        <p:spPr>
          <a:xfrm>
            <a:off x="1847528" y="382349"/>
            <a:ext cx="7488832" cy="1232291"/>
          </a:xfrm>
        </p:spPr>
        <p:txBody>
          <a:bodyPr lIns="0" tIns="0" rIns="0" bIns="0"/>
          <a:lstStyle>
            <a:lvl1pPr algn="l">
              <a:defRPr/>
            </a:lvl1pPr>
          </a:lstStyle>
          <a:p>
            <a:r>
              <a:rPr lang="en-US" dirty="0"/>
              <a:t>Click to edit Master title style</a:t>
            </a:r>
            <a:endParaRPr lang="en-GB" dirty="0"/>
          </a:p>
        </p:txBody>
      </p:sp>
      <p:sp>
        <p:nvSpPr>
          <p:cNvPr id="15" name="Oval 14">
            <a:extLst>
              <a:ext uri="{FF2B5EF4-FFF2-40B4-BE49-F238E27FC236}">
                <a16:creationId xmlns:a16="http://schemas.microsoft.com/office/drawing/2014/main" id="{30EA4015-EA8F-1B4A-BA15-223DE436BF63}"/>
              </a:ext>
            </a:extLst>
          </p:cNvPr>
          <p:cNvSpPr/>
          <p:nvPr userDrawn="1"/>
        </p:nvSpPr>
        <p:spPr>
          <a:xfrm>
            <a:off x="596213" y="458434"/>
            <a:ext cx="1080120" cy="1080120"/>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 name="Content Placeholder 2">
            <a:extLst>
              <a:ext uri="{FF2B5EF4-FFF2-40B4-BE49-F238E27FC236}">
                <a16:creationId xmlns:a16="http://schemas.microsoft.com/office/drawing/2014/main" id="{62736362-12FE-9049-9E29-EF62382C3422}"/>
              </a:ext>
            </a:extLst>
          </p:cNvPr>
          <p:cNvSpPr>
            <a:spLocks noGrp="1"/>
          </p:cNvSpPr>
          <p:nvPr>
            <p:ph idx="15" hasCustomPrompt="1"/>
          </p:nvPr>
        </p:nvSpPr>
        <p:spPr>
          <a:xfrm>
            <a:off x="609043" y="382349"/>
            <a:ext cx="1080120" cy="1232291"/>
          </a:xfrm>
        </p:spPr>
        <p:txBody>
          <a:bodyPr lIns="0" tIns="0" rIns="0" bIns="0" anchor="ctr" anchorCtr="0">
            <a:normAutofit/>
          </a:bodyPr>
          <a:lstStyle>
            <a:lvl1pPr marL="0" indent="0" algn="ctr">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No.</a:t>
            </a:r>
            <a:endParaRPr lang="en-GB" dirty="0"/>
          </a:p>
        </p:txBody>
      </p:sp>
      <p:pic>
        <p:nvPicPr>
          <p:cNvPr id="18" name="Picture 17">
            <a:extLst>
              <a:ext uri="{FF2B5EF4-FFF2-40B4-BE49-F238E27FC236}">
                <a16:creationId xmlns:a16="http://schemas.microsoft.com/office/drawing/2014/main" id="{F8B53AFD-0CB9-8A4C-B0CB-3A315A50B03F}"/>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9677616" y="459266"/>
            <a:ext cx="2012124" cy="760767"/>
          </a:xfrm>
          <a:prstGeom prst="rect">
            <a:avLst/>
          </a:prstGeom>
        </p:spPr>
      </p:pic>
    </p:spTree>
    <p:extLst>
      <p:ext uri="{BB962C8B-B14F-4D97-AF65-F5344CB8AC3E}">
        <p14:creationId xmlns:p14="http://schemas.microsoft.com/office/powerpoint/2010/main" val="32395860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_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208568" y="6356350"/>
            <a:ext cx="487208" cy="365125"/>
          </a:xfrm>
          <a:prstGeom prst="rect">
            <a:avLst/>
          </a:prstGeom>
        </p:spPr>
        <p:txBody>
          <a:bodyPr lIns="0" tIns="0" rIns="0" bIns="0"/>
          <a:lstStyle>
            <a:lvl1pPr algn="r">
              <a:defRPr/>
            </a:lvl1pPr>
          </a:lstStyle>
          <a:p>
            <a:fld id="{30A60DCE-9105-48A5-8A92-25C9283756D1}" type="slidenum">
              <a:rPr lang="en-GB" smtClean="0"/>
              <a:pPr/>
              <a:t>‹#›</a:t>
            </a:fld>
            <a:endParaRPr lang="en-GB" dirty="0"/>
          </a:p>
        </p:txBody>
      </p:sp>
      <p:pic>
        <p:nvPicPr>
          <p:cNvPr id="8" name="Picture 7">
            <a:extLst>
              <a:ext uri="{FF2B5EF4-FFF2-40B4-BE49-F238E27FC236}">
                <a16:creationId xmlns:a16="http://schemas.microsoft.com/office/drawing/2014/main" id="{2252987E-87A3-A74D-BF38-A2C44791006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79584" y="6504276"/>
            <a:ext cx="2000992" cy="82800"/>
          </a:xfrm>
          <a:prstGeom prst="rect">
            <a:avLst/>
          </a:prstGeom>
        </p:spPr>
      </p:pic>
      <p:sp>
        <p:nvSpPr>
          <p:cNvPr id="13" name="Footer Placeholder 4">
            <a:extLst>
              <a:ext uri="{FF2B5EF4-FFF2-40B4-BE49-F238E27FC236}">
                <a16:creationId xmlns:a16="http://schemas.microsoft.com/office/drawing/2014/main" id="{6D228FC6-3DD4-BC43-80E0-ED2A58B20128}"/>
              </a:ext>
            </a:extLst>
          </p:cNvPr>
          <p:cNvSpPr>
            <a:spLocks noGrp="1"/>
          </p:cNvSpPr>
          <p:nvPr>
            <p:ph type="ftr" sz="quarter" idx="11"/>
          </p:nvPr>
        </p:nvSpPr>
        <p:spPr>
          <a:xfrm>
            <a:off x="523445" y="6321714"/>
            <a:ext cx="7403008" cy="365125"/>
          </a:xfrm>
          <a:prstGeom prst="rect">
            <a:avLst/>
          </a:prstGeom>
        </p:spPr>
        <p:txBody>
          <a:bodyPr lIns="0" tIns="0" rIns="0" bIns="0"/>
          <a:lstStyle>
            <a:lvl1pPr algn="l">
              <a:defRPr>
                <a:solidFill>
                  <a:schemeClr val="bg1"/>
                </a:solidFill>
              </a:defRPr>
            </a:lvl1pPr>
          </a:lstStyle>
          <a:p>
            <a:r>
              <a:rPr lang="en-GB" b="1"/>
              <a:t>Bedfordshire, Luton and Milton Keynes Health and Care Partnership</a:t>
            </a:r>
            <a:endParaRPr lang="en-GB" dirty="0"/>
          </a:p>
        </p:txBody>
      </p:sp>
      <p:sp>
        <p:nvSpPr>
          <p:cNvPr id="14" name="Content Placeholder 2">
            <a:extLst>
              <a:ext uri="{FF2B5EF4-FFF2-40B4-BE49-F238E27FC236}">
                <a16:creationId xmlns:a16="http://schemas.microsoft.com/office/drawing/2014/main" id="{B932F6ED-E73C-8047-A71B-37A60114CED1}"/>
              </a:ext>
            </a:extLst>
          </p:cNvPr>
          <p:cNvSpPr>
            <a:spLocks noGrp="1"/>
          </p:cNvSpPr>
          <p:nvPr>
            <p:ph idx="1"/>
          </p:nvPr>
        </p:nvSpPr>
        <p:spPr>
          <a:xfrm>
            <a:off x="523444" y="1844825"/>
            <a:ext cx="11172332" cy="4281340"/>
          </a:xfrm>
        </p:spPr>
        <p:txBody>
          <a:bodyPr lIns="0" tIns="0" rIns="0" bIns="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itle 1">
            <a:extLst>
              <a:ext uri="{FF2B5EF4-FFF2-40B4-BE49-F238E27FC236}">
                <a16:creationId xmlns:a16="http://schemas.microsoft.com/office/drawing/2014/main" id="{F1C0BAA9-E631-7646-A612-36D961F66469}"/>
              </a:ext>
            </a:extLst>
          </p:cNvPr>
          <p:cNvSpPr>
            <a:spLocks noGrp="1"/>
          </p:cNvSpPr>
          <p:nvPr>
            <p:ph type="title"/>
          </p:nvPr>
        </p:nvSpPr>
        <p:spPr>
          <a:xfrm>
            <a:off x="1847528" y="382349"/>
            <a:ext cx="7488832" cy="1232291"/>
          </a:xfrm>
        </p:spPr>
        <p:txBody>
          <a:bodyPr lIns="0" tIns="0" rIns="0" bIns="0"/>
          <a:lstStyle>
            <a:lvl1pPr algn="l">
              <a:defRPr>
                <a:solidFill>
                  <a:schemeClr val="bg1"/>
                </a:solidFill>
              </a:defRPr>
            </a:lvl1pPr>
          </a:lstStyle>
          <a:p>
            <a:r>
              <a:rPr lang="en-US" dirty="0"/>
              <a:t>Click to edit Master title style</a:t>
            </a:r>
            <a:endParaRPr lang="en-GB" dirty="0"/>
          </a:p>
        </p:txBody>
      </p:sp>
      <p:sp>
        <p:nvSpPr>
          <p:cNvPr id="16" name="Oval 15">
            <a:extLst>
              <a:ext uri="{FF2B5EF4-FFF2-40B4-BE49-F238E27FC236}">
                <a16:creationId xmlns:a16="http://schemas.microsoft.com/office/drawing/2014/main" id="{4852B6C0-4E92-354F-8B42-17732F156197}"/>
              </a:ext>
            </a:extLst>
          </p:cNvPr>
          <p:cNvSpPr/>
          <p:nvPr userDrawn="1"/>
        </p:nvSpPr>
        <p:spPr>
          <a:xfrm>
            <a:off x="596213" y="458434"/>
            <a:ext cx="1080120" cy="108012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8" name="Content Placeholder 2">
            <a:extLst>
              <a:ext uri="{FF2B5EF4-FFF2-40B4-BE49-F238E27FC236}">
                <a16:creationId xmlns:a16="http://schemas.microsoft.com/office/drawing/2014/main" id="{D39F354D-A928-AD48-8400-1DF92DB8E640}"/>
              </a:ext>
            </a:extLst>
          </p:cNvPr>
          <p:cNvSpPr>
            <a:spLocks noGrp="1"/>
          </p:cNvSpPr>
          <p:nvPr>
            <p:ph idx="15" hasCustomPrompt="1"/>
          </p:nvPr>
        </p:nvSpPr>
        <p:spPr>
          <a:xfrm>
            <a:off x="609043" y="382349"/>
            <a:ext cx="1080120" cy="1232291"/>
          </a:xfrm>
        </p:spPr>
        <p:txBody>
          <a:bodyPr lIns="0" tIns="0" rIns="0" bIns="0" anchor="ctr" anchorCtr="0">
            <a:normAutofit/>
          </a:bodyPr>
          <a:lstStyle>
            <a:lvl1pPr marL="0" indent="0" algn="ctr">
              <a:buNone/>
              <a:defRPr sz="36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No.</a:t>
            </a:r>
            <a:endParaRPr lang="en-GB" dirty="0"/>
          </a:p>
        </p:txBody>
      </p:sp>
      <p:pic>
        <p:nvPicPr>
          <p:cNvPr id="19" name="Picture 18">
            <a:extLst>
              <a:ext uri="{FF2B5EF4-FFF2-40B4-BE49-F238E27FC236}">
                <a16:creationId xmlns:a16="http://schemas.microsoft.com/office/drawing/2014/main" id="{D8E8A105-20E1-274A-A139-BC31DEB40B76}"/>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9677616" y="459266"/>
            <a:ext cx="2012124" cy="760767"/>
          </a:xfrm>
          <a:prstGeom prst="rect">
            <a:avLst/>
          </a:prstGeom>
        </p:spPr>
      </p:pic>
    </p:spTree>
    <p:extLst>
      <p:ext uri="{BB962C8B-B14F-4D97-AF65-F5344CB8AC3E}">
        <p14:creationId xmlns:p14="http://schemas.microsoft.com/office/powerpoint/2010/main" val="162758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_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208568" y="6356350"/>
            <a:ext cx="487208" cy="365125"/>
          </a:xfrm>
          <a:prstGeom prst="rect">
            <a:avLst/>
          </a:prstGeom>
        </p:spPr>
        <p:txBody>
          <a:bodyPr lIns="0" tIns="0" rIns="0" bIns="0"/>
          <a:lstStyle>
            <a:lvl1pPr algn="r">
              <a:defRPr/>
            </a:lvl1pPr>
          </a:lstStyle>
          <a:p>
            <a:fld id="{30A60DCE-9105-48A5-8A92-25C9283756D1}" type="slidenum">
              <a:rPr lang="en-GB" smtClean="0"/>
              <a:pPr/>
              <a:t>‹#›</a:t>
            </a:fld>
            <a:endParaRPr lang="en-GB" dirty="0"/>
          </a:p>
        </p:txBody>
      </p:sp>
      <p:pic>
        <p:nvPicPr>
          <p:cNvPr id="8" name="Picture 7">
            <a:extLst>
              <a:ext uri="{FF2B5EF4-FFF2-40B4-BE49-F238E27FC236}">
                <a16:creationId xmlns:a16="http://schemas.microsoft.com/office/drawing/2014/main" id="{2252987E-87A3-A74D-BF38-A2C44791006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79584" y="6504276"/>
            <a:ext cx="2000992" cy="82800"/>
          </a:xfrm>
          <a:prstGeom prst="rect">
            <a:avLst/>
          </a:prstGeom>
        </p:spPr>
      </p:pic>
      <p:sp>
        <p:nvSpPr>
          <p:cNvPr id="12" name="Content Placeholder 2">
            <a:extLst>
              <a:ext uri="{FF2B5EF4-FFF2-40B4-BE49-F238E27FC236}">
                <a16:creationId xmlns:a16="http://schemas.microsoft.com/office/drawing/2014/main" id="{8BC6CEFE-586A-D04A-BD76-7AA7D1688162}"/>
              </a:ext>
            </a:extLst>
          </p:cNvPr>
          <p:cNvSpPr>
            <a:spLocks noGrp="1"/>
          </p:cNvSpPr>
          <p:nvPr>
            <p:ph idx="1"/>
          </p:nvPr>
        </p:nvSpPr>
        <p:spPr>
          <a:xfrm>
            <a:off x="523444" y="1844825"/>
            <a:ext cx="11172332" cy="4281340"/>
          </a:xfrm>
        </p:spPr>
        <p:txBody>
          <a:bodyPr lIns="0" tIns="0" rIns="0" bIns="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Footer Placeholder 4">
            <a:extLst>
              <a:ext uri="{FF2B5EF4-FFF2-40B4-BE49-F238E27FC236}">
                <a16:creationId xmlns:a16="http://schemas.microsoft.com/office/drawing/2014/main" id="{59108212-FA42-B646-BD49-6E9A7521BD1A}"/>
              </a:ext>
            </a:extLst>
          </p:cNvPr>
          <p:cNvSpPr>
            <a:spLocks noGrp="1"/>
          </p:cNvSpPr>
          <p:nvPr>
            <p:ph type="ftr" sz="quarter" idx="11"/>
          </p:nvPr>
        </p:nvSpPr>
        <p:spPr>
          <a:xfrm>
            <a:off x="523445" y="6321714"/>
            <a:ext cx="7403008" cy="365125"/>
          </a:xfrm>
          <a:prstGeom prst="rect">
            <a:avLst/>
          </a:prstGeom>
        </p:spPr>
        <p:txBody>
          <a:bodyPr lIns="0" tIns="0" rIns="0" bIns="0"/>
          <a:lstStyle>
            <a:lvl1pPr algn="l">
              <a:defRPr>
                <a:solidFill>
                  <a:schemeClr val="bg1"/>
                </a:solidFill>
              </a:defRPr>
            </a:lvl1pPr>
          </a:lstStyle>
          <a:p>
            <a:r>
              <a:rPr lang="en-GB" b="1"/>
              <a:t>Bedfordshire, Luton and Milton Keynes Health and Care Partnership</a:t>
            </a:r>
            <a:endParaRPr lang="en-GB" dirty="0"/>
          </a:p>
        </p:txBody>
      </p:sp>
      <p:sp>
        <p:nvSpPr>
          <p:cNvPr id="14" name="Title 1">
            <a:extLst>
              <a:ext uri="{FF2B5EF4-FFF2-40B4-BE49-F238E27FC236}">
                <a16:creationId xmlns:a16="http://schemas.microsoft.com/office/drawing/2014/main" id="{0D292033-F9BE-624A-9ACF-ECF3807FC8FA}"/>
              </a:ext>
            </a:extLst>
          </p:cNvPr>
          <p:cNvSpPr>
            <a:spLocks noGrp="1"/>
          </p:cNvSpPr>
          <p:nvPr>
            <p:ph type="title"/>
          </p:nvPr>
        </p:nvSpPr>
        <p:spPr>
          <a:xfrm>
            <a:off x="1847528" y="382349"/>
            <a:ext cx="7488832" cy="1232291"/>
          </a:xfrm>
        </p:spPr>
        <p:txBody>
          <a:bodyPr lIns="0" tIns="0" rIns="0" bIns="0"/>
          <a:lstStyle>
            <a:lvl1pPr algn="l">
              <a:defRPr>
                <a:solidFill>
                  <a:schemeClr val="bg1"/>
                </a:solidFill>
              </a:defRPr>
            </a:lvl1pPr>
          </a:lstStyle>
          <a:p>
            <a:r>
              <a:rPr lang="en-US" dirty="0"/>
              <a:t>Click to edit Master title style</a:t>
            </a:r>
            <a:endParaRPr lang="en-GB" dirty="0"/>
          </a:p>
        </p:txBody>
      </p:sp>
      <p:sp>
        <p:nvSpPr>
          <p:cNvPr id="15" name="Oval 14">
            <a:extLst>
              <a:ext uri="{FF2B5EF4-FFF2-40B4-BE49-F238E27FC236}">
                <a16:creationId xmlns:a16="http://schemas.microsoft.com/office/drawing/2014/main" id="{A39F9EA4-59B8-DE41-8274-B9A04E4EC460}"/>
              </a:ext>
            </a:extLst>
          </p:cNvPr>
          <p:cNvSpPr/>
          <p:nvPr userDrawn="1"/>
        </p:nvSpPr>
        <p:spPr>
          <a:xfrm>
            <a:off x="596213" y="458434"/>
            <a:ext cx="1080120" cy="1080120"/>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 name="Content Placeholder 2">
            <a:extLst>
              <a:ext uri="{FF2B5EF4-FFF2-40B4-BE49-F238E27FC236}">
                <a16:creationId xmlns:a16="http://schemas.microsoft.com/office/drawing/2014/main" id="{C5682414-8E83-EA45-AEB3-686CD8293BE5}"/>
              </a:ext>
            </a:extLst>
          </p:cNvPr>
          <p:cNvSpPr>
            <a:spLocks noGrp="1"/>
          </p:cNvSpPr>
          <p:nvPr>
            <p:ph idx="15" hasCustomPrompt="1"/>
          </p:nvPr>
        </p:nvSpPr>
        <p:spPr>
          <a:xfrm>
            <a:off x="609043" y="382349"/>
            <a:ext cx="1080120" cy="1232291"/>
          </a:xfrm>
        </p:spPr>
        <p:txBody>
          <a:bodyPr lIns="0" tIns="0" rIns="0" bIns="0" anchor="ctr" anchorCtr="0">
            <a:normAutofit/>
          </a:bodyPr>
          <a:lstStyle>
            <a:lvl1pPr marL="0" indent="0" algn="ctr">
              <a:buNone/>
              <a:defRPr sz="36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No.</a:t>
            </a:r>
            <a:endParaRPr lang="en-GB" dirty="0"/>
          </a:p>
        </p:txBody>
      </p:sp>
      <p:pic>
        <p:nvPicPr>
          <p:cNvPr id="18" name="Picture 17">
            <a:extLst>
              <a:ext uri="{FF2B5EF4-FFF2-40B4-BE49-F238E27FC236}">
                <a16:creationId xmlns:a16="http://schemas.microsoft.com/office/drawing/2014/main" id="{37542ED5-F060-2049-B80F-0298CC6EA600}"/>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9677616" y="459266"/>
            <a:ext cx="2012124" cy="760767"/>
          </a:xfrm>
          <a:prstGeom prst="rect">
            <a:avLst/>
          </a:prstGeom>
        </p:spPr>
      </p:pic>
    </p:spTree>
    <p:extLst>
      <p:ext uri="{BB962C8B-B14F-4D97-AF65-F5344CB8AC3E}">
        <p14:creationId xmlns:p14="http://schemas.microsoft.com/office/powerpoint/2010/main" val="2510086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17409" y="1844824"/>
            <a:ext cx="5384800" cy="4281340"/>
          </a:xfrm>
        </p:spPr>
        <p:txBody>
          <a:bodyPr lIns="0" tIns="0" rIns="0" bIns="0">
            <a:normAutofit/>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304940" y="1812699"/>
            <a:ext cx="5384800" cy="4313465"/>
          </a:xfrm>
        </p:spPr>
        <p:txBody>
          <a:bodyPr lIns="0" tIns="0" rIns="0" bIns="0">
            <a:normAutofit/>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1">
            <a:extLst>
              <a:ext uri="{FF2B5EF4-FFF2-40B4-BE49-F238E27FC236}">
                <a16:creationId xmlns:a16="http://schemas.microsoft.com/office/drawing/2014/main" id="{3619E3F5-2AC2-1E46-A775-16FD7C561F9E}"/>
              </a:ext>
            </a:extLst>
          </p:cNvPr>
          <p:cNvSpPr>
            <a:spLocks noGrp="1"/>
          </p:cNvSpPr>
          <p:nvPr>
            <p:ph type="title"/>
          </p:nvPr>
        </p:nvSpPr>
        <p:spPr>
          <a:xfrm>
            <a:off x="523445" y="382349"/>
            <a:ext cx="8812915" cy="1234800"/>
          </a:xfrm>
        </p:spPr>
        <p:txBody>
          <a:bodyPr lIns="0" tIns="0" rIns="0" bIns="0"/>
          <a:lstStyle>
            <a:lvl1pPr algn="l">
              <a:defRPr/>
            </a:lvl1pPr>
          </a:lstStyle>
          <a:p>
            <a:r>
              <a:rPr lang="en-US" dirty="0"/>
              <a:t>Click to edit Master title style</a:t>
            </a:r>
            <a:endParaRPr lang="en-GB" dirty="0"/>
          </a:p>
        </p:txBody>
      </p:sp>
      <p:sp>
        <p:nvSpPr>
          <p:cNvPr id="9" name="Footer Placeholder 4">
            <a:extLst>
              <a:ext uri="{FF2B5EF4-FFF2-40B4-BE49-F238E27FC236}">
                <a16:creationId xmlns:a16="http://schemas.microsoft.com/office/drawing/2014/main" id="{F08A99C0-7B3E-5844-A612-5374AE59897B}"/>
              </a:ext>
            </a:extLst>
          </p:cNvPr>
          <p:cNvSpPr>
            <a:spLocks noGrp="1"/>
          </p:cNvSpPr>
          <p:nvPr>
            <p:ph type="ftr" sz="quarter" idx="11"/>
          </p:nvPr>
        </p:nvSpPr>
        <p:spPr>
          <a:xfrm>
            <a:off x="523445" y="6321714"/>
            <a:ext cx="7403008" cy="365125"/>
          </a:xfrm>
          <a:prstGeom prst="rect">
            <a:avLst/>
          </a:prstGeom>
        </p:spPr>
        <p:txBody>
          <a:bodyPr lIns="0" tIns="0" rIns="0" bIns="0"/>
          <a:lstStyle>
            <a:lvl1pPr algn="l">
              <a:defRPr/>
            </a:lvl1pPr>
          </a:lstStyle>
          <a:p>
            <a:r>
              <a:rPr lang="en-GB" b="1"/>
              <a:t>Bedfordshire, Luton and Milton Keynes Health and Care Partnership</a:t>
            </a:r>
            <a:endParaRPr lang="en-GB" dirty="0"/>
          </a:p>
        </p:txBody>
      </p:sp>
      <p:sp>
        <p:nvSpPr>
          <p:cNvPr id="10" name="Slide Number Placeholder 5">
            <a:extLst>
              <a:ext uri="{FF2B5EF4-FFF2-40B4-BE49-F238E27FC236}">
                <a16:creationId xmlns:a16="http://schemas.microsoft.com/office/drawing/2014/main" id="{F8E4235F-1C61-9E4D-A174-0DABA0547BDE}"/>
              </a:ext>
            </a:extLst>
          </p:cNvPr>
          <p:cNvSpPr>
            <a:spLocks noGrp="1"/>
          </p:cNvSpPr>
          <p:nvPr>
            <p:ph type="sldNum" sz="quarter" idx="12"/>
          </p:nvPr>
        </p:nvSpPr>
        <p:spPr>
          <a:xfrm>
            <a:off x="11208568" y="6356350"/>
            <a:ext cx="487208" cy="365125"/>
          </a:xfrm>
          <a:prstGeom prst="rect">
            <a:avLst/>
          </a:prstGeom>
        </p:spPr>
        <p:txBody>
          <a:bodyPr lIns="0" tIns="0" rIns="0" bIns="0"/>
          <a:lstStyle>
            <a:lvl1pPr algn="r">
              <a:defRPr/>
            </a:lvl1pPr>
          </a:lstStyle>
          <a:p>
            <a:fld id="{30A60DCE-9105-48A5-8A92-25C9283756D1}" type="slidenum">
              <a:rPr lang="en-GB" smtClean="0"/>
              <a:pPr/>
              <a:t>‹#›</a:t>
            </a:fld>
            <a:endParaRPr lang="en-GB" dirty="0"/>
          </a:p>
        </p:txBody>
      </p:sp>
      <p:pic>
        <p:nvPicPr>
          <p:cNvPr id="11" name="Picture 10">
            <a:extLst>
              <a:ext uri="{FF2B5EF4-FFF2-40B4-BE49-F238E27FC236}">
                <a16:creationId xmlns:a16="http://schemas.microsoft.com/office/drawing/2014/main" id="{344C63B7-1F88-0248-8F1C-FD5E72E46CF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677616" y="459266"/>
            <a:ext cx="2012124" cy="760767"/>
          </a:xfrm>
          <a:prstGeom prst="rect">
            <a:avLst/>
          </a:prstGeom>
        </p:spPr>
      </p:pic>
      <p:pic>
        <p:nvPicPr>
          <p:cNvPr id="12" name="Picture 11">
            <a:extLst>
              <a:ext uri="{FF2B5EF4-FFF2-40B4-BE49-F238E27FC236}">
                <a16:creationId xmlns:a16="http://schemas.microsoft.com/office/drawing/2014/main" id="{4BF3264E-C2CF-9244-BE51-9FE7E9B513D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79584" y="6504276"/>
            <a:ext cx="2000992" cy="82800"/>
          </a:xfrm>
          <a:prstGeom prst="rect">
            <a:avLst/>
          </a:prstGeom>
        </p:spPr>
      </p:pic>
    </p:spTree>
    <p:extLst>
      <p:ext uri="{BB962C8B-B14F-4D97-AF65-F5344CB8AC3E}">
        <p14:creationId xmlns:p14="http://schemas.microsoft.com/office/powerpoint/2010/main" val="2956162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5A8C793-FBE8-8D42-B07F-A2F1061D2987}"/>
              </a:ext>
            </a:extLst>
          </p:cNvPr>
          <p:cNvSpPr>
            <a:spLocks noGrp="1"/>
          </p:cNvSpPr>
          <p:nvPr>
            <p:ph type="title"/>
          </p:nvPr>
        </p:nvSpPr>
        <p:spPr>
          <a:xfrm>
            <a:off x="523445" y="382349"/>
            <a:ext cx="8812915" cy="1234800"/>
          </a:xfrm>
        </p:spPr>
        <p:txBody>
          <a:bodyPr lIns="0" tIns="0" rIns="0" bIns="0"/>
          <a:lstStyle>
            <a:lvl1pPr algn="l">
              <a:defRPr/>
            </a:lvl1pPr>
          </a:lstStyle>
          <a:p>
            <a:r>
              <a:rPr lang="en-US" dirty="0"/>
              <a:t>Click to edit Master title style</a:t>
            </a:r>
            <a:endParaRPr lang="en-GB" dirty="0"/>
          </a:p>
        </p:txBody>
      </p:sp>
      <p:sp>
        <p:nvSpPr>
          <p:cNvPr id="8" name="Footer Placeholder 4">
            <a:extLst>
              <a:ext uri="{FF2B5EF4-FFF2-40B4-BE49-F238E27FC236}">
                <a16:creationId xmlns:a16="http://schemas.microsoft.com/office/drawing/2014/main" id="{B080E96A-B518-CC4C-93D4-FB346BDBEC7A}"/>
              </a:ext>
            </a:extLst>
          </p:cNvPr>
          <p:cNvSpPr>
            <a:spLocks noGrp="1"/>
          </p:cNvSpPr>
          <p:nvPr>
            <p:ph type="ftr" sz="quarter" idx="11"/>
          </p:nvPr>
        </p:nvSpPr>
        <p:spPr>
          <a:xfrm>
            <a:off x="523445" y="6321714"/>
            <a:ext cx="7403008" cy="365125"/>
          </a:xfrm>
          <a:prstGeom prst="rect">
            <a:avLst/>
          </a:prstGeom>
        </p:spPr>
        <p:txBody>
          <a:bodyPr lIns="0" tIns="0" rIns="0" bIns="0"/>
          <a:lstStyle>
            <a:lvl1pPr algn="l">
              <a:defRPr/>
            </a:lvl1pPr>
          </a:lstStyle>
          <a:p>
            <a:r>
              <a:rPr lang="en-GB" b="1"/>
              <a:t>Bedfordshire, Luton and Milton Keynes Health and Care Partnership</a:t>
            </a:r>
            <a:endParaRPr lang="en-GB" dirty="0"/>
          </a:p>
        </p:txBody>
      </p:sp>
      <p:sp>
        <p:nvSpPr>
          <p:cNvPr id="9" name="Slide Number Placeholder 5">
            <a:extLst>
              <a:ext uri="{FF2B5EF4-FFF2-40B4-BE49-F238E27FC236}">
                <a16:creationId xmlns:a16="http://schemas.microsoft.com/office/drawing/2014/main" id="{933095F4-8AE0-C24B-9632-EA99B62C401B}"/>
              </a:ext>
            </a:extLst>
          </p:cNvPr>
          <p:cNvSpPr>
            <a:spLocks noGrp="1"/>
          </p:cNvSpPr>
          <p:nvPr>
            <p:ph type="sldNum" sz="quarter" idx="12"/>
          </p:nvPr>
        </p:nvSpPr>
        <p:spPr>
          <a:xfrm>
            <a:off x="11208568" y="6356350"/>
            <a:ext cx="487208" cy="365125"/>
          </a:xfrm>
          <a:prstGeom prst="rect">
            <a:avLst/>
          </a:prstGeom>
        </p:spPr>
        <p:txBody>
          <a:bodyPr lIns="0" tIns="0" rIns="0" bIns="0"/>
          <a:lstStyle>
            <a:lvl1pPr algn="r">
              <a:defRPr/>
            </a:lvl1pPr>
          </a:lstStyle>
          <a:p>
            <a:fld id="{30A60DCE-9105-48A5-8A92-25C9283756D1}" type="slidenum">
              <a:rPr lang="en-GB" smtClean="0"/>
              <a:pPr/>
              <a:t>‹#›</a:t>
            </a:fld>
            <a:endParaRPr lang="en-GB" dirty="0"/>
          </a:p>
        </p:txBody>
      </p:sp>
      <p:pic>
        <p:nvPicPr>
          <p:cNvPr id="10" name="Picture 9">
            <a:extLst>
              <a:ext uri="{FF2B5EF4-FFF2-40B4-BE49-F238E27FC236}">
                <a16:creationId xmlns:a16="http://schemas.microsoft.com/office/drawing/2014/main" id="{C30B3D59-F4A3-E643-A1FF-1826F0D1E2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79584" y="6504276"/>
            <a:ext cx="2000992" cy="82800"/>
          </a:xfrm>
          <a:prstGeom prst="rect">
            <a:avLst/>
          </a:prstGeom>
        </p:spPr>
      </p:pic>
      <p:pic>
        <p:nvPicPr>
          <p:cNvPr id="11" name="Picture 10">
            <a:extLst>
              <a:ext uri="{FF2B5EF4-FFF2-40B4-BE49-F238E27FC236}">
                <a16:creationId xmlns:a16="http://schemas.microsoft.com/office/drawing/2014/main" id="{52DE9097-3F9F-E94F-BC45-EA2FBF7C905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677616" y="459266"/>
            <a:ext cx="2012124" cy="760767"/>
          </a:xfrm>
          <a:prstGeom prst="rect">
            <a:avLst/>
          </a:prstGeom>
        </p:spPr>
      </p:pic>
    </p:spTree>
    <p:extLst>
      <p:ext uri="{BB962C8B-B14F-4D97-AF65-F5344CB8AC3E}">
        <p14:creationId xmlns:p14="http://schemas.microsoft.com/office/powerpoint/2010/main" val="3603160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itle Slide 2">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96087D88-2B50-7D4B-B089-E96A599AEB0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937" t="3129" b="65092"/>
          <a:stretch/>
        </p:blipFill>
        <p:spPr>
          <a:xfrm flipH="1">
            <a:off x="0" y="0"/>
            <a:ext cx="12192000" cy="6858000"/>
          </a:xfrm>
          <a:prstGeom prst="rect">
            <a:avLst/>
          </a:prstGeom>
        </p:spPr>
      </p:pic>
      <p:sp>
        <p:nvSpPr>
          <p:cNvPr id="2" name="Title 1"/>
          <p:cNvSpPr>
            <a:spLocks noGrp="1"/>
          </p:cNvSpPr>
          <p:nvPr>
            <p:ph type="title" hasCustomPrompt="1"/>
          </p:nvPr>
        </p:nvSpPr>
        <p:spPr>
          <a:xfrm>
            <a:off x="963084" y="2648074"/>
            <a:ext cx="6429060" cy="1362075"/>
          </a:xfrm>
        </p:spPr>
        <p:txBody>
          <a:bodyPr anchor="b" anchorCtr="0"/>
          <a:lstStyle>
            <a:lvl1pPr algn="l">
              <a:defRPr sz="4000" b="1" cap="none" baseline="0"/>
            </a:lvl1pPr>
          </a:lstStyle>
          <a:p>
            <a:r>
              <a:rPr lang="en-US" dirty="0"/>
              <a:t>Click to edit Master </a:t>
            </a:r>
            <a:br>
              <a:rPr lang="en-US" dirty="0"/>
            </a:br>
            <a:r>
              <a:rPr lang="en-US" dirty="0"/>
              <a:t>title style</a:t>
            </a:r>
            <a:endParaRPr lang="en-GB" dirty="0"/>
          </a:p>
        </p:txBody>
      </p:sp>
      <p:sp>
        <p:nvSpPr>
          <p:cNvPr id="3" name="Text Placeholder 2"/>
          <p:cNvSpPr>
            <a:spLocks noGrp="1"/>
          </p:cNvSpPr>
          <p:nvPr>
            <p:ph type="body" idx="1"/>
          </p:nvPr>
        </p:nvSpPr>
        <p:spPr>
          <a:xfrm>
            <a:off x="963084" y="4149080"/>
            <a:ext cx="6429060" cy="888950"/>
          </a:xfrm>
        </p:spPr>
        <p:txBody>
          <a:bodyPr anchor="t" anchorCtr="0"/>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9" name="Picture 8">
            <a:extLst>
              <a:ext uri="{FF2B5EF4-FFF2-40B4-BE49-F238E27FC236}">
                <a16:creationId xmlns:a16="http://schemas.microsoft.com/office/drawing/2014/main" id="{A0C7D8BB-BEC3-ED4E-8905-3FE19DD14C3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883500" y="459266"/>
            <a:ext cx="2712354" cy="1025518"/>
          </a:xfrm>
          <a:prstGeom prst="rect">
            <a:avLst/>
          </a:prstGeom>
        </p:spPr>
      </p:pic>
    </p:spTree>
    <p:extLst>
      <p:ext uri="{BB962C8B-B14F-4D97-AF65-F5344CB8AC3E}">
        <p14:creationId xmlns:p14="http://schemas.microsoft.com/office/powerpoint/2010/main" val="40856069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0B8AFA2F-E014-7040-ADF0-F9D5345AA06D}"/>
              </a:ext>
            </a:extLst>
          </p:cNvPr>
          <p:cNvSpPr>
            <a:spLocks noGrp="1"/>
          </p:cNvSpPr>
          <p:nvPr>
            <p:ph type="ftr" sz="quarter" idx="11"/>
          </p:nvPr>
        </p:nvSpPr>
        <p:spPr>
          <a:xfrm>
            <a:off x="523445" y="6321714"/>
            <a:ext cx="7403008" cy="365125"/>
          </a:xfrm>
          <a:prstGeom prst="rect">
            <a:avLst/>
          </a:prstGeom>
        </p:spPr>
        <p:txBody>
          <a:bodyPr lIns="0" tIns="0" rIns="0" bIns="0"/>
          <a:lstStyle>
            <a:lvl1pPr algn="l">
              <a:defRPr/>
            </a:lvl1pPr>
          </a:lstStyle>
          <a:p>
            <a:r>
              <a:rPr lang="en-GB" b="1"/>
              <a:t>Bedfordshire, Luton and Milton Keynes Health and Care Partnership</a:t>
            </a:r>
            <a:endParaRPr lang="en-GB" dirty="0"/>
          </a:p>
        </p:txBody>
      </p:sp>
      <p:sp>
        <p:nvSpPr>
          <p:cNvPr id="7" name="Slide Number Placeholder 5">
            <a:extLst>
              <a:ext uri="{FF2B5EF4-FFF2-40B4-BE49-F238E27FC236}">
                <a16:creationId xmlns:a16="http://schemas.microsoft.com/office/drawing/2014/main" id="{E40110C9-9253-6E4E-959D-9ED728D2BD11}"/>
              </a:ext>
            </a:extLst>
          </p:cNvPr>
          <p:cNvSpPr>
            <a:spLocks noGrp="1"/>
          </p:cNvSpPr>
          <p:nvPr>
            <p:ph type="sldNum" sz="quarter" idx="12"/>
          </p:nvPr>
        </p:nvSpPr>
        <p:spPr>
          <a:xfrm>
            <a:off x="11208568" y="6356350"/>
            <a:ext cx="487208" cy="365125"/>
          </a:xfrm>
          <a:prstGeom prst="rect">
            <a:avLst/>
          </a:prstGeom>
        </p:spPr>
        <p:txBody>
          <a:bodyPr lIns="0" tIns="0" rIns="0" bIns="0"/>
          <a:lstStyle>
            <a:lvl1pPr algn="r">
              <a:defRPr/>
            </a:lvl1pPr>
          </a:lstStyle>
          <a:p>
            <a:fld id="{30A60DCE-9105-48A5-8A92-25C9283756D1}" type="slidenum">
              <a:rPr lang="en-GB" smtClean="0"/>
              <a:pPr/>
              <a:t>‹#›</a:t>
            </a:fld>
            <a:endParaRPr lang="en-GB" dirty="0"/>
          </a:p>
        </p:txBody>
      </p:sp>
      <p:pic>
        <p:nvPicPr>
          <p:cNvPr id="8" name="Picture 7">
            <a:extLst>
              <a:ext uri="{FF2B5EF4-FFF2-40B4-BE49-F238E27FC236}">
                <a16:creationId xmlns:a16="http://schemas.microsoft.com/office/drawing/2014/main" id="{F9775023-A94F-BF46-80BA-190548B266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79584" y="6504276"/>
            <a:ext cx="2000992" cy="82800"/>
          </a:xfrm>
          <a:prstGeom prst="rect">
            <a:avLst/>
          </a:prstGeom>
        </p:spPr>
      </p:pic>
      <p:pic>
        <p:nvPicPr>
          <p:cNvPr id="9" name="Picture 8">
            <a:extLst>
              <a:ext uri="{FF2B5EF4-FFF2-40B4-BE49-F238E27FC236}">
                <a16:creationId xmlns:a16="http://schemas.microsoft.com/office/drawing/2014/main" id="{0A31613D-8589-A049-AD80-4AA0A87E413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677616" y="459266"/>
            <a:ext cx="2012124" cy="760767"/>
          </a:xfrm>
          <a:prstGeom prst="rect">
            <a:avLst/>
          </a:prstGeom>
        </p:spPr>
      </p:pic>
    </p:spTree>
    <p:extLst>
      <p:ext uri="{BB962C8B-B14F-4D97-AF65-F5344CB8AC3E}">
        <p14:creationId xmlns:p14="http://schemas.microsoft.com/office/powerpoint/2010/main" val="3021767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3445" y="382349"/>
            <a:ext cx="8812915" cy="1234800"/>
          </a:xfrm>
        </p:spPr>
        <p:txBody>
          <a:bodyPr lIns="0" tIns="0" rIns="0" bIns="0"/>
          <a:lstStyle>
            <a:lvl1pPr algn="l">
              <a:defRPr/>
            </a:lvl1pPr>
          </a:lstStyle>
          <a:p>
            <a:r>
              <a:rPr lang="en-US" dirty="0"/>
              <a:t>Click to edit Master title style</a:t>
            </a:r>
            <a:endParaRPr lang="en-GB" dirty="0"/>
          </a:p>
        </p:txBody>
      </p:sp>
      <p:sp>
        <p:nvSpPr>
          <p:cNvPr id="3" name="Content Placeholder 2"/>
          <p:cNvSpPr>
            <a:spLocks noGrp="1"/>
          </p:cNvSpPr>
          <p:nvPr>
            <p:ph idx="1"/>
          </p:nvPr>
        </p:nvSpPr>
        <p:spPr>
          <a:xfrm>
            <a:off x="523445" y="1844824"/>
            <a:ext cx="11172331" cy="4280400"/>
          </a:xfrm>
        </p:spPr>
        <p:txBody>
          <a:bodyPr lIns="0"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523445" y="6321714"/>
            <a:ext cx="7403008" cy="365125"/>
          </a:xfrm>
          <a:prstGeom prst="rect">
            <a:avLst/>
          </a:prstGeom>
        </p:spPr>
        <p:txBody>
          <a:bodyPr lIns="0" tIns="0" rIns="0" bIns="0"/>
          <a:lstStyle>
            <a:lvl1pPr algn="l">
              <a:defRPr/>
            </a:lvl1pPr>
          </a:lstStyle>
          <a:p>
            <a:r>
              <a:rPr lang="en-GB" b="1"/>
              <a:t>Bedfordshire, Luton and Milton Keynes Health and Care Partnership</a:t>
            </a:r>
            <a:endParaRPr lang="en-GB" dirty="0"/>
          </a:p>
        </p:txBody>
      </p:sp>
      <p:sp>
        <p:nvSpPr>
          <p:cNvPr id="6" name="Slide Number Placeholder 5"/>
          <p:cNvSpPr>
            <a:spLocks noGrp="1"/>
          </p:cNvSpPr>
          <p:nvPr>
            <p:ph type="sldNum" sz="quarter" idx="12"/>
          </p:nvPr>
        </p:nvSpPr>
        <p:spPr>
          <a:xfrm>
            <a:off x="11208568" y="6356350"/>
            <a:ext cx="487208" cy="365125"/>
          </a:xfrm>
          <a:prstGeom prst="rect">
            <a:avLst/>
          </a:prstGeom>
        </p:spPr>
        <p:txBody>
          <a:bodyPr lIns="0" tIns="0" rIns="0" bIns="0"/>
          <a:lstStyle>
            <a:lvl1pPr algn="r">
              <a:defRPr/>
            </a:lvl1pPr>
          </a:lstStyle>
          <a:p>
            <a:fld id="{30A60DCE-9105-48A5-8A92-25C9283756D1}" type="slidenum">
              <a:rPr lang="en-GB" smtClean="0"/>
              <a:pPr/>
              <a:t>‹#›</a:t>
            </a:fld>
            <a:endParaRPr lang="en-GB" dirty="0"/>
          </a:p>
        </p:txBody>
      </p:sp>
      <p:pic>
        <p:nvPicPr>
          <p:cNvPr id="8" name="Picture 7">
            <a:extLst>
              <a:ext uri="{FF2B5EF4-FFF2-40B4-BE49-F238E27FC236}">
                <a16:creationId xmlns:a16="http://schemas.microsoft.com/office/drawing/2014/main" id="{2252987E-87A3-A74D-BF38-A2C4479100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79584" y="6504276"/>
            <a:ext cx="2000992" cy="82800"/>
          </a:xfrm>
          <a:prstGeom prst="rect">
            <a:avLst/>
          </a:prstGeom>
        </p:spPr>
      </p:pic>
      <p:pic>
        <p:nvPicPr>
          <p:cNvPr id="9" name="Picture 8">
            <a:extLst>
              <a:ext uri="{FF2B5EF4-FFF2-40B4-BE49-F238E27FC236}">
                <a16:creationId xmlns:a16="http://schemas.microsoft.com/office/drawing/2014/main" id="{32FB19C6-C53B-8847-BD23-39748DCC736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677616" y="459266"/>
            <a:ext cx="2012124" cy="760767"/>
          </a:xfrm>
          <a:prstGeom prst="rect">
            <a:avLst/>
          </a:prstGeom>
        </p:spPr>
      </p:pic>
    </p:spTree>
    <p:extLst>
      <p:ext uri="{BB962C8B-B14F-4D97-AF65-F5344CB8AC3E}">
        <p14:creationId xmlns:p14="http://schemas.microsoft.com/office/powerpoint/2010/main" val="1765044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mber, Title and Content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47528" y="382349"/>
            <a:ext cx="7488832" cy="1232291"/>
          </a:xfrm>
        </p:spPr>
        <p:txBody>
          <a:bodyPr lIns="0" tIns="0" rIns="0" bIns="0"/>
          <a:lstStyle>
            <a:lvl1pPr algn="l">
              <a:defRPr/>
            </a:lvl1pPr>
          </a:lstStyle>
          <a:p>
            <a:r>
              <a:rPr lang="en-US" dirty="0"/>
              <a:t>Click to edit Master title style</a:t>
            </a:r>
            <a:endParaRPr lang="en-GB" dirty="0"/>
          </a:p>
        </p:txBody>
      </p:sp>
      <p:sp>
        <p:nvSpPr>
          <p:cNvPr id="3" name="Content Placeholder 2"/>
          <p:cNvSpPr>
            <a:spLocks noGrp="1"/>
          </p:cNvSpPr>
          <p:nvPr>
            <p:ph idx="1"/>
          </p:nvPr>
        </p:nvSpPr>
        <p:spPr>
          <a:xfrm>
            <a:off x="523445" y="1844825"/>
            <a:ext cx="11172331" cy="4281340"/>
          </a:xfrm>
        </p:spPr>
        <p:txBody>
          <a:bodyPr lIns="0"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523445" y="6321714"/>
            <a:ext cx="7403008" cy="365125"/>
          </a:xfrm>
          <a:prstGeom prst="rect">
            <a:avLst/>
          </a:prstGeom>
        </p:spPr>
        <p:txBody>
          <a:bodyPr lIns="0" tIns="0" rIns="0" bIns="0"/>
          <a:lstStyle>
            <a:lvl1pPr algn="l">
              <a:defRPr/>
            </a:lvl1pPr>
          </a:lstStyle>
          <a:p>
            <a:r>
              <a:rPr lang="en-GB" b="1" dirty="0"/>
              <a:t>Bedfordshire, Luton and Milton Keynes Health and Care Partnership</a:t>
            </a:r>
            <a:endParaRPr lang="en-GB" dirty="0"/>
          </a:p>
        </p:txBody>
      </p:sp>
      <p:sp>
        <p:nvSpPr>
          <p:cNvPr id="6" name="Slide Number Placeholder 5"/>
          <p:cNvSpPr>
            <a:spLocks noGrp="1"/>
          </p:cNvSpPr>
          <p:nvPr>
            <p:ph type="sldNum" sz="quarter" idx="12"/>
          </p:nvPr>
        </p:nvSpPr>
        <p:spPr>
          <a:xfrm>
            <a:off x="11208568" y="6356350"/>
            <a:ext cx="487208" cy="365125"/>
          </a:xfrm>
          <a:prstGeom prst="rect">
            <a:avLst/>
          </a:prstGeom>
        </p:spPr>
        <p:txBody>
          <a:bodyPr lIns="0" tIns="0" rIns="0" bIns="0"/>
          <a:lstStyle>
            <a:lvl1pPr algn="r">
              <a:defRPr/>
            </a:lvl1pPr>
          </a:lstStyle>
          <a:p>
            <a:fld id="{30A60DCE-9105-48A5-8A92-25C9283756D1}" type="slidenum">
              <a:rPr lang="en-GB" smtClean="0"/>
              <a:pPr/>
              <a:t>‹#›</a:t>
            </a:fld>
            <a:endParaRPr lang="en-GB" dirty="0"/>
          </a:p>
        </p:txBody>
      </p:sp>
      <p:pic>
        <p:nvPicPr>
          <p:cNvPr id="8" name="Picture 7">
            <a:extLst>
              <a:ext uri="{FF2B5EF4-FFF2-40B4-BE49-F238E27FC236}">
                <a16:creationId xmlns:a16="http://schemas.microsoft.com/office/drawing/2014/main" id="{2252987E-87A3-A74D-BF38-A2C44791006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79584" y="6504276"/>
            <a:ext cx="2000992" cy="82800"/>
          </a:xfrm>
          <a:prstGeom prst="rect">
            <a:avLst/>
          </a:prstGeom>
        </p:spPr>
      </p:pic>
      <p:sp>
        <p:nvSpPr>
          <p:cNvPr id="9" name="Oval 8">
            <a:extLst>
              <a:ext uri="{FF2B5EF4-FFF2-40B4-BE49-F238E27FC236}">
                <a16:creationId xmlns:a16="http://schemas.microsoft.com/office/drawing/2014/main" id="{C061D5CC-E7BA-CD48-BEFA-732B875B9457}"/>
              </a:ext>
            </a:extLst>
          </p:cNvPr>
          <p:cNvSpPr/>
          <p:nvPr userDrawn="1"/>
        </p:nvSpPr>
        <p:spPr>
          <a:xfrm>
            <a:off x="596213" y="458434"/>
            <a:ext cx="1080120" cy="108012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2">
            <a:extLst>
              <a:ext uri="{FF2B5EF4-FFF2-40B4-BE49-F238E27FC236}">
                <a16:creationId xmlns:a16="http://schemas.microsoft.com/office/drawing/2014/main" id="{AD6CD807-B739-3D41-88A9-ABEAAF0A12FA}"/>
              </a:ext>
            </a:extLst>
          </p:cNvPr>
          <p:cNvSpPr>
            <a:spLocks noGrp="1"/>
          </p:cNvSpPr>
          <p:nvPr>
            <p:ph idx="15" hasCustomPrompt="1"/>
          </p:nvPr>
        </p:nvSpPr>
        <p:spPr>
          <a:xfrm>
            <a:off x="609043" y="382349"/>
            <a:ext cx="1080120" cy="1232291"/>
          </a:xfrm>
        </p:spPr>
        <p:txBody>
          <a:bodyPr lIns="0" tIns="0" rIns="0" bIns="0" anchor="ctr" anchorCtr="0">
            <a:normAutofit/>
          </a:bodyPr>
          <a:lstStyle>
            <a:lvl1pPr marL="0" indent="0" algn="ctr">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No.</a:t>
            </a:r>
            <a:endParaRPr lang="en-GB" dirty="0"/>
          </a:p>
        </p:txBody>
      </p:sp>
    </p:spTree>
    <p:extLst>
      <p:ext uri="{BB962C8B-B14F-4D97-AF65-F5344CB8AC3E}">
        <p14:creationId xmlns:p14="http://schemas.microsoft.com/office/powerpoint/2010/main" val="166214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mber, Title and Content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47528" y="382349"/>
            <a:ext cx="7488832" cy="1232291"/>
          </a:xfrm>
        </p:spPr>
        <p:txBody>
          <a:bodyPr lIns="0" tIns="0" rIns="0" bIns="0"/>
          <a:lstStyle>
            <a:lvl1pPr algn="l">
              <a:defRPr/>
            </a:lvl1pPr>
          </a:lstStyle>
          <a:p>
            <a:r>
              <a:rPr lang="en-US" dirty="0"/>
              <a:t>Click to edit Master title style</a:t>
            </a:r>
            <a:endParaRPr lang="en-GB" dirty="0"/>
          </a:p>
        </p:txBody>
      </p:sp>
      <p:sp>
        <p:nvSpPr>
          <p:cNvPr id="3" name="Content Placeholder 2"/>
          <p:cNvSpPr>
            <a:spLocks noGrp="1"/>
          </p:cNvSpPr>
          <p:nvPr>
            <p:ph idx="1"/>
          </p:nvPr>
        </p:nvSpPr>
        <p:spPr>
          <a:xfrm>
            <a:off x="523445" y="1844825"/>
            <a:ext cx="11172331" cy="4281340"/>
          </a:xfrm>
        </p:spPr>
        <p:txBody>
          <a:bodyPr lIns="0"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523445" y="6321714"/>
            <a:ext cx="7403008" cy="365125"/>
          </a:xfrm>
          <a:prstGeom prst="rect">
            <a:avLst/>
          </a:prstGeom>
        </p:spPr>
        <p:txBody>
          <a:bodyPr lIns="0" tIns="0" rIns="0" bIns="0"/>
          <a:lstStyle>
            <a:lvl1pPr algn="l">
              <a:defRPr/>
            </a:lvl1pPr>
          </a:lstStyle>
          <a:p>
            <a:r>
              <a:rPr lang="en-GB" b="1"/>
              <a:t>Bedfordshire, Luton and Milton Keynes Health and Care Partnership</a:t>
            </a:r>
            <a:endParaRPr lang="en-GB" dirty="0"/>
          </a:p>
        </p:txBody>
      </p:sp>
      <p:sp>
        <p:nvSpPr>
          <p:cNvPr id="6" name="Slide Number Placeholder 5"/>
          <p:cNvSpPr>
            <a:spLocks noGrp="1"/>
          </p:cNvSpPr>
          <p:nvPr>
            <p:ph type="sldNum" sz="quarter" idx="12"/>
          </p:nvPr>
        </p:nvSpPr>
        <p:spPr>
          <a:xfrm>
            <a:off x="11208568" y="6356350"/>
            <a:ext cx="487208" cy="365125"/>
          </a:xfrm>
          <a:prstGeom prst="rect">
            <a:avLst/>
          </a:prstGeom>
        </p:spPr>
        <p:txBody>
          <a:bodyPr lIns="0" tIns="0" rIns="0" bIns="0"/>
          <a:lstStyle>
            <a:lvl1pPr algn="r">
              <a:defRPr/>
            </a:lvl1pPr>
          </a:lstStyle>
          <a:p>
            <a:fld id="{30A60DCE-9105-48A5-8A92-25C9283756D1}" type="slidenum">
              <a:rPr lang="en-GB" smtClean="0"/>
              <a:pPr/>
              <a:t>‹#›</a:t>
            </a:fld>
            <a:endParaRPr lang="en-GB" dirty="0"/>
          </a:p>
        </p:txBody>
      </p:sp>
      <p:pic>
        <p:nvPicPr>
          <p:cNvPr id="8" name="Picture 7">
            <a:extLst>
              <a:ext uri="{FF2B5EF4-FFF2-40B4-BE49-F238E27FC236}">
                <a16:creationId xmlns:a16="http://schemas.microsoft.com/office/drawing/2014/main" id="{2252987E-87A3-A74D-BF38-A2C44791006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79584" y="6504276"/>
            <a:ext cx="2000992" cy="82800"/>
          </a:xfrm>
          <a:prstGeom prst="rect">
            <a:avLst/>
          </a:prstGeom>
        </p:spPr>
      </p:pic>
      <p:sp>
        <p:nvSpPr>
          <p:cNvPr id="9" name="Oval 8">
            <a:extLst>
              <a:ext uri="{FF2B5EF4-FFF2-40B4-BE49-F238E27FC236}">
                <a16:creationId xmlns:a16="http://schemas.microsoft.com/office/drawing/2014/main" id="{C061D5CC-E7BA-CD48-BEFA-732B875B9457}"/>
              </a:ext>
            </a:extLst>
          </p:cNvPr>
          <p:cNvSpPr/>
          <p:nvPr userDrawn="1"/>
        </p:nvSpPr>
        <p:spPr>
          <a:xfrm>
            <a:off x="596213" y="458434"/>
            <a:ext cx="1080120" cy="10801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9BFB4F38-94C3-154F-84F3-38BCB606234C}"/>
              </a:ext>
            </a:extLst>
          </p:cNvPr>
          <p:cNvSpPr>
            <a:spLocks noGrp="1"/>
          </p:cNvSpPr>
          <p:nvPr>
            <p:ph idx="15" hasCustomPrompt="1"/>
          </p:nvPr>
        </p:nvSpPr>
        <p:spPr>
          <a:xfrm>
            <a:off x="609043" y="382349"/>
            <a:ext cx="1080120" cy="1232291"/>
          </a:xfrm>
        </p:spPr>
        <p:txBody>
          <a:bodyPr lIns="0" tIns="0" rIns="0" bIns="0" anchor="ctr" anchorCtr="0">
            <a:normAutofit/>
          </a:bodyPr>
          <a:lstStyle>
            <a:lvl1pPr marL="0" indent="0" algn="ctr">
              <a:buNone/>
              <a:defRPr sz="36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No.</a:t>
            </a:r>
            <a:endParaRPr lang="en-GB" dirty="0"/>
          </a:p>
        </p:txBody>
      </p:sp>
    </p:spTree>
    <p:extLst>
      <p:ext uri="{BB962C8B-B14F-4D97-AF65-F5344CB8AC3E}">
        <p14:creationId xmlns:p14="http://schemas.microsoft.com/office/powerpoint/2010/main" val="2679395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mber, Title and Content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47528" y="382349"/>
            <a:ext cx="7488832" cy="1232291"/>
          </a:xfrm>
        </p:spPr>
        <p:txBody>
          <a:bodyPr lIns="0" tIns="0" rIns="0" bIns="0"/>
          <a:lstStyle>
            <a:lvl1pPr algn="l">
              <a:defRPr/>
            </a:lvl1pPr>
          </a:lstStyle>
          <a:p>
            <a:r>
              <a:rPr lang="en-US" dirty="0"/>
              <a:t>Click to edit Master title style</a:t>
            </a:r>
            <a:endParaRPr lang="en-GB" dirty="0"/>
          </a:p>
        </p:txBody>
      </p:sp>
      <p:sp>
        <p:nvSpPr>
          <p:cNvPr id="3" name="Content Placeholder 2"/>
          <p:cNvSpPr>
            <a:spLocks noGrp="1"/>
          </p:cNvSpPr>
          <p:nvPr>
            <p:ph idx="1"/>
          </p:nvPr>
        </p:nvSpPr>
        <p:spPr>
          <a:xfrm>
            <a:off x="523445" y="1844825"/>
            <a:ext cx="11172331" cy="4281340"/>
          </a:xfrm>
        </p:spPr>
        <p:txBody>
          <a:bodyPr lIns="0"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523445" y="6321714"/>
            <a:ext cx="7403008" cy="365125"/>
          </a:xfrm>
          <a:prstGeom prst="rect">
            <a:avLst/>
          </a:prstGeom>
        </p:spPr>
        <p:txBody>
          <a:bodyPr lIns="0" tIns="0" rIns="0" bIns="0"/>
          <a:lstStyle>
            <a:lvl1pPr algn="l">
              <a:defRPr/>
            </a:lvl1pPr>
          </a:lstStyle>
          <a:p>
            <a:r>
              <a:rPr lang="en-GB" b="1"/>
              <a:t>Bedfordshire, Luton and Milton Keynes Health and Care Partnership</a:t>
            </a:r>
            <a:endParaRPr lang="en-GB" dirty="0"/>
          </a:p>
        </p:txBody>
      </p:sp>
      <p:sp>
        <p:nvSpPr>
          <p:cNvPr id="6" name="Slide Number Placeholder 5"/>
          <p:cNvSpPr>
            <a:spLocks noGrp="1"/>
          </p:cNvSpPr>
          <p:nvPr>
            <p:ph type="sldNum" sz="quarter" idx="12"/>
          </p:nvPr>
        </p:nvSpPr>
        <p:spPr>
          <a:xfrm>
            <a:off x="11208568" y="6356350"/>
            <a:ext cx="487208" cy="365125"/>
          </a:xfrm>
          <a:prstGeom prst="rect">
            <a:avLst/>
          </a:prstGeom>
        </p:spPr>
        <p:txBody>
          <a:bodyPr lIns="0" tIns="0" rIns="0" bIns="0"/>
          <a:lstStyle>
            <a:lvl1pPr algn="r">
              <a:defRPr/>
            </a:lvl1pPr>
          </a:lstStyle>
          <a:p>
            <a:fld id="{30A60DCE-9105-48A5-8A92-25C9283756D1}" type="slidenum">
              <a:rPr lang="en-GB" smtClean="0"/>
              <a:pPr/>
              <a:t>‹#›</a:t>
            </a:fld>
            <a:endParaRPr lang="en-GB" dirty="0"/>
          </a:p>
        </p:txBody>
      </p:sp>
      <p:pic>
        <p:nvPicPr>
          <p:cNvPr id="8" name="Picture 7">
            <a:extLst>
              <a:ext uri="{FF2B5EF4-FFF2-40B4-BE49-F238E27FC236}">
                <a16:creationId xmlns:a16="http://schemas.microsoft.com/office/drawing/2014/main" id="{2252987E-87A3-A74D-BF38-A2C44791006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79584" y="6504276"/>
            <a:ext cx="2000992" cy="82800"/>
          </a:xfrm>
          <a:prstGeom prst="rect">
            <a:avLst/>
          </a:prstGeom>
        </p:spPr>
      </p:pic>
      <p:sp>
        <p:nvSpPr>
          <p:cNvPr id="9" name="Oval 8">
            <a:extLst>
              <a:ext uri="{FF2B5EF4-FFF2-40B4-BE49-F238E27FC236}">
                <a16:creationId xmlns:a16="http://schemas.microsoft.com/office/drawing/2014/main" id="{C061D5CC-E7BA-CD48-BEFA-732B875B9457}"/>
              </a:ext>
            </a:extLst>
          </p:cNvPr>
          <p:cNvSpPr/>
          <p:nvPr userDrawn="1"/>
        </p:nvSpPr>
        <p:spPr>
          <a:xfrm>
            <a:off x="596213" y="458434"/>
            <a:ext cx="1080120" cy="10801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DFDE91C4-AEF5-5F44-AB54-183B7E47CA6B}"/>
              </a:ext>
            </a:extLst>
          </p:cNvPr>
          <p:cNvSpPr>
            <a:spLocks noGrp="1"/>
          </p:cNvSpPr>
          <p:nvPr>
            <p:ph idx="15" hasCustomPrompt="1"/>
          </p:nvPr>
        </p:nvSpPr>
        <p:spPr>
          <a:xfrm>
            <a:off x="609043" y="382349"/>
            <a:ext cx="1080120" cy="1232291"/>
          </a:xfrm>
        </p:spPr>
        <p:txBody>
          <a:bodyPr lIns="0" tIns="0" rIns="0" bIns="0" anchor="ctr" anchorCtr="0">
            <a:normAutofit/>
          </a:bodyPr>
          <a:lstStyle>
            <a:lvl1pPr marL="0" indent="0" algn="ctr">
              <a:buNone/>
              <a:defRPr sz="36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No.</a:t>
            </a:r>
            <a:endParaRPr lang="en-GB" dirty="0"/>
          </a:p>
        </p:txBody>
      </p:sp>
    </p:spTree>
    <p:extLst>
      <p:ext uri="{BB962C8B-B14F-4D97-AF65-F5344CB8AC3E}">
        <p14:creationId xmlns:p14="http://schemas.microsoft.com/office/powerpoint/2010/main" val="187675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mber, Title and Content_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47528" y="382349"/>
            <a:ext cx="7488832" cy="1232291"/>
          </a:xfrm>
        </p:spPr>
        <p:txBody>
          <a:bodyPr lIns="0" tIns="0" rIns="0" bIns="0"/>
          <a:lstStyle>
            <a:lvl1pPr algn="l">
              <a:defRPr/>
            </a:lvl1pPr>
          </a:lstStyle>
          <a:p>
            <a:r>
              <a:rPr lang="en-US" dirty="0"/>
              <a:t>Click to edit Master title style</a:t>
            </a:r>
            <a:endParaRPr lang="en-GB" dirty="0"/>
          </a:p>
        </p:txBody>
      </p:sp>
      <p:sp>
        <p:nvSpPr>
          <p:cNvPr id="3" name="Content Placeholder 2"/>
          <p:cNvSpPr>
            <a:spLocks noGrp="1"/>
          </p:cNvSpPr>
          <p:nvPr>
            <p:ph idx="1"/>
          </p:nvPr>
        </p:nvSpPr>
        <p:spPr>
          <a:xfrm>
            <a:off x="523445" y="1844825"/>
            <a:ext cx="11172331" cy="4281340"/>
          </a:xfrm>
        </p:spPr>
        <p:txBody>
          <a:bodyPr lIns="0"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523445" y="6321714"/>
            <a:ext cx="7403008" cy="365125"/>
          </a:xfrm>
          <a:prstGeom prst="rect">
            <a:avLst/>
          </a:prstGeom>
        </p:spPr>
        <p:txBody>
          <a:bodyPr lIns="0" tIns="0" rIns="0" bIns="0"/>
          <a:lstStyle>
            <a:lvl1pPr algn="l">
              <a:defRPr/>
            </a:lvl1pPr>
          </a:lstStyle>
          <a:p>
            <a:r>
              <a:rPr lang="en-GB" b="1"/>
              <a:t>Bedfordshire, Luton and Milton Keynes Health and Care Partnership</a:t>
            </a:r>
            <a:endParaRPr lang="en-GB" dirty="0"/>
          </a:p>
        </p:txBody>
      </p:sp>
      <p:sp>
        <p:nvSpPr>
          <p:cNvPr id="6" name="Slide Number Placeholder 5"/>
          <p:cNvSpPr>
            <a:spLocks noGrp="1"/>
          </p:cNvSpPr>
          <p:nvPr>
            <p:ph type="sldNum" sz="quarter" idx="12"/>
          </p:nvPr>
        </p:nvSpPr>
        <p:spPr>
          <a:xfrm>
            <a:off x="11208568" y="6356350"/>
            <a:ext cx="487208" cy="365125"/>
          </a:xfrm>
          <a:prstGeom prst="rect">
            <a:avLst/>
          </a:prstGeom>
        </p:spPr>
        <p:txBody>
          <a:bodyPr lIns="0" tIns="0" rIns="0" bIns="0"/>
          <a:lstStyle>
            <a:lvl1pPr algn="r">
              <a:defRPr/>
            </a:lvl1pPr>
          </a:lstStyle>
          <a:p>
            <a:fld id="{30A60DCE-9105-48A5-8A92-25C9283756D1}" type="slidenum">
              <a:rPr lang="en-GB" smtClean="0"/>
              <a:pPr/>
              <a:t>‹#›</a:t>
            </a:fld>
            <a:endParaRPr lang="en-GB" dirty="0"/>
          </a:p>
        </p:txBody>
      </p:sp>
      <p:pic>
        <p:nvPicPr>
          <p:cNvPr id="8" name="Picture 7">
            <a:extLst>
              <a:ext uri="{FF2B5EF4-FFF2-40B4-BE49-F238E27FC236}">
                <a16:creationId xmlns:a16="http://schemas.microsoft.com/office/drawing/2014/main" id="{2252987E-87A3-A74D-BF38-A2C44791006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79584" y="6504276"/>
            <a:ext cx="2000992" cy="82800"/>
          </a:xfrm>
          <a:prstGeom prst="rect">
            <a:avLst/>
          </a:prstGeom>
        </p:spPr>
      </p:pic>
      <p:sp>
        <p:nvSpPr>
          <p:cNvPr id="9" name="Oval 8">
            <a:extLst>
              <a:ext uri="{FF2B5EF4-FFF2-40B4-BE49-F238E27FC236}">
                <a16:creationId xmlns:a16="http://schemas.microsoft.com/office/drawing/2014/main" id="{C061D5CC-E7BA-CD48-BEFA-732B875B9457}"/>
              </a:ext>
            </a:extLst>
          </p:cNvPr>
          <p:cNvSpPr/>
          <p:nvPr userDrawn="1"/>
        </p:nvSpPr>
        <p:spPr>
          <a:xfrm>
            <a:off x="596213" y="458434"/>
            <a:ext cx="1080120" cy="10801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EAE0F4FD-1908-0F41-8EFE-DEE66C81FF42}"/>
              </a:ext>
            </a:extLst>
          </p:cNvPr>
          <p:cNvSpPr>
            <a:spLocks noGrp="1"/>
          </p:cNvSpPr>
          <p:nvPr>
            <p:ph idx="15" hasCustomPrompt="1"/>
          </p:nvPr>
        </p:nvSpPr>
        <p:spPr>
          <a:xfrm>
            <a:off x="609043" y="382349"/>
            <a:ext cx="1080120" cy="1232291"/>
          </a:xfrm>
        </p:spPr>
        <p:txBody>
          <a:bodyPr lIns="0" tIns="0" rIns="0" bIns="0" anchor="ctr" anchorCtr="0">
            <a:normAutofit/>
          </a:bodyPr>
          <a:lstStyle>
            <a:lvl1pPr marL="0" indent="0" algn="ctr">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No.</a:t>
            </a:r>
            <a:endParaRPr lang="en-GB" dirty="0"/>
          </a:p>
        </p:txBody>
      </p:sp>
    </p:spTree>
    <p:extLst>
      <p:ext uri="{BB962C8B-B14F-4D97-AF65-F5344CB8AC3E}">
        <p14:creationId xmlns:p14="http://schemas.microsoft.com/office/powerpoint/2010/main" val="3798530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umber, Title and Content_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47528" y="382349"/>
            <a:ext cx="7488832" cy="1232291"/>
          </a:xfrm>
        </p:spPr>
        <p:txBody>
          <a:bodyPr lIns="0" tIns="0" rIns="0" bIns="0"/>
          <a:lstStyle>
            <a:lvl1pPr algn="l">
              <a:defRPr/>
            </a:lvl1pPr>
          </a:lstStyle>
          <a:p>
            <a:r>
              <a:rPr lang="en-US" dirty="0"/>
              <a:t>Click to edit Master title style</a:t>
            </a:r>
            <a:endParaRPr lang="en-GB" dirty="0"/>
          </a:p>
        </p:txBody>
      </p:sp>
      <p:sp>
        <p:nvSpPr>
          <p:cNvPr id="3" name="Content Placeholder 2"/>
          <p:cNvSpPr>
            <a:spLocks noGrp="1"/>
          </p:cNvSpPr>
          <p:nvPr>
            <p:ph idx="1"/>
          </p:nvPr>
        </p:nvSpPr>
        <p:spPr>
          <a:xfrm>
            <a:off x="523445" y="1844825"/>
            <a:ext cx="11172331" cy="4281340"/>
          </a:xfrm>
        </p:spPr>
        <p:txBody>
          <a:bodyPr lIns="0"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523445" y="6321714"/>
            <a:ext cx="7403008" cy="365125"/>
          </a:xfrm>
          <a:prstGeom prst="rect">
            <a:avLst/>
          </a:prstGeom>
        </p:spPr>
        <p:txBody>
          <a:bodyPr lIns="0" tIns="0" rIns="0" bIns="0"/>
          <a:lstStyle>
            <a:lvl1pPr algn="l">
              <a:defRPr/>
            </a:lvl1pPr>
          </a:lstStyle>
          <a:p>
            <a:r>
              <a:rPr lang="en-GB" b="1"/>
              <a:t>Bedfordshire, Luton and Milton Keynes Health and Care Partnership</a:t>
            </a:r>
            <a:endParaRPr lang="en-GB" dirty="0"/>
          </a:p>
        </p:txBody>
      </p:sp>
      <p:sp>
        <p:nvSpPr>
          <p:cNvPr id="6" name="Slide Number Placeholder 5"/>
          <p:cNvSpPr>
            <a:spLocks noGrp="1"/>
          </p:cNvSpPr>
          <p:nvPr>
            <p:ph type="sldNum" sz="quarter" idx="12"/>
          </p:nvPr>
        </p:nvSpPr>
        <p:spPr>
          <a:xfrm>
            <a:off x="11208568" y="6356350"/>
            <a:ext cx="487208" cy="365125"/>
          </a:xfrm>
          <a:prstGeom prst="rect">
            <a:avLst/>
          </a:prstGeom>
        </p:spPr>
        <p:txBody>
          <a:bodyPr lIns="0" tIns="0" rIns="0" bIns="0"/>
          <a:lstStyle>
            <a:lvl1pPr algn="r">
              <a:defRPr/>
            </a:lvl1pPr>
          </a:lstStyle>
          <a:p>
            <a:fld id="{30A60DCE-9105-48A5-8A92-25C9283756D1}" type="slidenum">
              <a:rPr lang="en-GB" smtClean="0"/>
              <a:pPr/>
              <a:t>‹#›</a:t>
            </a:fld>
            <a:endParaRPr lang="en-GB" dirty="0"/>
          </a:p>
        </p:txBody>
      </p:sp>
      <p:pic>
        <p:nvPicPr>
          <p:cNvPr id="8" name="Picture 7">
            <a:extLst>
              <a:ext uri="{FF2B5EF4-FFF2-40B4-BE49-F238E27FC236}">
                <a16:creationId xmlns:a16="http://schemas.microsoft.com/office/drawing/2014/main" id="{2252987E-87A3-A74D-BF38-A2C44791006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79584" y="6504276"/>
            <a:ext cx="2000992" cy="82800"/>
          </a:xfrm>
          <a:prstGeom prst="rect">
            <a:avLst/>
          </a:prstGeom>
        </p:spPr>
      </p:pic>
      <p:sp>
        <p:nvSpPr>
          <p:cNvPr id="9" name="Oval 8">
            <a:extLst>
              <a:ext uri="{FF2B5EF4-FFF2-40B4-BE49-F238E27FC236}">
                <a16:creationId xmlns:a16="http://schemas.microsoft.com/office/drawing/2014/main" id="{C061D5CC-E7BA-CD48-BEFA-732B875B9457}"/>
              </a:ext>
            </a:extLst>
          </p:cNvPr>
          <p:cNvSpPr/>
          <p:nvPr userDrawn="1"/>
        </p:nvSpPr>
        <p:spPr>
          <a:xfrm>
            <a:off x="596213" y="458434"/>
            <a:ext cx="1080120" cy="108012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08D89DE4-A435-B94B-97FE-7F11E2CA37F2}"/>
              </a:ext>
            </a:extLst>
          </p:cNvPr>
          <p:cNvSpPr>
            <a:spLocks noGrp="1"/>
          </p:cNvSpPr>
          <p:nvPr>
            <p:ph idx="15" hasCustomPrompt="1"/>
          </p:nvPr>
        </p:nvSpPr>
        <p:spPr>
          <a:xfrm>
            <a:off x="609043" y="382349"/>
            <a:ext cx="1080120" cy="1232291"/>
          </a:xfrm>
        </p:spPr>
        <p:txBody>
          <a:bodyPr lIns="0" tIns="0" rIns="0" bIns="0" anchor="ctr" anchorCtr="0">
            <a:normAutofit/>
          </a:bodyPr>
          <a:lstStyle>
            <a:lvl1pPr marL="0" indent="0" algn="ctr">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No.</a:t>
            </a:r>
            <a:endParaRPr lang="en-GB" dirty="0"/>
          </a:p>
        </p:txBody>
      </p:sp>
    </p:spTree>
    <p:extLst>
      <p:ext uri="{BB962C8B-B14F-4D97-AF65-F5344CB8AC3E}">
        <p14:creationId xmlns:p14="http://schemas.microsoft.com/office/powerpoint/2010/main" val="4014467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mber, Title and Content_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47528" y="382349"/>
            <a:ext cx="7488832" cy="1232291"/>
          </a:xfrm>
        </p:spPr>
        <p:txBody>
          <a:bodyPr lIns="0" tIns="0" rIns="0" bIns="0"/>
          <a:lstStyle>
            <a:lvl1pPr algn="l">
              <a:defRPr/>
            </a:lvl1pPr>
          </a:lstStyle>
          <a:p>
            <a:r>
              <a:rPr lang="en-US" dirty="0"/>
              <a:t>Click to edit Master title style</a:t>
            </a:r>
            <a:endParaRPr lang="en-GB" dirty="0"/>
          </a:p>
        </p:txBody>
      </p:sp>
      <p:sp>
        <p:nvSpPr>
          <p:cNvPr id="3" name="Content Placeholder 2"/>
          <p:cNvSpPr>
            <a:spLocks noGrp="1"/>
          </p:cNvSpPr>
          <p:nvPr>
            <p:ph idx="1"/>
          </p:nvPr>
        </p:nvSpPr>
        <p:spPr>
          <a:xfrm>
            <a:off x="523445" y="1844825"/>
            <a:ext cx="11172331" cy="4281340"/>
          </a:xfrm>
        </p:spPr>
        <p:txBody>
          <a:bodyPr lIns="0"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523445" y="6321714"/>
            <a:ext cx="7403008" cy="365125"/>
          </a:xfrm>
          <a:prstGeom prst="rect">
            <a:avLst/>
          </a:prstGeom>
        </p:spPr>
        <p:txBody>
          <a:bodyPr lIns="0" tIns="0" rIns="0" bIns="0"/>
          <a:lstStyle>
            <a:lvl1pPr algn="l">
              <a:defRPr/>
            </a:lvl1pPr>
          </a:lstStyle>
          <a:p>
            <a:r>
              <a:rPr lang="en-GB" b="1"/>
              <a:t>Bedfordshire, Luton and Milton Keynes Health and Care Partnership</a:t>
            </a:r>
            <a:endParaRPr lang="en-GB" dirty="0"/>
          </a:p>
        </p:txBody>
      </p:sp>
      <p:sp>
        <p:nvSpPr>
          <p:cNvPr id="6" name="Slide Number Placeholder 5"/>
          <p:cNvSpPr>
            <a:spLocks noGrp="1"/>
          </p:cNvSpPr>
          <p:nvPr>
            <p:ph type="sldNum" sz="quarter" idx="12"/>
          </p:nvPr>
        </p:nvSpPr>
        <p:spPr>
          <a:xfrm>
            <a:off x="11208568" y="6356350"/>
            <a:ext cx="487208" cy="365125"/>
          </a:xfrm>
          <a:prstGeom prst="rect">
            <a:avLst/>
          </a:prstGeom>
        </p:spPr>
        <p:txBody>
          <a:bodyPr lIns="0" tIns="0" rIns="0" bIns="0"/>
          <a:lstStyle>
            <a:lvl1pPr algn="r">
              <a:defRPr/>
            </a:lvl1pPr>
          </a:lstStyle>
          <a:p>
            <a:fld id="{30A60DCE-9105-48A5-8A92-25C9283756D1}" type="slidenum">
              <a:rPr lang="en-GB" smtClean="0"/>
              <a:pPr/>
              <a:t>‹#›</a:t>
            </a:fld>
            <a:endParaRPr lang="en-GB" dirty="0"/>
          </a:p>
        </p:txBody>
      </p:sp>
      <p:pic>
        <p:nvPicPr>
          <p:cNvPr id="8" name="Picture 7">
            <a:extLst>
              <a:ext uri="{FF2B5EF4-FFF2-40B4-BE49-F238E27FC236}">
                <a16:creationId xmlns:a16="http://schemas.microsoft.com/office/drawing/2014/main" id="{2252987E-87A3-A74D-BF38-A2C44791006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79584" y="6504276"/>
            <a:ext cx="2000992" cy="82800"/>
          </a:xfrm>
          <a:prstGeom prst="rect">
            <a:avLst/>
          </a:prstGeom>
        </p:spPr>
      </p:pic>
      <p:sp>
        <p:nvSpPr>
          <p:cNvPr id="9" name="Oval 8">
            <a:extLst>
              <a:ext uri="{FF2B5EF4-FFF2-40B4-BE49-F238E27FC236}">
                <a16:creationId xmlns:a16="http://schemas.microsoft.com/office/drawing/2014/main" id="{C061D5CC-E7BA-CD48-BEFA-732B875B9457}"/>
              </a:ext>
            </a:extLst>
          </p:cNvPr>
          <p:cNvSpPr/>
          <p:nvPr userDrawn="1"/>
        </p:nvSpPr>
        <p:spPr>
          <a:xfrm>
            <a:off x="596213" y="458434"/>
            <a:ext cx="1080120" cy="10801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2F8DF2D6-CCCF-DD4C-8ACC-D5FDF08641B1}"/>
              </a:ext>
            </a:extLst>
          </p:cNvPr>
          <p:cNvSpPr>
            <a:spLocks noGrp="1"/>
          </p:cNvSpPr>
          <p:nvPr>
            <p:ph idx="15" hasCustomPrompt="1"/>
          </p:nvPr>
        </p:nvSpPr>
        <p:spPr>
          <a:xfrm>
            <a:off x="609043" y="382349"/>
            <a:ext cx="1080120" cy="1232291"/>
          </a:xfrm>
        </p:spPr>
        <p:txBody>
          <a:bodyPr lIns="0" tIns="0" rIns="0" bIns="0" anchor="ctr" anchorCtr="0">
            <a:normAutofit/>
          </a:bodyPr>
          <a:lstStyle>
            <a:lvl1pPr marL="0" indent="0" algn="ctr">
              <a:buNone/>
              <a:defRPr sz="36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No.</a:t>
            </a:r>
            <a:endParaRPr lang="en-GB" dirty="0"/>
          </a:p>
        </p:txBody>
      </p:sp>
    </p:spTree>
    <p:extLst>
      <p:ext uri="{BB962C8B-B14F-4D97-AF65-F5344CB8AC3E}">
        <p14:creationId xmlns:p14="http://schemas.microsoft.com/office/powerpoint/2010/main" val="1518420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371" y="332656"/>
            <a:ext cx="11233248"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31371" y="1700809"/>
            <a:ext cx="11233248" cy="442535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361571" y="6356351"/>
            <a:ext cx="3092829"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Bedfordshire, Luton and Milton Keynes Health and Care Partnership</a:t>
            </a:r>
          </a:p>
        </p:txBody>
      </p:sp>
      <p:sp>
        <p:nvSpPr>
          <p:cNvPr id="6" name="Slide Number Placeholder 5"/>
          <p:cNvSpPr>
            <a:spLocks noGrp="1"/>
          </p:cNvSpPr>
          <p:nvPr>
            <p:ph type="sldNum" sz="quarter" idx="4"/>
          </p:nvPr>
        </p:nvSpPr>
        <p:spPr>
          <a:xfrm>
            <a:off x="8737600" y="6356351"/>
            <a:ext cx="299741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A60DCE-9105-48A5-8A92-25C9283756D1}" type="slidenum">
              <a:rPr lang="en-GB" smtClean="0"/>
              <a:t>‹#›</a:t>
            </a:fld>
            <a:endParaRPr lang="en-GB"/>
          </a:p>
        </p:txBody>
      </p:sp>
    </p:spTree>
    <p:extLst>
      <p:ext uri="{BB962C8B-B14F-4D97-AF65-F5344CB8AC3E}">
        <p14:creationId xmlns:p14="http://schemas.microsoft.com/office/powerpoint/2010/main" val="94539668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0" r:id="rId4"/>
    <p:sldLayoutId id="2147483667" r:id="rId5"/>
    <p:sldLayoutId id="2147483668" r:id="rId6"/>
    <p:sldLayoutId id="2147483669" r:id="rId7"/>
    <p:sldLayoutId id="2147483672" r:id="rId8"/>
    <p:sldLayoutId id="2147483671" r:id="rId9"/>
    <p:sldLayoutId id="2147483673" r:id="rId10"/>
    <p:sldLayoutId id="2147483670" r:id="rId11"/>
    <p:sldLayoutId id="2147483666" r:id="rId12"/>
    <p:sldLayoutId id="2147483661" r:id="rId13"/>
    <p:sldLayoutId id="2147483662" r:id="rId14"/>
    <p:sldLayoutId id="2147483664" r:id="rId15"/>
    <p:sldLayoutId id="2147483663" r:id="rId16"/>
    <p:sldLayoutId id="2147483665" r:id="rId17"/>
    <p:sldLayoutId id="2147483652" r:id="rId18"/>
    <p:sldLayoutId id="2147483654" r:id="rId19"/>
    <p:sldLayoutId id="2147483655" r:id="rId20"/>
  </p:sldLayoutIdLst>
  <p:hf hdr="0" dt="0"/>
  <p:txStyles>
    <p:titleStyle>
      <a:lvl1pPr algn="l" defTabSz="914400" rtl="0" eaLnBrk="1" latinLnBrk="0" hangingPunct="1">
        <a:spcBef>
          <a:spcPct val="0"/>
        </a:spcBef>
        <a:buNone/>
        <a:defRPr sz="4000" b="1" kern="1200">
          <a:solidFill>
            <a:schemeClr val="tx2"/>
          </a:solidFill>
          <a:latin typeface="+mj-lt"/>
          <a:ea typeface="+mj-ea"/>
          <a:cs typeface="+mj-cs"/>
        </a:defRPr>
      </a:lvl1pPr>
    </p:titleStyle>
    <p:bodyStyle>
      <a:lvl1pPr marL="342900" indent="-342900" algn="l" defTabSz="914400" rtl="0" eaLnBrk="1" latinLnBrk="0" hangingPunct="1">
        <a:spcBef>
          <a:spcPct val="20000"/>
        </a:spcBef>
        <a:buClr>
          <a:srgbClr val="106FB8"/>
        </a:buClr>
        <a:buFont typeface="Arial" panose="020B0604020202020204" pitchFamily="34" charset="0"/>
        <a:buChar char="•"/>
        <a:defRPr sz="2400" kern="1200">
          <a:solidFill>
            <a:schemeClr val="tx1">
              <a:lumMod val="95000"/>
              <a:lumOff val="5000"/>
            </a:schemeClr>
          </a:solidFill>
          <a:latin typeface="+mn-lt"/>
          <a:ea typeface="+mn-ea"/>
          <a:cs typeface="+mn-cs"/>
        </a:defRPr>
      </a:lvl1pPr>
      <a:lvl2pPr marL="742950" indent="-285750" algn="l" defTabSz="914400" rtl="0" eaLnBrk="1" latinLnBrk="0" hangingPunct="1">
        <a:spcBef>
          <a:spcPct val="20000"/>
        </a:spcBef>
        <a:buClr>
          <a:srgbClr val="106FB8"/>
        </a:buClr>
        <a:buFont typeface="Arial" panose="020B0604020202020204" pitchFamily="34" charset="0"/>
        <a:buChar char="–"/>
        <a:defRPr sz="2200" kern="1200">
          <a:solidFill>
            <a:schemeClr val="tx1">
              <a:lumMod val="95000"/>
              <a:lumOff val="5000"/>
            </a:schemeClr>
          </a:solidFill>
          <a:latin typeface="+mn-lt"/>
          <a:ea typeface="+mn-ea"/>
          <a:cs typeface="+mn-cs"/>
        </a:defRPr>
      </a:lvl2pPr>
      <a:lvl3pPr marL="1143000" indent="-228600" algn="l" defTabSz="914400" rtl="0" eaLnBrk="1" latinLnBrk="0" hangingPunct="1">
        <a:spcBef>
          <a:spcPct val="20000"/>
        </a:spcBef>
        <a:buClr>
          <a:srgbClr val="106FB8"/>
        </a:buClr>
        <a:buFont typeface="Arial" panose="020B0604020202020204" pitchFamily="34" charset="0"/>
        <a:buChar char="•"/>
        <a:defRPr sz="2000" kern="1200">
          <a:solidFill>
            <a:schemeClr val="tx1">
              <a:lumMod val="95000"/>
              <a:lumOff val="5000"/>
            </a:schemeClr>
          </a:solidFill>
          <a:latin typeface="+mn-lt"/>
          <a:ea typeface="+mn-ea"/>
          <a:cs typeface="+mn-cs"/>
        </a:defRPr>
      </a:lvl3pPr>
      <a:lvl4pPr marL="1600200" indent="-228600" algn="l" defTabSz="914400" rtl="0" eaLnBrk="1" latinLnBrk="0" hangingPunct="1">
        <a:spcBef>
          <a:spcPct val="20000"/>
        </a:spcBef>
        <a:buClr>
          <a:srgbClr val="106FB8"/>
        </a:buClr>
        <a:buFont typeface="Arial" panose="020B0604020202020204" pitchFamily="34" charset="0"/>
        <a:buChar char="–"/>
        <a:defRPr sz="1800" kern="1200">
          <a:solidFill>
            <a:schemeClr val="tx1">
              <a:lumMod val="95000"/>
              <a:lumOff val="5000"/>
            </a:schemeClr>
          </a:solidFill>
          <a:latin typeface="+mn-lt"/>
          <a:ea typeface="+mn-ea"/>
          <a:cs typeface="+mn-cs"/>
        </a:defRPr>
      </a:lvl4pPr>
      <a:lvl5pPr marL="2057400" indent="-228600" algn="l" defTabSz="914400" rtl="0" eaLnBrk="1" latinLnBrk="0" hangingPunct="1">
        <a:spcBef>
          <a:spcPct val="20000"/>
        </a:spcBef>
        <a:buClr>
          <a:srgbClr val="106FB8"/>
        </a:buClr>
        <a:buFont typeface="Arial" panose="020B0604020202020204" pitchFamily="34" charset="0"/>
        <a:buChar char="»"/>
        <a:defRPr sz="1600" kern="1200">
          <a:solidFill>
            <a:schemeClr val="tx1">
              <a:lumMod val="95000"/>
              <a:lumOff val="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ork-learn-live-blmk.co.uk/care-courses-and-information/blmk-enhanced-health-in-care-homes-ehch-care-staff-training-brochure-2024-2025/"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hyperlink" Target="https://www.skillsforcare.org.uk/Support-for-leaders-and-managers/Managing-a-service/Digital-technology-and-social-care/Digital-Skills-Framework.aspx" TargetMode="External"/><Relationship Id="rId2" Type="http://schemas.openxmlformats.org/officeDocument/2006/relationships/hyperlink" Target="https://www.skillsforcare.org.uk/Support-for-leaders-and-managers/Managing-a-service/Digital-technology-and-social-care/Digital-Skills-eLearning.aspx" TargetMode="Externa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hyperlink" Target="https://keech-org-uk.zoom.us/meeting/register/tZUtcuispjwvHdG_ATCGG2_leyrXmHM6PPhv#/registration" TargetMode="Externa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8" Type="http://schemas.openxmlformats.org/officeDocument/2006/relationships/hyperlink" Target="https://gbr01.safelinks.protection.outlook.com/?url=https%3A%2F%2Fwww.eventbrite.co.uk%2Fe%2Fpalliative-and-end-of-life-care-champions-course-tickets-1107176768519%3Faff%3Doddtdtcreator&amp;data=05%7C02%7Cdonna.holding%40nhs.net%7C130d4a7a7fe84f231ec908dde54b9fa6%7C37c354b285b047f5b22207b48d774ee3%7C0%7C0%7C638918835142713628%7CUnknown%7CTWFpbGZsb3d8eyJFbXB0eU1hcGkiOnRydWUsIlYiOiIwLjAuMDAwMCIsIlAiOiJXaW4zMiIsIkFOIjoiTWFpbCIsIldUIjoyfQ%3D%3D%7C0%7C%7C%7C&amp;sdata=9IQHx5w8XqP%2F4lp9%2BR3%2B0rri9CL2XgDb0bFcbaARur4%3D&amp;reserved=0" TargetMode="External"/><Relationship Id="rId3" Type="http://schemas.openxmlformats.org/officeDocument/2006/relationships/hyperlink" Target="https://www.eventbrite.co.uk/e/palliative-and-end-of-life-care-champions-course-tickets-1057110789829?aff=oddtdtcreator" TargetMode="External"/><Relationship Id="rId7" Type="http://schemas.openxmlformats.org/officeDocument/2006/relationships/hyperlink" Target="https://gbr01.safelinks.protection.outlook.com/?url=https%3A%2F%2Fwww.eventbrite.co.uk%2Fe%2Fpalliative-and-end-of-life-care-champions-course-tickets-1057121311299%3Faff%3Doddtdtcreator&amp;data=05%7C02%7Cdonna.holding%40nhs.net%7C130d4a7a7fe84f231ec908dde54b9fa6%7C37c354b285b047f5b22207b48d774ee3%7C0%7C0%7C638918835142695564%7CUnknown%7CTWFpbGZsb3d8eyJFbXB0eU1hcGkiOnRydWUsIlYiOiIwLjAuMDAwMCIsIlAiOiJXaW4zMiIsIkFOIjoiTWFpbCIsIldUIjoyfQ%3D%3D%7C0%7C%7C%7C&amp;sdata=3NfMThV9oUF9nviYDlOI6mMtt4MhOQkKh2aqBcDn7S8%3D&amp;reserved=0"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hyperlink" Target="https://www.eventbrite.co.uk/e/palliative-and-end-of-life-care-champions-course-tickets-1057157539659" TargetMode="External"/><Relationship Id="rId5" Type="http://schemas.openxmlformats.org/officeDocument/2006/relationships/hyperlink" Target="https://www.eventbrite.co.uk/e/palliative-and-end-of-life-care-champions-course-tickets-1057193938529?aff=oddtdtcreator" TargetMode="External"/><Relationship Id="rId4" Type="http://schemas.openxmlformats.org/officeDocument/2006/relationships/hyperlink" Target="https://www.eventbrite.co.uk/e/palliative-and-end-of-life-care-champions-course-tickets-1057195412939"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teams.microsoft.com/l/meetup-join/19%3ameeting_MGNkOTg2MjEtZGM0ZS00OTA0LWJjMmQtNDAwODc1MzYyODk1%40thread.v2/0?context=%7b%22Tid%22%3a%2237c354b2-85b0-47f5-b222-07b48d774ee3%22%2c%22Oid%22%3a%2276ed02b6-b8b2-4cbc-80f6-abd3c43b2dc0%22%7d" TargetMode="External"/><Relationship Id="rId13" Type="http://schemas.openxmlformats.org/officeDocument/2006/relationships/hyperlink" Target="https://teams.microsoft.com/l/meetup-join/19%3ameeting_MmM3NDAyOTctYWVmZS00Y2RlLTk5MGEtZjIwNTFjZTVlNGU4%40thread.v2/0?context=%7b%22Tid%22%3a%2237c354b2-85b0-47f5-b222-07b48d774ee3%22%2c%22Oid%22%3a%2276ed02b6-b8b2-4cbc-80f6-abd3c43b2dc0%22%7d" TargetMode="External"/><Relationship Id="rId3" Type="http://schemas.openxmlformats.org/officeDocument/2006/relationships/hyperlink" Target="https://teams.microsoft.com/l/meetup-join/19%3ameeting_YTJjODM2ZDgtNDFmMS00YmE5LWE4NjYtY2M1OWFmMGE3YTM3%40thread.v2/0?context=%7b%22Tid%22%3a%2237c354b2-85b0-47f5-b222-07b48d774ee3%22%2c%22Oid%22%3a%2276ed02b6-b8b2-4cbc-80f6-abd3c43b2dc0%22%7d" TargetMode="External"/><Relationship Id="rId7" Type="http://schemas.openxmlformats.org/officeDocument/2006/relationships/hyperlink" Target="https://teams.microsoft.com/l/meetup-join/19%3ameeting_YzFmOGE1MDAtYTY3Yy00Y2M4LWE5ODQtNzc1NjQ1NDRmNjgw%40thread.v2/0?context=%7b%22Tid%22%3a%2237c354b2-85b0-47f5-b222-07b48d774ee3%22%2c%22Oid%22%3a%2276ed02b6-b8b2-4cbc-80f6-abd3c43b2dc0%22%7d" TargetMode="External"/><Relationship Id="rId12" Type="http://schemas.openxmlformats.org/officeDocument/2006/relationships/hyperlink" Target="https://teams.microsoft.com/l/meetup-join/19%3ameeting_NDc4ZmE2YjQtMDU1NC00N2NmLTgyODMtYTYzMjA0ZGEzNWE3%40thread.v2/0?context=%7b%22Tid%22%3a%2237c354b2-85b0-47f5-b222-07b48d774ee3%22%2c%22Oid%22%3a%2276ed02b6-b8b2-4cbc-80f6-abd3c43b2dc0%22%7d"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hyperlink" Target="https://teams.microsoft.com/l/meetup-join/19%3ameeting_YTcyNTY5OGMtOGRiNy00YzIwLWJjNGUtNmQ5N2M3ZmIwMDRm%40thread.v2/0?context=%7b%22Tid%22%3a%2237c354b2-85b0-47f5-b222-07b48d774ee3%22%2c%22Oid%22%3a%2276ed02b6-b8b2-4cbc-80f6-abd3c43b2dc0%22%7d" TargetMode="External"/><Relationship Id="rId11" Type="http://schemas.openxmlformats.org/officeDocument/2006/relationships/hyperlink" Target="https://teams.microsoft.com/l/meetup-join/19%3ameeting_NjFkOGE3NGUtZjE3OC00YmFjLTljYWYtYjIxODlmNjgxNGVk%40thread.v2/0?context=%7b%22Tid%22%3a%2237c354b2-85b0-47f5-b222-07b48d774ee3%22%2c%22Oid%22%3a%2276ed02b6-b8b2-4cbc-80f6-abd3c43b2dc0%22%7d" TargetMode="External"/><Relationship Id="rId5" Type="http://schemas.openxmlformats.org/officeDocument/2006/relationships/hyperlink" Target="https://teams.microsoft.com/l/meetup-join/19%3ameeting_YjM5NzdjMTgtNTljMy00NzVkLWE5NWQtOTEzMDhiZmRhNWE1%40thread.v2/0?context=%7b%22Tid%22%3a%2237c354b2-85b0-47f5-b222-07b48d774ee3%22%2c%22Oid%22%3a%2276ed02b6-b8b2-4cbc-80f6-abd3c43b2dc0%22%7d" TargetMode="External"/><Relationship Id="rId15" Type="http://schemas.openxmlformats.org/officeDocument/2006/relationships/hyperlink" Target="https://aka.ms/JoinTeamsMeeting?omkt=en-GB" TargetMode="External"/><Relationship Id="rId10" Type="http://schemas.openxmlformats.org/officeDocument/2006/relationships/hyperlink" Target="https://teams.microsoft.com/l/meetup-join/19%3ameeting_MjA1MTM0ODAtZWM4Zi00ZjFiLTk5MGYtNDgzZDBjNDI1ZWU5%40thread.v2/0?context=%7b%22Tid%22%3a%2237c354b2-85b0-47f5-b222-07b48d774ee3%22%2c%22Oid%22%3a%2276ed02b6-b8b2-4cbc-80f6-abd3c43b2dc0%22%7d" TargetMode="External"/><Relationship Id="rId4" Type="http://schemas.openxmlformats.org/officeDocument/2006/relationships/hyperlink" Target="https://teams.microsoft.com/l/meetup-join/19%3ameeting_N2IxMzhiZTAtMmRkYy00NmNjLThmN2MtNDkzZjQ1OGM4MWRh%40thread.v2/0?context=%7b%22Tid%22%3a%2237c354b2-85b0-47f5-b222-07b48d774ee3%22%2c%22Oid%22%3a%2276ed02b6-b8b2-4cbc-80f6-abd3c43b2dc0%22%7d" TargetMode="External"/><Relationship Id="rId9" Type="http://schemas.openxmlformats.org/officeDocument/2006/relationships/hyperlink" Target="https://teams.microsoft.com/l/meetup-join/19%3ameeting_YzVkNjVhOWUtY2JlMC00NjJlLTlhNjYtMDE2YmM2ZTkzNDAx%40thread.v2/0?context=%7b%22Tid%22%3a%2237c354b2-85b0-47f5-b222-07b48d774ee3%22%2c%22Oid%22%3a%2276ed02b6-b8b2-4cbc-80f6-abd3c43b2dc0%22%7d" TargetMode="External"/><Relationship Id="rId14" Type="http://schemas.openxmlformats.org/officeDocument/2006/relationships/hyperlink" Target="https://teams.microsoft.com/l/meetup-join/19%3ameeting_NDVjZjhhODYtNTkwNC00NTc2LTg5ZWMtOTNlYjNiNWEwYzBh%40thread.v2/0?context=%7b%22Tid%22%3a%2237c354b2-85b0-47f5-b222-07b48d774ee3%22%2c%22Oid%22%3a%2276ed02b6-b8b2-4cbc-80f6-abd3c43b2dc0%22%7d"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ir7Tb5Uc-bk" TargetMode="Externa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hyperlink" Target="mailto:Bhn-tr.drinkwell@nhs.net" TargetMode="Externa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hyperlink" Target="https://medicines.bedfordshirelutonandmiltonkeynes.icb.nhs.uk/care-homes/adult-social-care-staff-only/" TargetMode="Externa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hyperlink" Target="https://www.england.nhs.uk/long-read/providing-proactive-care-for-people-living-in-care-homes-enhanced-health-in-care-homes-framework/"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login.microsoftonline.com/21d8a1ee-0787-4374-b259-4e87058aff15/saml2?SAMLRequest=jZJdb9MwFIb%2FSuRdO%2F7It5VWKlSISgOqtXDBneM4nVFy3OU4FPj1y9qh7maDW%2Bt5ped9ferVFO7hzj5MFkO0QrRjcB7ee8BpsOPOjj%2BdsV%2FvbhfkPoQjKsa0%2F5M1rnn4EWtj%2FAQBYw%2BtHTS0sfEDQz30krn2yLTBf9Ek2o4%2BeOP7dw5aB4cFmUZQXqNDBXqwqIJRu9WnWyVjrpoLhOrjfr%2Bl2y%2B7PYnWs7kD%2FaR9lez9wUE8ODN69F3w0DuwZz0p2lILaykvyoKmSZHSRmYVTW1Z8KzUXSeySwcSbdYLssuSKuedKGiTFBlNdZlQnWlDRZGbpEmyvM3yGUWc7AYwaAgLIrlMKU%2BplHuRK5EoIeOqyr%2BT6Jsd8Ww61yHRr6EHfLvy8XmfZ1gByrcD%2Bu8nXhPpZZh5l9PpFJ%2BS2I8HJjkXjKdshiyYmyudvEJzxqsnukV3uCHLejZR59rj8j9vo2YvMvXnWX2z3vremd%2FRBz8OOrzeTMTi%2FOJa2p1RNQEerXGdsy1hy5q9vOTlIw%3D%3D&amp;RelayState=__HOST-arc088195&amp;SigAlg=http%3A%2F%2Fwww.w3.org%2F2001%2F04%2Fxmldsig-more%23rsa-sha256&amp;Signature=GQSDWSEDUDQ%2Fab1BO%2Bb%2BX8RqpzNZDnBY0YiN6ILbJAjpClcdtKITbtnoPIhSUgJwMhbGw%2FkSPvhMMnA%2BB6V8me3RoDToR7k2Q8H%2FPIrdQdPe8IWnWT2zKEScc46gih3T2cgSYc0rP679Cb1D8gvLmy2ddgO3p1aNo39prurxsrZ7nrOV0XHvXkYme334T%2Ffa76uNyBlrSaW0DpRmuaCCKjtBbumB7zJXfcWYW6dhpQMoyxOCVRIYrQEoCSHDsbibUwOO7I8qamO99GrTwcDz6uu0%2BvIoCmO%2BiHF43tnfPODcaQR7Io6%2FQdoBNf0tTHyME8yZMWkOelsJMKk0egMTfA%3D%3D" TargetMode="External"/><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hyperlink" Target="https://medicines.bedfordshirelutonandmiltonkeynes.icb.nhs.uk/care-homes/adult-social-care-staff-only/"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blmkicb.bedsmocarehometeam@nhs.net" TargetMode="External"/><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hyperlink" Target="mailto:blmkicb.mkcarehomespharmacy@nhs.net" TargetMode="External"/><Relationship Id="rId4" Type="http://schemas.openxmlformats.org/officeDocument/2006/relationships/hyperlink" Target="mailto:blmkicb.lutoncarehometeam@nhs.net"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https://gbr01.safelinks.protection.outlook.com/?url=https%3A%2F%2Fwww.conversationsinthecommunity.org.uk%2F&amp;data=05%7C02%7Cdonna.holding%40nhs.net%7C0d1767192e794f73353408dddf133009%7C37c354b285b047f5b22207b48d774ee3%7C0%7C0%7C638911995714381805%7CUnknown%7CTWFpbGZsb3d8eyJFbXB0eU1hcGkiOnRydWUsIlYiOiIwLjAuMDAwMCIsIlAiOiJXaW4zMiIsIkFOIjoiTWFpbCIsIldUIjoyfQ%3D%3D%7C0%7C%7C%7C&amp;sdata=YMYrTRHjlcNwtczNaVR%2B0fC6ejTgLSY6%2BlPyMrVy%2Flc%3D&amp;reserved=0" TargetMode="Externa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hyperlink" Target="https://wikiengagektn.com/EngageWiki:Research_repository" TargetMode="External"/><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hyperlink" Target="https://www.youtube.com/watch?v=ir7Tb5Uc-bk" TargetMode="Externa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hyperlink" Target="mailto:bhn-tr.foodfirst.northbeds@nhs.net" TargetMode="External"/><Relationship Id="rId2" Type="http://schemas.openxmlformats.org/officeDocument/2006/relationships/hyperlink" Target="mailto:food.first@nhs.net" TargetMode="External"/><Relationship Id="rId1" Type="http://schemas.openxmlformats.org/officeDocument/2006/relationships/slideLayout" Target="../slideLayouts/slideLayout18.xml"/><Relationship Id="rId4" Type="http://schemas.openxmlformats.org/officeDocument/2006/relationships/hyperlink" Target="mailto:food.first@mkuh.nhs.uk" TargetMode="External"/></Relationships>
</file>

<file path=ppt/slides/_rels/slide26.xml.rels><?xml version="1.0" encoding="UTF-8" standalone="yes"?>
<Relationships xmlns="http://schemas.openxmlformats.org/package/2006/relationships"><Relationship Id="rId2" Type="http://schemas.openxmlformats.org/officeDocument/2006/relationships/hyperlink" Target="https://www.e-lfh.org.uk/programmes/improving-mouth-care/" TargetMode="Externa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forms.gle/3j28wRAABtWj85uM9" TargetMode="Externa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hyperlink" Target="https://learn.personalisedcareinstitute.org.uk/course/view.php?id=7#section-0" TargetMode="Externa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hyperlink" Target="https://wikiengagektn.com/EngageWiki:Research_repository" TargetMode="External"/><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mailto:blmkicb.puffins-training@nhs.net" TargetMode="Externa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hyperlink" Target="mailto:elft.beds.slt@nhs.net" TargetMode="External"/><Relationship Id="rId1" Type="http://schemas.openxmlformats.org/officeDocument/2006/relationships/slideLayout" Target="../slideLayouts/slideLayout18.xml"/><Relationship Id="rId4" Type="http://schemas.openxmlformats.org/officeDocument/2006/relationships/image" Target="../media/image19.emf"/></Relationships>
</file>

<file path=ppt/slides/_rels/slide32.xml.rels><?xml version="1.0" encoding="UTF-8" standalone="yes"?>
<Relationships xmlns="http://schemas.openxmlformats.org/package/2006/relationships"><Relationship Id="rId2" Type="http://schemas.openxmlformats.org/officeDocument/2006/relationships/hyperlink" Target="https://gbr01.safelinks.protection.outlook.com/?url=https%3A%2F%2Fvimeo.com%2F882996616%2Fa3552ced57%3Fshare%3Dcopy&amp;data=05%7C02%7Cdonna.holding%40nhs.net%7C4565b93b53a643ad5b0408dc53ab6634%7C37c354b285b047f5b22207b48d774ee3%7C0%7C0%7C638477242808467821%7CUnknown%7CTWFpbGZsb3d8eyJWIjoiMC4wLjAwMDAiLCJQIjoiV2luMzIiLCJBTiI6Ik1haWwiLCJXVCI6Mn0%3D%7C0%7C%7C%7C&amp;sdata=LA1z%2FEq%2FZf%2FgWw3FwYmofrVP9FDxNmU0D6D4noOHJS8%3D&amp;reserved=0" TargetMode="Externa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hyperlink" Target="https://www.e-lfh.org.uk/programmes/wound-care-education-for-the-health-and-care-workforce/" TargetMode="External"/><Relationship Id="rId7" Type="http://schemas.openxmlformats.org/officeDocument/2006/relationships/hyperlink" Target="mailto:Cnwl.mk.tvn@nhs.net" TargetMode="External"/><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hyperlink" Target="mailto:Ccs-tr.tvnluton@nhs.net" TargetMode="External"/><Relationship Id="rId5" Type="http://schemas.openxmlformats.org/officeDocument/2006/relationships/hyperlink" Target="mailto:Wound.care@nhs.net" TargetMode="External"/><Relationship Id="rId4" Type="http://schemas.openxmlformats.org/officeDocument/2006/relationships/hyperlink" Target="https://work-learn-live-blmk.co.uk/wp-content/uploads/2025/04/Flyer-Complex-Care-Team-Bedfordshire-Luton-Community-Health-Service-Care-Nursing-Home-Education-2025-.pdf"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mailto:Donna.Holding@nhs.net"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hyperlink" Target="https://gbr01.safelinks.protection.outlook.com/?url=https%3A%2F%2Freactto.co.uk%2Freact-to-falls&amp;data=05%7C02%7Cdonna.holding%40nhs.net%7Cfb2f52e337ed40d18a3108dd4049a981%7C37c354b285b047f5b22207b48d774ee3%7C0%7C0%7C638737407287632877%7CUnknown%7CTWFpbGZsb3d8eyJFbXB0eU1hcGkiOnRydWUsIlYiOiIwLjAuMDAwMCIsIlAiOiJXaW4zMiIsIkFOIjoiTWFpbCIsIldUIjoyfQ%3D%3D%7C0%7C%7C%7C&amp;sdata=8zyNtGfnucSpAIBwO2tC6ywWsWx6%2FAGnOeMmMdcyyss%3D&amp;reserved=0" TargetMode="External"/><Relationship Id="rId4" Type="http://schemas.openxmlformats.org/officeDocument/2006/relationships/hyperlink" Target="mailto:Lyn.Arnull@centralbedfordshire.gov.uk"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mailto:continenceteam@nhs.net" TargetMode="External"/><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hyperlink" Target="https://www.e-lfh.org.uk/programmes/dementia/" TargetMode="Externa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D37D01A-D609-0E4B-CA1B-4793648E065A}"/>
              </a:ext>
            </a:extLst>
          </p:cNvPr>
          <p:cNvSpPr>
            <a:spLocks noGrp="1"/>
          </p:cNvSpPr>
          <p:nvPr>
            <p:ph type="title"/>
          </p:nvPr>
        </p:nvSpPr>
        <p:spPr>
          <a:xfrm>
            <a:off x="479376" y="1412776"/>
            <a:ext cx="7560840" cy="4536504"/>
          </a:xfrm>
        </p:spPr>
        <p:txBody>
          <a:bodyPr>
            <a:normAutofit fontScale="90000"/>
          </a:bodyPr>
          <a:lstStyle/>
          <a:p>
            <a:br>
              <a:rPr lang="en-GB" dirty="0"/>
            </a:br>
            <a:br>
              <a:rPr lang="en-GB" dirty="0"/>
            </a:br>
            <a:r>
              <a:rPr lang="en-GB" dirty="0"/>
              <a:t>Care Home Staff Training Brochure</a:t>
            </a:r>
            <a:br>
              <a:rPr lang="en-GB" dirty="0"/>
            </a:br>
            <a:br>
              <a:rPr lang="en-GB" dirty="0"/>
            </a:br>
            <a:r>
              <a:rPr lang="en-GB" dirty="0"/>
              <a:t>to support delivery of the</a:t>
            </a:r>
            <a:br>
              <a:rPr lang="en-GB" dirty="0"/>
            </a:br>
            <a:r>
              <a:rPr lang="en-GB" dirty="0"/>
              <a:t>Enhanced Health In Care Home Framework across BLMK</a:t>
            </a:r>
            <a:br>
              <a:rPr lang="en-GB" dirty="0"/>
            </a:br>
            <a:br>
              <a:rPr lang="en-GB" dirty="0"/>
            </a:br>
            <a:r>
              <a:rPr lang="en-GB" dirty="0"/>
              <a:t>April 2025 – March 2026</a:t>
            </a:r>
          </a:p>
        </p:txBody>
      </p:sp>
      <p:sp>
        <p:nvSpPr>
          <p:cNvPr id="9" name="TextBox 8">
            <a:extLst>
              <a:ext uri="{FF2B5EF4-FFF2-40B4-BE49-F238E27FC236}">
                <a16:creationId xmlns:a16="http://schemas.microsoft.com/office/drawing/2014/main" id="{A88CAE54-2DC5-DEEC-5BC9-AA53BE05F02C}"/>
              </a:ext>
            </a:extLst>
          </p:cNvPr>
          <p:cNvSpPr txBox="1"/>
          <p:nvPr/>
        </p:nvSpPr>
        <p:spPr>
          <a:xfrm>
            <a:off x="8184232" y="6381328"/>
            <a:ext cx="3096344" cy="369332"/>
          </a:xfrm>
          <a:prstGeom prst="rect">
            <a:avLst/>
          </a:prstGeom>
          <a:noFill/>
        </p:spPr>
        <p:txBody>
          <a:bodyPr wrap="square" rtlCol="0">
            <a:spAutoFit/>
          </a:bodyPr>
          <a:lstStyle/>
          <a:p>
            <a:r>
              <a:rPr lang="en-GB" dirty="0"/>
              <a:t>Published June 2025</a:t>
            </a:r>
          </a:p>
        </p:txBody>
      </p:sp>
      <p:sp>
        <p:nvSpPr>
          <p:cNvPr id="2" name="TextBox 1">
            <a:extLst>
              <a:ext uri="{FF2B5EF4-FFF2-40B4-BE49-F238E27FC236}">
                <a16:creationId xmlns:a16="http://schemas.microsoft.com/office/drawing/2014/main" id="{39EFB3EE-E879-F909-2DC7-50889844A884}"/>
              </a:ext>
            </a:extLst>
          </p:cNvPr>
          <p:cNvSpPr txBox="1"/>
          <p:nvPr/>
        </p:nvSpPr>
        <p:spPr>
          <a:xfrm>
            <a:off x="479376" y="6176337"/>
            <a:ext cx="8064896" cy="276999"/>
          </a:xfrm>
          <a:prstGeom prst="rect">
            <a:avLst/>
          </a:prstGeom>
          <a:noFill/>
        </p:spPr>
        <p:txBody>
          <a:bodyPr wrap="square" rtlCol="0">
            <a:spAutoFit/>
          </a:bodyPr>
          <a:lstStyle/>
          <a:p>
            <a:r>
              <a:rPr lang="en-GB" sz="1200" b="1" dirty="0">
                <a:hlinkClick r:id="rId3"/>
              </a:rPr>
              <a:t>The electronic pdf document can be found on the BLMK Work Learn Live website by clicking here</a:t>
            </a:r>
            <a:endParaRPr lang="en-GB" sz="1200" b="1" dirty="0"/>
          </a:p>
        </p:txBody>
      </p:sp>
      <p:pic>
        <p:nvPicPr>
          <p:cNvPr id="6" name="Picture 5" descr="A qr code on a white background&#10;&#10;AI-generated content may be incorrect.">
            <a:extLst>
              <a:ext uri="{FF2B5EF4-FFF2-40B4-BE49-F238E27FC236}">
                <a16:creationId xmlns:a16="http://schemas.microsoft.com/office/drawing/2014/main" id="{EF66DA46-5E3A-8950-3DC1-FCEAA12B85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5524" y="4309437"/>
            <a:ext cx="1866900" cy="1866900"/>
          </a:xfrm>
          <a:prstGeom prst="rect">
            <a:avLst/>
          </a:prstGeom>
        </p:spPr>
      </p:pic>
    </p:spTree>
    <p:extLst>
      <p:ext uri="{BB962C8B-B14F-4D97-AF65-F5344CB8AC3E}">
        <p14:creationId xmlns:p14="http://schemas.microsoft.com/office/powerpoint/2010/main" val="262172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9F5677D-AB0B-3046-8959-204B53F265D4}"/>
              </a:ext>
            </a:extLst>
          </p:cNvPr>
          <p:cNvSpPr>
            <a:spLocks noGrp="1"/>
          </p:cNvSpPr>
          <p:nvPr>
            <p:ph type="title"/>
          </p:nvPr>
        </p:nvSpPr>
        <p:spPr>
          <a:xfrm>
            <a:off x="523445" y="382349"/>
            <a:ext cx="8812915" cy="814403"/>
          </a:xfrm>
        </p:spPr>
        <p:txBody>
          <a:bodyPr>
            <a:normAutofit fontScale="90000"/>
          </a:bodyPr>
          <a:lstStyle/>
          <a:p>
            <a:r>
              <a:rPr lang="en-US" dirty="0">
                <a:solidFill>
                  <a:srgbClr val="00B050"/>
                </a:solidFill>
              </a:rPr>
              <a:t>Deteriorating Patient Champion</a:t>
            </a:r>
            <a:br>
              <a:rPr lang="en-US" dirty="0"/>
            </a:br>
            <a:endParaRPr lang="en-US" sz="1400" dirty="0"/>
          </a:p>
        </p:txBody>
      </p:sp>
      <p:sp>
        <p:nvSpPr>
          <p:cNvPr id="5" name="Footer Placeholder 4">
            <a:extLst>
              <a:ext uri="{FF2B5EF4-FFF2-40B4-BE49-F238E27FC236}">
                <a16:creationId xmlns:a16="http://schemas.microsoft.com/office/drawing/2014/main" id="{12FC4B26-40DE-C840-B880-89B0F9E655A8}"/>
              </a:ext>
            </a:extLst>
          </p:cNvPr>
          <p:cNvSpPr>
            <a:spLocks noGrp="1"/>
          </p:cNvSpPr>
          <p:nvPr>
            <p:ph type="ftr" sz="quarter" idx="11"/>
          </p:nvPr>
        </p:nvSpPr>
        <p:spPr/>
        <p:txBody>
          <a:bodyPr/>
          <a:lstStyle/>
          <a:p>
            <a:r>
              <a:rPr lang="en-GB" b="1" dirty="0" err="1"/>
              <a:t>Bedfordshire,</a:t>
            </a:r>
            <a:r>
              <a:rPr lang="en-GB" b="1" dirty="0"/>
              <a:t> Luton and Milton Keynes Health and Care Partnership</a:t>
            </a:r>
            <a:endParaRPr lang="en-GB" dirty="0"/>
          </a:p>
        </p:txBody>
      </p:sp>
      <p:sp>
        <p:nvSpPr>
          <p:cNvPr id="6" name="Slide Number Placeholder 5">
            <a:extLst>
              <a:ext uri="{FF2B5EF4-FFF2-40B4-BE49-F238E27FC236}">
                <a16:creationId xmlns:a16="http://schemas.microsoft.com/office/drawing/2014/main" id="{17135F3E-2E0B-FD4F-A631-FFE9F2B87C7D}"/>
              </a:ext>
            </a:extLst>
          </p:cNvPr>
          <p:cNvSpPr>
            <a:spLocks noGrp="1"/>
          </p:cNvSpPr>
          <p:nvPr>
            <p:ph type="sldNum" sz="quarter" idx="12"/>
          </p:nvPr>
        </p:nvSpPr>
        <p:spPr/>
        <p:txBody>
          <a:bodyPr/>
          <a:lstStyle/>
          <a:p>
            <a:fld id="{30A60DCE-9105-48A5-8A92-25C9283756D1}" type="slidenum">
              <a:rPr lang="en-GB" smtClean="0"/>
              <a:pPr/>
              <a:t>10</a:t>
            </a:fld>
            <a:endParaRPr lang="en-GB" dirty="0"/>
          </a:p>
        </p:txBody>
      </p:sp>
      <p:sp>
        <p:nvSpPr>
          <p:cNvPr id="10" name="TextBox 9">
            <a:extLst>
              <a:ext uri="{FF2B5EF4-FFF2-40B4-BE49-F238E27FC236}">
                <a16:creationId xmlns:a16="http://schemas.microsoft.com/office/drawing/2014/main" id="{87B9808F-6EF9-6FC4-AC08-B70056F4C77D}"/>
              </a:ext>
            </a:extLst>
          </p:cNvPr>
          <p:cNvSpPr txBox="1"/>
          <p:nvPr/>
        </p:nvSpPr>
        <p:spPr>
          <a:xfrm>
            <a:off x="414697" y="4485517"/>
            <a:ext cx="2776297" cy="646331"/>
          </a:xfrm>
          <a:prstGeom prst="rect">
            <a:avLst/>
          </a:prstGeom>
          <a:noFill/>
          <a:ln>
            <a:solidFill>
              <a:srgbClr val="00B050"/>
            </a:solidFill>
          </a:ln>
        </p:spPr>
        <p:txBody>
          <a:bodyPr wrap="square" rtlCol="0">
            <a:spAutoFit/>
          </a:bodyPr>
          <a:lstStyle/>
          <a:p>
            <a:r>
              <a:rPr lang="en-GB" sz="1400" b="1" dirty="0">
                <a:solidFill>
                  <a:srgbClr val="00B050"/>
                </a:solidFill>
              </a:rPr>
              <a:t>Who is the training for:</a:t>
            </a:r>
          </a:p>
          <a:p>
            <a:r>
              <a:rPr lang="en-GB" sz="1100" dirty="0"/>
              <a:t>All adult social care staff working in Care Home Settings</a:t>
            </a:r>
          </a:p>
        </p:txBody>
      </p:sp>
      <p:sp>
        <p:nvSpPr>
          <p:cNvPr id="11" name="TextBox 10">
            <a:extLst>
              <a:ext uri="{FF2B5EF4-FFF2-40B4-BE49-F238E27FC236}">
                <a16:creationId xmlns:a16="http://schemas.microsoft.com/office/drawing/2014/main" id="{44AA2948-6D63-1ECB-A226-D469E0F1705C}"/>
              </a:ext>
            </a:extLst>
          </p:cNvPr>
          <p:cNvSpPr txBox="1"/>
          <p:nvPr/>
        </p:nvSpPr>
        <p:spPr>
          <a:xfrm>
            <a:off x="8950692" y="1926370"/>
            <a:ext cx="2843100" cy="2139560"/>
          </a:xfrm>
          <a:prstGeom prst="rect">
            <a:avLst/>
          </a:prstGeom>
          <a:noFill/>
          <a:ln>
            <a:solidFill>
              <a:srgbClr val="00B050"/>
            </a:solidFill>
          </a:ln>
        </p:spPr>
        <p:txBody>
          <a:bodyPr wrap="square" rtlCol="0">
            <a:spAutoFit/>
          </a:bodyPr>
          <a:lstStyle/>
          <a:p>
            <a:r>
              <a:rPr lang="en-GB" sz="1400" b="1" dirty="0">
                <a:solidFill>
                  <a:srgbClr val="00B050"/>
                </a:solidFill>
              </a:rPr>
              <a:t>How long is the training:</a:t>
            </a:r>
          </a:p>
          <a:p>
            <a:pPr>
              <a:lnSpc>
                <a:spcPct val="107000"/>
              </a:lnSpc>
              <a:spcAft>
                <a:spcPts val="800"/>
              </a:spcAft>
            </a:pPr>
            <a:endParaRPr lang="en-GB" sz="1400" b="1" i="1" dirty="0">
              <a:solidFill>
                <a:srgbClr val="00B050"/>
              </a:solidFill>
              <a:effectLst/>
              <a:latin typeface="Century Gothic" panose="020B0502020202020204" pitchFamily="34" charset="0"/>
              <a:ea typeface="Times New Roman" panose="02020603050405020304" pitchFamily="18" charset="0"/>
              <a:cs typeface="Calibri" panose="020F0502020204030204" pitchFamily="34" charset="0"/>
            </a:endParaRPr>
          </a:p>
          <a:p>
            <a:pPr>
              <a:lnSpc>
                <a:spcPct val="107000"/>
              </a:lnSpc>
              <a:spcAft>
                <a:spcPts val="800"/>
              </a:spcAft>
            </a:pPr>
            <a:endParaRPr lang="en-GB" sz="1400" b="1" i="1" dirty="0">
              <a:solidFill>
                <a:srgbClr val="00B050"/>
              </a:solidFill>
              <a:latin typeface="Century Gothic" panose="020B0502020202020204" pitchFamily="34" charset="0"/>
              <a:ea typeface="Times New Roman" panose="02020603050405020304" pitchFamily="18" charset="0"/>
              <a:cs typeface="Calibri" panose="020F0502020204030204" pitchFamily="34" charset="0"/>
            </a:endParaRPr>
          </a:p>
          <a:p>
            <a:pPr>
              <a:lnSpc>
                <a:spcPct val="107000"/>
              </a:lnSpc>
              <a:spcAft>
                <a:spcPts val="800"/>
              </a:spcAft>
            </a:pPr>
            <a:endParaRPr lang="en-GB" sz="1400" b="1" i="1" dirty="0">
              <a:solidFill>
                <a:srgbClr val="00B050"/>
              </a:solidFill>
              <a:effectLst/>
              <a:latin typeface="Century Gothic" panose="020B0502020202020204" pitchFamily="34" charset="0"/>
              <a:ea typeface="Times New Roman" panose="02020603050405020304" pitchFamily="18" charset="0"/>
              <a:cs typeface="Calibri" panose="020F0502020204030204" pitchFamily="34" charset="0"/>
            </a:endParaRPr>
          </a:p>
          <a:p>
            <a:pPr>
              <a:lnSpc>
                <a:spcPct val="107000"/>
              </a:lnSpc>
              <a:spcAft>
                <a:spcPts val="800"/>
              </a:spcAft>
            </a:pPr>
            <a:endParaRPr lang="en-GB" sz="1400" b="1" i="1" dirty="0">
              <a:solidFill>
                <a:srgbClr val="00B050"/>
              </a:solidFill>
              <a:latin typeface="Century Gothic" panose="020B0502020202020204" pitchFamily="34" charset="0"/>
              <a:ea typeface="Times New Roman" panose="02020603050405020304" pitchFamily="18" charset="0"/>
              <a:cs typeface="Calibri" panose="020F0502020204030204" pitchFamily="34" charset="0"/>
            </a:endParaRPr>
          </a:p>
          <a:p>
            <a:pPr>
              <a:lnSpc>
                <a:spcPct val="107000"/>
              </a:lnSpc>
              <a:spcAft>
                <a:spcPts val="800"/>
              </a:spcAft>
            </a:pPr>
            <a:endParaRPr lang="en-GB" sz="1400" b="1" i="1" dirty="0">
              <a:solidFill>
                <a:srgbClr val="00B050"/>
              </a:solidFill>
              <a:effectLst/>
              <a:latin typeface="Century Gothic" panose="020B0502020202020204" pitchFamily="34" charset="0"/>
              <a:ea typeface="Times New Roman" panose="02020603050405020304" pitchFamily="18" charset="0"/>
              <a:cs typeface="Calibri" panose="020F0502020204030204" pitchFamily="34" charset="0"/>
            </a:endParaRPr>
          </a:p>
          <a:p>
            <a:pPr>
              <a:lnSpc>
                <a:spcPct val="107000"/>
              </a:lnSpc>
              <a:spcAft>
                <a:spcPts val="800"/>
              </a:spcAft>
            </a:pPr>
            <a:endParaRPr lang="en-GB" sz="1100" b="1" i="1" dirty="0">
              <a:effectLst/>
              <a:latin typeface="Century Gothic" panose="020B0502020202020204" pitchFamily="34" charset="0"/>
              <a:ea typeface="Times New Roman" panose="02020603050405020304" pitchFamily="18" charset="0"/>
              <a:cs typeface="Calibri" panose="020F0502020204030204" pitchFamily="34" charset="0"/>
            </a:endParaRPr>
          </a:p>
        </p:txBody>
      </p:sp>
      <p:sp>
        <p:nvSpPr>
          <p:cNvPr id="12" name="TextBox 11">
            <a:extLst>
              <a:ext uri="{FF2B5EF4-FFF2-40B4-BE49-F238E27FC236}">
                <a16:creationId xmlns:a16="http://schemas.microsoft.com/office/drawing/2014/main" id="{336EF446-78D0-E3D2-3B26-D7E72DA63BF1}"/>
              </a:ext>
            </a:extLst>
          </p:cNvPr>
          <p:cNvSpPr txBox="1"/>
          <p:nvPr/>
        </p:nvSpPr>
        <p:spPr>
          <a:xfrm>
            <a:off x="442216" y="1926370"/>
            <a:ext cx="2776297" cy="2303066"/>
          </a:xfrm>
          <a:prstGeom prst="rect">
            <a:avLst/>
          </a:prstGeom>
          <a:noFill/>
          <a:ln>
            <a:solidFill>
              <a:srgbClr val="00B050"/>
            </a:solidFill>
          </a:ln>
        </p:spPr>
        <p:txBody>
          <a:bodyPr wrap="square" rtlCol="0">
            <a:spAutoFit/>
          </a:bodyPr>
          <a:lstStyle/>
          <a:p>
            <a:pPr>
              <a:lnSpc>
                <a:spcPct val="107000"/>
              </a:lnSpc>
              <a:spcAft>
                <a:spcPts val="800"/>
              </a:spcAft>
            </a:pPr>
            <a:r>
              <a:rPr lang="en-GB" sz="1400" b="1" dirty="0">
                <a:solidFill>
                  <a:srgbClr val="00B050"/>
                </a:solidFill>
              </a:rPr>
              <a:t>Course Overview:</a:t>
            </a:r>
          </a:p>
          <a:p>
            <a:pPr>
              <a:lnSpc>
                <a:spcPct val="107000"/>
              </a:lnSpc>
              <a:spcAft>
                <a:spcPts val="800"/>
              </a:spcAft>
            </a:pPr>
            <a:endParaRPr lang="en-GB" sz="1400" b="1" dirty="0">
              <a:solidFill>
                <a:srgbClr val="00B050"/>
              </a:solidFill>
            </a:endParaRPr>
          </a:p>
          <a:p>
            <a:pPr>
              <a:lnSpc>
                <a:spcPct val="107000"/>
              </a:lnSpc>
              <a:spcAft>
                <a:spcPts val="800"/>
              </a:spcAft>
            </a:pPr>
            <a:endParaRPr lang="en-GB" sz="1400" b="1" dirty="0">
              <a:solidFill>
                <a:srgbClr val="00B050"/>
              </a:solidFill>
            </a:endParaRPr>
          </a:p>
          <a:p>
            <a:pPr>
              <a:lnSpc>
                <a:spcPct val="107000"/>
              </a:lnSpc>
              <a:spcAft>
                <a:spcPts val="800"/>
              </a:spcAft>
            </a:pPr>
            <a:endParaRPr lang="en-GB" sz="1400" b="1" dirty="0">
              <a:solidFill>
                <a:srgbClr val="00B050"/>
              </a:solidFill>
            </a:endParaRPr>
          </a:p>
          <a:p>
            <a:pPr>
              <a:lnSpc>
                <a:spcPct val="107000"/>
              </a:lnSpc>
              <a:spcAft>
                <a:spcPts val="800"/>
              </a:spcAft>
            </a:pPr>
            <a:endParaRPr lang="en-GB" sz="1400" b="1" dirty="0">
              <a:solidFill>
                <a:srgbClr val="00B050"/>
              </a:solidFill>
            </a:endParaRPr>
          </a:p>
          <a:p>
            <a:pPr>
              <a:lnSpc>
                <a:spcPct val="107000"/>
              </a:lnSpc>
              <a:spcAft>
                <a:spcPts val="800"/>
              </a:spcAft>
            </a:pPr>
            <a:endParaRPr lang="en-GB" sz="1400" b="1" dirty="0">
              <a:solidFill>
                <a:srgbClr val="00B050"/>
              </a:solidFill>
            </a:endParaRPr>
          </a:p>
          <a:p>
            <a:pPr>
              <a:lnSpc>
                <a:spcPct val="107000"/>
              </a:lnSpc>
              <a:spcAft>
                <a:spcPts val="800"/>
              </a:spcAft>
            </a:pPr>
            <a:endParaRPr lang="en-GB" sz="1400" b="1" dirty="0">
              <a:solidFill>
                <a:srgbClr val="00B050"/>
              </a:solidFill>
            </a:endParaRPr>
          </a:p>
        </p:txBody>
      </p:sp>
      <p:sp>
        <p:nvSpPr>
          <p:cNvPr id="13" name="TextBox 12">
            <a:extLst>
              <a:ext uri="{FF2B5EF4-FFF2-40B4-BE49-F238E27FC236}">
                <a16:creationId xmlns:a16="http://schemas.microsoft.com/office/drawing/2014/main" id="{E61E53FE-9E6C-B5F3-D7B8-9CF4B9F30F16}"/>
              </a:ext>
            </a:extLst>
          </p:cNvPr>
          <p:cNvSpPr txBox="1"/>
          <p:nvPr/>
        </p:nvSpPr>
        <p:spPr>
          <a:xfrm>
            <a:off x="3341098" y="1926370"/>
            <a:ext cx="5444582" cy="3997376"/>
          </a:xfrm>
          <a:prstGeom prst="rect">
            <a:avLst/>
          </a:prstGeom>
          <a:noFill/>
          <a:ln>
            <a:solidFill>
              <a:srgbClr val="00B050"/>
            </a:solidFill>
          </a:ln>
        </p:spPr>
        <p:txBody>
          <a:bodyPr wrap="square" rtlCol="0">
            <a:spAutoFit/>
          </a:bodyPr>
          <a:lstStyle/>
          <a:p>
            <a:pPr>
              <a:lnSpc>
                <a:spcPct val="107000"/>
              </a:lnSpc>
              <a:spcAft>
                <a:spcPts val="800"/>
              </a:spcAft>
            </a:pPr>
            <a:r>
              <a:rPr lang="en-GB" sz="1400" b="1" dirty="0">
                <a:solidFill>
                  <a:srgbClr val="00B050"/>
                </a:solidFill>
              </a:rPr>
              <a:t>Key Learning Points:</a:t>
            </a:r>
            <a:endParaRPr lang="en-GB" sz="1100" b="1" i="1" dirty="0">
              <a:solidFill>
                <a:srgbClr val="00B050"/>
              </a:solidFill>
              <a:latin typeface="Century Gothic" panose="020B0502020202020204" pitchFamily="34" charset="0"/>
              <a:ea typeface="Times New Roman" panose="02020603050405020304" pitchFamily="18" charset="0"/>
              <a:cs typeface="Calibri" panose="020F0502020204030204" pitchFamily="34" charset="0"/>
            </a:endParaRPr>
          </a:p>
          <a:p>
            <a:pPr>
              <a:lnSpc>
                <a:spcPct val="107000"/>
              </a:lnSpc>
              <a:spcAft>
                <a:spcPts val="800"/>
              </a:spcAft>
            </a:pPr>
            <a:endParaRPr lang="en-GB" sz="11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dirty="0">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dirty="0">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dirty="0">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dirty="0">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dirty="0">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dirty="0">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dirty="0">
              <a:latin typeface="Century Gothic" panose="020B050202020202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B3F663C0-29A8-7653-455D-A2726C9D25DA}"/>
              </a:ext>
            </a:extLst>
          </p:cNvPr>
          <p:cNvSpPr txBox="1"/>
          <p:nvPr/>
        </p:nvSpPr>
        <p:spPr>
          <a:xfrm>
            <a:off x="415639" y="5382893"/>
            <a:ext cx="2820305" cy="646331"/>
          </a:xfrm>
          <a:prstGeom prst="rect">
            <a:avLst/>
          </a:prstGeom>
          <a:noFill/>
          <a:ln>
            <a:solidFill>
              <a:srgbClr val="00B050"/>
            </a:solidFill>
          </a:ln>
        </p:spPr>
        <p:txBody>
          <a:bodyPr wrap="square" rtlCol="0">
            <a:spAutoFit/>
          </a:bodyPr>
          <a:lstStyle/>
          <a:p>
            <a:r>
              <a:rPr lang="en-GB" sz="1400" b="1" dirty="0">
                <a:solidFill>
                  <a:srgbClr val="00B050"/>
                </a:solidFill>
              </a:rPr>
              <a:t>Dates Times Venue:</a:t>
            </a:r>
          </a:p>
          <a:p>
            <a:r>
              <a:rPr lang="en-GB" sz="1100" dirty="0"/>
              <a:t>Online E-learning at individual’s convenience</a:t>
            </a:r>
          </a:p>
        </p:txBody>
      </p:sp>
      <p:sp>
        <p:nvSpPr>
          <p:cNvPr id="17" name="TextBox 16">
            <a:extLst>
              <a:ext uri="{FF2B5EF4-FFF2-40B4-BE49-F238E27FC236}">
                <a16:creationId xmlns:a16="http://schemas.microsoft.com/office/drawing/2014/main" id="{1781E83B-9954-F802-8348-5B3B82A97EF8}"/>
              </a:ext>
            </a:extLst>
          </p:cNvPr>
          <p:cNvSpPr txBox="1"/>
          <p:nvPr/>
        </p:nvSpPr>
        <p:spPr>
          <a:xfrm>
            <a:off x="8935784" y="4385526"/>
            <a:ext cx="2843100" cy="1636858"/>
          </a:xfrm>
          <a:prstGeom prst="rect">
            <a:avLst/>
          </a:prstGeom>
          <a:noFill/>
          <a:ln>
            <a:solidFill>
              <a:srgbClr val="00B050"/>
            </a:solidFill>
          </a:ln>
        </p:spPr>
        <p:txBody>
          <a:bodyPr wrap="square">
            <a:spAutoFit/>
          </a:bodyPr>
          <a:lstStyle/>
          <a:p>
            <a:pPr>
              <a:lnSpc>
                <a:spcPct val="107000"/>
              </a:lnSpc>
              <a:spcAft>
                <a:spcPts val="800"/>
              </a:spcAft>
            </a:pPr>
            <a:r>
              <a:rPr lang="en-GB" sz="1400" b="1" dirty="0">
                <a:solidFill>
                  <a:srgbClr val="00B050"/>
                </a:solidFill>
              </a:rPr>
              <a:t>How to register/enrol:</a:t>
            </a:r>
          </a:p>
          <a:p>
            <a:pPr>
              <a:lnSpc>
                <a:spcPct val="107000"/>
              </a:lnSpc>
              <a:spcAft>
                <a:spcPts val="800"/>
              </a:spcAft>
            </a:pPr>
            <a:endParaRPr lang="en-GB" sz="1400" b="1" dirty="0">
              <a:solidFill>
                <a:srgbClr val="00B050"/>
              </a:solidFill>
            </a:endParaRPr>
          </a:p>
          <a:p>
            <a:pPr>
              <a:lnSpc>
                <a:spcPct val="107000"/>
              </a:lnSpc>
              <a:spcAft>
                <a:spcPts val="800"/>
              </a:spcAft>
            </a:pPr>
            <a:endParaRPr lang="en-GB" sz="1400" b="1" dirty="0">
              <a:solidFill>
                <a:srgbClr val="00B050"/>
              </a:solidFill>
            </a:endParaRPr>
          </a:p>
          <a:p>
            <a:pPr>
              <a:lnSpc>
                <a:spcPct val="107000"/>
              </a:lnSpc>
              <a:spcAft>
                <a:spcPts val="800"/>
              </a:spcAft>
            </a:pPr>
            <a:endParaRPr lang="en-GB" sz="1400" b="1" dirty="0">
              <a:solidFill>
                <a:srgbClr val="00B050"/>
              </a:solidFill>
            </a:endParaRPr>
          </a:p>
          <a:p>
            <a:pPr>
              <a:lnSpc>
                <a:spcPct val="107000"/>
              </a:lnSpc>
              <a:spcAft>
                <a:spcPts val="800"/>
              </a:spcAft>
            </a:pPr>
            <a:endParaRPr lang="en-GB" sz="1400" b="1" dirty="0">
              <a:solidFill>
                <a:srgbClr val="00B050"/>
              </a:solidFill>
            </a:endParaRPr>
          </a:p>
        </p:txBody>
      </p:sp>
      <p:pic>
        <p:nvPicPr>
          <p:cNvPr id="2" name="Picture 1" descr="Coming soon">
            <a:extLst>
              <a:ext uri="{FF2B5EF4-FFF2-40B4-BE49-F238E27FC236}">
                <a16:creationId xmlns:a16="http://schemas.microsoft.com/office/drawing/2014/main" id="{D25217EA-244B-B787-E419-FEA4C712392F}"/>
              </a:ext>
            </a:extLst>
          </p:cNvPr>
          <p:cNvPicPr>
            <a:picLocks noChangeAspect="1"/>
          </p:cNvPicPr>
          <p:nvPr/>
        </p:nvPicPr>
        <p:blipFill>
          <a:blip r:embed="rId2"/>
          <a:stretch>
            <a:fillRect/>
          </a:stretch>
        </p:blipFill>
        <p:spPr>
          <a:xfrm>
            <a:off x="3791744" y="2531357"/>
            <a:ext cx="4322439" cy="2901948"/>
          </a:xfrm>
          <a:prstGeom prst="rect">
            <a:avLst/>
          </a:prstGeom>
        </p:spPr>
      </p:pic>
    </p:spTree>
    <p:extLst>
      <p:ext uri="{BB962C8B-B14F-4D97-AF65-F5344CB8AC3E}">
        <p14:creationId xmlns:p14="http://schemas.microsoft.com/office/powerpoint/2010/main" val="3279205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FC4B26-40DE-C840-B880-89B0F9E655A8}"/>
              </a:ext>
            </a:extLst>
          </p:cNvPr>
          <p:cNvSpPr>
            <a:spLocks noGrp="1"/>
          </p:cNvSpPr>
          <p:nvPr>
            <p:ph type="ftr" sz="quarter" idx="11"/>
          </p:nvPr>
        </p:nvSpPr>
        <p:spPr/>
        <p:txBody>
          <a:bodyPr/>
          <a:lstStyle/>
          <a:p>
            <a:r>
              <a:rPr lang="en-GB" b="1" dirty="0" err="1"/>
              <a:t>Bedfordshire,</a:t>
            </a:r>
            <a:r>
              <a:rPr lang="en-GB" b="1" dirty="0"/>
              <a:t> Luton and Milton Keynes Health and Care Partnership</a:t>
            </a:r>
            <a:endParaRPr lang="en-GB" dirty="0"/>
          </a:p>
        </p:txBody>
      </p:sp>
      <p:sp>
        <p:nvSpPr>
          <p:cNvPr id="6" name="Slide Number Placeholder 5">
            <a:extLst>
              <a:ext uri="{FF2B5EF4-FFF2-40B4-BE49-F238E27FC236}">
                <a16:creationId xmlns:a16="http://schemas.microsoft.com/office/drawing/2014/main" id="{17135F3E-2E0B-FD4F-A631-FFE9F2B87C7D}"/>
              </a:ext>
            </a:extLst>
          </p:cNvPr>
          <p:cNvSpPr>
            <a:spLocks noGrp="1"/>
          </p:cNvSpPr>
          <p:nvPr>
            <p:ph type="sldNum" sz="quarter" idx="12"/>
          </p:nvPr>
        </p:nvSpPr>
        <p:spPr/>
        <p:txBody>
          <a:bodyPr/>
          <a:lstStyle/>
          <a:p>
            <a:fld id="{30A60DCE-9105-48A5-8A92-25C9283756D1}" type="slidenum">
              <a:rPr lang="en-GB" smtClean="0"/>
              <a:pPr/>
              <a:t>11</a:t>
            </a:fld>
            <a:endParaRPr lang="en-GB" dirty="0"/>
          </a:p>
        </p:txBody>
      </p:sp>
      <p:sp>
        <p:nvSpPr>
          <p:cNvPr id="10" name="TextBox 9">
            <a:extLst>
              <a:ext uri="{FF2B5EF4-FFF2-40B4-BE49-F238E27FC236}">
                <a16:creationId xmlns:a16="http://schemas.microsoft.com/office/drawing/2014/main" id="{87B9808F-6EF9-6FC4-AC08-B70056F4C77D}"/>
              </a:ext>
            </a:extLst>
          </p:cNvPr>
          <p:cNvSpPr txBox="1"/>
          <p:nvPr/>
        </p:nvSpPr>
        <p:spPr>
          <a:xfrm>
            <a:off x="399787" y="4403397"/>
            <a:ext cx="3031917" cy="815608"/>
          </a:xfrm>
          <a:prstGeom prst="rect">
            <a:avLst/>
          </a:prstGeom>
          <a:noFill/>
          <a:ln>
            <a:solidFill>
              <a:schemeClr val="accent6"/>
            </a:solidFill>
          </a:ln>
        </p:spPr>
        <p:txBody>
          <a:bodyPr wrap="square" rtlCol="0">
            <a:spAutoFit/>
          </a:bodyPr>
          <a:lstStyle/>
          <a:p>
            <a:r>
              <a:rPr lang="en-GB" sz="1400" b="1" dirty="0">
                <a:solidFill>
                  <a:srgbClr val="FFC000"/>
                </a:solidFill>
              </a:rPr>
              <a:t>Who is the training for:</a:t>
            </a:r>
          </a:p>
          <a:p>
            <a:r>
              <a:rPr lang="en-GB" sz="1100" dirty="0"/>
              <a:t>All adult social care staff working in Care Home Settings</a:t>
            </a:r>
          </a:p>
          <a:p>
            <a:endParaRPr lang="en-GB" sz="1100" dirty="0"/>
          </a:p>
        </p:txBody>
      </p:sp>
      <p:sp>
        <p:nvSpPr>
          <p:cNvPr id="11" name="TextBox 10">
            <a:extLst>
              <a:ext uri="{FF2B5EF4-FFF2-40B4-BE49-F238E27FC236}">
                <a16:creationId xmlns:a16="http://schemas.microsoft.com/office/drawing/2014/main" id="{44AA2948-6D63-1ECB-A226-D469E0F1705C}"/>
              </a:ext>
            </a:extLst>
          </p:cNvPr>
          <p:cNvSpPr txBox="1"/>
          <p:nvPr/>
        </p:nvSpPr>
        <p:spPr>
          <a:xfrm>
            <a:off x="8616280" y="1700808"/>
            <a:ext cx="3079496" cy="2046714"/>
          </a:xfrm>
          <a:prstGeom prst="rect">
            <a:avLst/>
          </a:prstGeom>
          <a:noFill/>
          <a:ln>
            <a:solidFill>
              <a:schemeClr val="accent4"/>
            </a:solidFill>
          </a:ln>
        </p:spPr>
        <p:txBody>
          <a:bodyPr wrap="square" rtlCol="0">
            <a:spAutoFit/>
          </a:bodyPr>
          <a:lstStyle/>
          <a:p>
            <a:r>
              <a:rPr lang="en-GB" sz="1400" b="1" dirty="0">
                <a:solidFill>
                  <a:srgbClr val="FFC000"/>
                </a:solidFill>
              </a:rPr>
              <a:t>How long is the training:</a:t>
            </a:r>
          </a:p>
          <a:p>
            <a:endParaRPr lang="en-GB" sz="1400" dirty="0"/>
          </a:p>
          <a:p>
            <a:r>
              <a:rPr lang="en-GB" sz="1100" dirty="0"/>
              <a:t>Each module consists of:</a:t>
            </a:r>
          </a:p>
          <a:p>
            <a:pPr marL="171450" indent="-171450">
              <a:buFont typeface="Wingdings" panose="05000000000000000000" pitchFamily="2" charset="2"/>
              <a:buChar char="Ø"/>
            </a:pPr>
            <a:r>
              <a:rPr lang="en-GB" sz="1100" dirty="0"/>
              <a:t>A pre evaluation module</a:t>
            </a:r>
          </a:p>
          <a:p>
            <a:pPr marL="171450" indent="-171450">
              <a:buFont typeface="Wingdings" panose="05000000000000000000" pitchFamily="2" charset="2"/>
              <a:buChar char="Ø"/>
            </a:pPr>
            <a:r>
              <a:rPr lang="en-GB" sz="1100" dirty="0"/>
              <a:t>The Module itself</a:t>
            </a:r>
          </a:p>
          <a:p>
            <a:pPr marL="171450" indent="-171450">
              <a:buFont typeface="Wingdings" panose="05000000000000000000" pitchFamily="2" charset="2"/>
              <a:buChar char="Ø"/>
            </a:pPr>
            <a:r>
              <a:rPr lang="en-GB" sz="1100" dirty="0"/>
              <a:t>Post Evaluation Module</a:t>
            </a:r>
          </a:p>
          <a:p>
            <a:pPr marL="171450" indent="-171450">
              <a:buFont typeface="Wingdings" panose="05000000000000000000" pitchFamily="2" charset="2"/>
              <a:buChar char="Ø"/>
            </a:pPr>
            <a:r>
              <a:rPr lang="en-GB" sz="1100" dirty="0"/>
              <a:t>Certificate</a:t>
            </a:r>
          </a:p>
          <a:p>
            <a:endParaRPr lang="en-GB" sz="1100" dirty="0"/>
          </a:p>
          <a:p>
            <a:r>
              <a:rPr lang="en-GB" sz="1100" dirty="0"/>
              <a:t>The average time to complete each of the seven modules is 30 minutes and each module can be completed independently</a:t>
            </a:r>
          </a:p>
        </p:txBody>
      </p:sp>
      <p:sp>
        <p:nvSpPr>
          <p:cNvPr id="12" name="TextBox 11">
            <a:extLst>
              <a:ext uri="{FF2B5EF4-FFF2-40B4-BE49-F238E27FC236}">
                <a16:creationId xmlns:a16="http://schemas.microsoft.com/office/drawing/2014/main" id="{336EF446-78D0-E3D2-3B26-D7E72DA63BF1}"/>
              </a:ext>
            </a:extLst>
          </p:cNvPr>
          <p:cNvSpPr txBox="1"/>
          <p:nvPr/>
        </p:nvSpPr>
        <p:spPr>
          <a:xfrm>
            <a:off x="3575720" y="1302887"/>
            <a:ext cx="4824536" cy="4744440"/>
          </a:xfrm>
          <a:prstGeom prst="rect">
            <a:avLst/>
          </a:prstGeom>
          <a:noFill/>
          <a:ln>
            <a:solidFill>
              <a:srgbClr val="FFC000"/>
            </a:solidFill>
          </a:ln>
        </p:spPr>
        <p:txBody>
          <a:bodyPr wrap="square" rtlCol="0">
            <a:spAutoFit/>
          </a:bodyPr>
          <a:lstStyle/>
          <a:p>
            <a:pPr>
              <a:lnSpc>
                <a:spcPct val="107000"/>
              </a:lnSpc>
              <a:spcAft>
                <a:spcPts val="800"/>
              </a:spcAft>
            </a:pPr>
            <a:r>
              <a:rPr lang="en-GB" sz="1400" b="1" dirty="0">
                <a:solidFill>
                  <a:srgbClr val="FFC000"/>
                </a:solidFill>
              </a:rPr>
              <a:t>Key Learning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212529"/>
                </a:solidFill>
                <a:effectLst/>
                <a:uLnTx/>
                <a:uFillTx/>
                <a:latin typeface="Century Gothic" panose="020B0502020202020204" pitchFamily="34" charset="0"/>
                <a:ea typeface="+mn-ea"/>
                <a:cs typeface="+mn-cs"/>
              </a:rPr>
              <a:t>The modules are designed to support people working in adult social care to gain knowledge and understanding on how digital, data and technology is used in the sector.</a:t>
            </a:r>
          </a:p>
          <a:p>
            <a:pPr>
              <a:lnSpc>
                <a:spcPct val="107000"/>
              </a:lnSpc>
              <a:spcAft>
                <a:spcPts val="800"/>
              </a:spcAft>
            </a:pPr>
            <a:endParaRPr lang="en-GB" sz="1100" dirty="0">
              <a:solidFill>
                <a:srgbClr val="212529"/>
              </a:solidFill>
              <a:latin typeface="Century Gothic" panose="020B0502020202020204" pitchFamily="34" charset="0"/>
            </a:endParaRPr>
          </a:p>
          <a:p>
            <a:pPr>
              <a:lnSpc>
                <a:spcPct val="107000"/>
              </a:lnSpc>
              <a:spcAft>
                <a:spcPts val="800"/>
              </a:spcAft>
            </a:pPr>
            <a:r>
              <a:rPr lang="en-GB" sz="1100" b="1" dirty="0">
                <a:solidFill>
                  <a:srgbClr val="212529"/>
                </a:solidFill>
                <a:latin typeface="Century Gothic" panose="020B0502020202020204" pitchFamily="34" charset="0"/>
              </a:rPr>
              <a:t>The topics covered in the Digital Skills 7 Bundle Module Bundle Offer are: </a:t>
            </a:r>
            <a:endParaRPr lang="en-GB" sz="1400" b="1" dirty="0">
              <a:solidFill>
                <a:schemeClr val="accent6"/>
              </a:solidFill>
            </a:endParaRPr>
          </a:p>
          <a:p>
            <a:pPr marL="171450" indent="-171450" algn="l">
              <a:buFont typeface="Wingdings" panose="05000000000000000000" pitchFamily="2" charset="2"/>
              <a:buChar char="Ø"/>
            </a:pPr>
            <a:r>
              <a:rPr lang="en-GB" sz="1100" b="0" i="0" dirty="0">
                <a:solidFill>
                  <a:srgbClr val="212529"/>
                </a:solidFill>
                <a:effectLst/>
                <a:latin typeface="Century Gothic" panose="020B0502020202020204" pitchFamily="34" charset="0"/>
              </a:rPr>
              <a:t>using technology to support person-centred care</a:t>
            </a:r>
          </a:p>
          <a:p>
            <a:pPr marL="171450" indent="-171450" algn="l">
              <a:buFont typeface="Wingdings" panose="05000000000000000000" pitchFamily="2" charset="2"/>
              <a:buChar char="Ø"/>
            </a:pPr>
            <a:r>
              <a:rPr lang="en-GB" sz="1100" b="0" i="0" dirty="0">
                <a:solidFill>
                  <a:srgbClr val="212529"/>
                </a:solidFill>
                <a:effectLst/>
                <a:latin typeface="Century Gothic" panose="020B0502020202020204" pitchFamily="34" charset="0"/>
              </a:rPr>
              <a:t>technical skills in using technology</a:t>
            </a:r>
          </a:p>
          <a:p>
            <a:pPr marL="171450" indent="-171450" algn="l">
              <a:buFont typeface="Wingdings" panose="05000000000000000000" pitchFamily="2" charset="2"/>
              <a:buChar char="Ø"/>
            </a:pPr>
            <a:r>
              <a:rPr lang="en-GB" sz="1100" b="0" i="0" dirty="0">
                <a:solidFill>
                  <a:srgbClr val="212529"/>
                </a:solidFill>
                <a:effectLst/>
                <a:latin typeface="Century Gothic" panose="020B0502020202020204" pitchFamily="34" charset="0"/>
              </a:rPr>
              <a:t>communicating through technology</a:t>
            </a:r>
          </a:p>
          <a:p>
            <a:pPr marL="171450" indent="-171450" algn="l">
              <a:buFont typeface="Wingdings" panose="05000000000000000000" pitchFamily="2" charset="2"/>
              <a:buChar char="Ø"/>
            </a:pPr>
            <a:r>
              <a:rPr lang="en-GB" sz="1100" b="0" i="0" dirty="0">
                <a:solidFill>
                  <a:srgbClr val="212529"/>
                </a:solidFill>
                <a:effectLst/>
                <a:latin typeface="Century Gothic" panose="020B0502020202020204" pitchFamily="34" charset="0"/>
              </a:rPr>
              <a:t>using and managing data</a:t>
            </a:r>
          </a:p>
          <a:p>
            <a:pPr marL="171450" indent="-171450" algn="l">
              <a:buFont typeface="Wingdings" panose="05000000000000000000" pitchFamily="2" charset="2"/>
              <a:buChar char="Ø"/>
            </a:pPr>
            <a:r>
              <a:rPr lang="en-GB" sz="1100" b="0" i="0" dirty="0">
                <a:solidFill>
                  <a:srgbClr val="212529"/>
                </a:solidFill>
                <a:effectLst/>
                <a:latin typeface="Century Gothic" panose="020B0502020202020204" pitchFamily="34" charset="0"/>
              </a:rPr>
              <a:t>being safe and secure online</a:t>
            </a:r>
          </a:p>
          <a:p>
            <a:pPr marL="171450" indent="-171450" algn="l">
              <a:buFont typeface="Wingdings" panose="05000000000000000000" pitchFamily="2" charset="2"/>
              <a:buChar char="Ø"/>
            </a:pPr>
            <a:r>
              <a:rPr lang="en-GB" sz="1100" b="0" i="0" dirty="0">
                <a:solidFill>
                  <a:srgbClr val="212529"/>
                </a:solidFill>
                <a:effectLst/>
                <a:latin typeface="Century Gothic" panose="020B0502020202020204" pitchFamily="34" charset="0"/>
              </a:rPr>
              <a:t>ethical use of technology</a:t>
            </a:r>
          </a:p>
          <a:p>
            <a:pPr marL="171450" indent="-171450" algn="l">
              <a:buFont typeface="Wingdings" panose="05000000000000000000" pitchFamily="2" charset="2"/>
              <a:buChar char="Ø"/>
            </a:pPr>
            <a:r>
              <a:rPr lang="en-GB" sz="1100" b="0" i="0" dirty="0">
                <a:solidFill>
                  <a:srgbClr val="212529"/>
                </a:solidFill>
                <a:effectLst/>
                <a:latin typeface="Century Gothic" panose="020B0502020202020204" pitchFamily="34" charset="0"/>
              </a:rPr>
              <a:t>digital learning, development and wellbeing.</a:t>
            </a:r>
          </a:p>
          <a:p>
            <a:pPr>
              <a:lnSpc>
                <a:spcPct val="107000"/>
              </a:lnSpc>
              <a:spcAft>
                <a:spcPts val="800"/>
              </a:spcAft>
            </a:pPr>
            <a:endParaRPr lang="en-GB" sz="1400" b="1" dirty="0">
              <a:solidFill>
                <a:schemeClr val="accent6"/>
              </a:solidFill>
            </a:endParaRPr>
          </a:p>
          <a:p>
            <a:pPr>
              <a:lnSpc>
                <a:spcPct val="107000"/>
              </a:lnSpc>
              <a:spcAft>
                <a:spcPts val="800"/>
              </a:spcAft>
            </a:pPr>
            <a:endParaRPr lang="en-GB" sz="1400" b="1" dirty="0">
              <a:solidFill>
                <a:schemeClr val="accent6"/>
              </a:solidFill>
            </a:endParaRPr>
          </a:p>
          <a:p>
            <a:pPr>
              <a:lnSpc>
                <a:spcPct val="107000"/>
              </a:lnSpc>
              <a:spcAft>
                <a:spcPts val="800"/>
              </a:spcAft>
            </a:pPr>
            <a:endParaRPr lang="en-GB" sz="1400" b="1" dirty="0">
              <a:solidFill>
                <a:schemeClr val="accent6"/>
              </a:solidFill>
            </a:endParaRPr>
          </a:p>
          <a:p>
            <a:pPr>
              <a:lnSpc>
                <a:spcPct val="107000"/>
              </a:lnSpc>
              <a:spcAft>
                <a:spcPts val="800"/>
              </a:spcAft>
            </a:pPr>
            <a:endParaRPr lang="en-GB" sz="1400" b="1" dirty="0">
              <a:solidFill>
                <a:schemeClr val="accent6"/>
              </a:solidFill>
            </a:endParaRPr>
          </a:p>
          <a:p>
            <a:pPr>
              <a:lnSpc>
                <a:spcPct val="107000"/>
              </a:lnSpc>
              <a:spcAft>
                <a:spcPts val="800"/>
              </a:spcAft>
            </a:pPr>
            <a:endParaRPr lang="en-GB" sz="1400" b="1" dirty="0">
              <a:solidFill>
                <a:schemeClr val="accent6"/>
              </a:solidFill>
            </a:endParaRPr>
          </a:p>
          <a:p>
            <a:pPr>
              <a:lnSpc>
                <a:spcPct val="107000"/>
              </a:lnSpc>
              <a:spcAft>
                <a:spcPts val="800"/>
              </a:spcAft>
            </a:pPr>
            <a:endParaRPr lang="en-GB" sz="1400" b="1" dirty="0">
              <a:solidFill>
                <a:schemeClr val="accent6"/>
              </a:solidFill>
            </a:endParaRPr>
          </a:p>
        </p:txBody>
      </p:sp>
      <p:sp>
        <p:nvSpPr>
          <p:cNvPr id="15" name="TextBox 14">
            <a:extLst>
              <a:ext uri="{FF2B5EF4-FFF2-40B4-BE49-F238E27FC236}">
                <a16:creationId xmlns:a16="http://schemas.microsoft.com/office/drawing/2014/main" id="{B3F663C0-29A8-7653-455D-A2726C9D25DA}"/>
              </a:ext>
            </a:extLst>
          </p:cNvPr>
          <p:cNvSpPr txBox="1"/>
          <p:nvPr/>
        </p:nvSpPr>
        <p:spPr>
          <a:xfrm>
            <a:off x="407449" y="5305069"/>
            <a:ext cx="3031917" cy="815608"/>
          </a:xfrm>
          <a:prstGeom prst="rect">
            <a:avLst/>
          </a:prstGeom>
          <a:noFill/>
          <a:ln>
            <a:solidFill>
              <a:schemeClr val="accent4"/>
            </a:solidFill>
          </a:ln>
        </p:spPr>
        <p:txBody>
          <a:bodyPr wrap="square" rtlCol="0">
            <a:spAutoFit/>
          </a:bodyPr>
          <a:lstStyle/>
          <a:p>
            <a:r>
              <a:rPr lang="en-GB" sz="1400" b="1" dirty="0">
                <a:solidFill>
                  <a:srgbClr val="FFC000"/>
                </a:solidFill>
              </a:rPr>
              <a:t>Dates Times Venue:</a:t>
            </a:r>
          </a:p>
          <a:p>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Century Gothic" panose="020F0302020204030204"/>
                <a:ea typeface="+mn-ea"/>
                <a:cs typeface="+mn-cs"/>
              </a:rPr>
              <a:t>Online eLearning to be undertaken at individual’s convenience</a:t>
            </a:r>
          </a:p>
        </p:txBody>
      </p:sp>
      <p:sp>
        <p:nvSpPr>
          <p:cNvPr id="17" name="TextBox 16">
            <a:extLst>
              <a:ext uri="{FF2B5EF4-FFF2-40B4-BE49-F238E27FC236}">
                <a16:creationId xmlns:a16="http://schemas.microsoft.com/office/drawing/2014/main" id="{1781E83B-9954-F802-8348-5B3B82A97EF8}"/>
              </a:ext>
            </a:extLst>
          </p:cNvPr>
          <p:cNvSpPr txBox="1"/>
          <p:nvPr/>
        </p:nvSpPr>
        <p:spPr>
          <a:xfrm>
            <a:off x="8619392" y="3978628"/>
            <a:ext cx="3079496" cy="2065758"/>
          </a:xfrm>
          <a:prstGeom prst="rect">
            <a:avLst/>
          </a:prstGeom>
          <a:noFill/>
          <a:ln>
            <a:solidFill>
              <a:schemeClr val="accent4"/>
            </a:solidFill>
          </a:ln>
        </p:spPr>
        <p:txBody>
          <a:bodyPr wrap="square">
            <a:spAutoFit/>
          </a:bodyPr>
          <a:lstStyle/>
          <a:p>
            <a:pPr>
              <a:lnSpc>
                <a:spcPct val="107000"/>
              </a:lnSpc>
              <a:spcAft>
                <a:spcPts val="800"/>
              </a:spcAft>
            </a:pPr>
            <a:r>
              <a:rPr lang="en-GB" sz="1400" b="1" dirty="0">
                <a:solidFill>
                  <a:srgbClr val="FFC000"/>
                </a:solidFill>
              </a:rPr>
              <a:t>How to register/enrol:</a:t>
            </a:r>
          </a:p>
          <a:p>
            <a:pPr>
              <a:lnSpc>
                <a:spcPct val="107000"/>
              </a:lnSpc>
              <a:spcAft>
                <a:spcPts val="800"/>
              </a:spcAft>
            </a:pPr>
            <a:r>
              <a:rPr lang="en-GB" sz="1100" dirty="0"/>
              <a:t>Follow the link below to access this skills for care e-learning </a:t>
            </a:r>
            <a:endParaRPr lang="en-GB" sz="1100" b="1" dirty="0"/>
          </a:p>
          <a:p>
            <a:pPr>
              <a:lnSpc>
                <a:spcPct val="107000"/>
              </a:lnSpc>
              <a:spcAft>
                <a:spcPts val="800"/>
              </a:spcAft>
            </a:pPr>
            <a:r>
              <a:rPr lang="en-GB" sz="1100" b="1" dirty="0">
                <a:hlinkClick r:id="rId2">
                  <a:extLst>
                    <a:ext uri="{A12FA001-AC4F-418D-AE19-62706E023703}">
                      <ahyp:hlinkClr xmlns:ahyp="http://schemas.microsoft.com/office/drawing/2018/hyperlinkcolor" val="tx"/>
                    </a:ext>
                  </a:extLst>
                </a:hlinkClick>
              </a:rPr>
              <a:t>https://www.skillsforcare.org.uk/Support-for-leaders-and-managers/Managing-a-service/Digital-technology-and-social-care/Digital-Skills-eLearning.aspx</a:t>
            </a:r>
            <a:endParaRPr lang="en-GB" sz="1100" b="1" dirty="0"/>
          </a:p>
          <a:p>
            <a:pPr>
              <a:lnSpc>
                <a:spcPct val="107000"/>
              </a:lnSpc>
              <a:spcAft>
                <a:spcPts val="800"/>
              </a:spcAft>
            </a:pPr>
            <a:r>
              <a:rPr lang="en-GB" sz="1100" dirty="0"/>
              <a:t>From the Virtual Learning Environment Tab select Digital Skills 7 module bundle offer </a:t>
            </a:r>
          </a:p>
        </p:txBody>
      </p:sp>
      <p:sp>
        <p:nvSpPr>
          <p:cNvPr id="4" name="Title 6">
            <a:extLst>
              <a:ext uri="{FF2B5EF4-FFF2-40B4-BE49-F238E27FC236}">
                <a16:creationId xmlns:a16="http://schemas.microsoft.com/office/drawing/2014/main" id="{31434E44-FD5A-DC8D-214E-1A22DC8BCAEE}"/>
              </a:ext>
            </a:extLst>
          </p:cNvPr>
          <p:cNvSpPr>
            <a:spLocks noGrp="1"/>
          </p:cNvSpPr>
          <p:nvPr>
            <p:ph type="title"/>
          </p:nvPr>
        </p:nvSpPr>
        <p:spPr>
          <a:xfrm>
            <a:off x="443549" y="318438"/>
            <a:ext cx="7812691" cy="816209"/>
          </a:xfrm>
        </p:spPr>
        <p:txBody>
          <a:bodyPr>
            <a:normAutofit/>
          </a:bodyPr>
          <a:lstStyle/>
          <a:p>
            <a:r>
              <a:rPr lang="en-US" dirty="0">
                <a:solidFill>
                  <a:srgbClr val="FFC000"/>
                </a:solidFill>
              </a:rPr>
              <a:t>Digital Training Awareness</a:t>
            </a:r>
            <a:endParaRPr lang="en-US" sz="1400" dirty="0">
              <a:solidFill>
                <a:srgbClr val="FFC000"/>
              </a:solidFill>
            </a:endParaRPr>
          </a:p>
        </p:txBody>
      </p:sp>
      <p:sp>
        <p:nvSpPr>
          <p:cNvPr id="2" name="TextBox 1">
            <a:extLst>
              <a:ext uri="{FF2B5EF4-FFF2-40B4-BE49-F238E27FC236}">
                <a16:creationId xmlns:a16="http://schemas.microsoft.com/office/drawing/2014/main" id="{E1A5519A-53C2-40EF-A586-EDFAF4DBB24A}"/>
              </a:ext>
            </a:extLst>
          </p:cNvPr>
          <p:cNvSpPr txBox="1"/>
          <p:nvPr/>
        </p:nvSpPr>
        <p:spPr>
          <a:xfrm>
            <a:off x="413062" y="1302887"/>
            <a:ext cx="3018642" cy="2964594"/>
          </a:xfrm>
          <a:prstGeom prst="rect">
            <a:avLst/>
          </a:prstGeom>
          <a:noFill/>
          <a:ln>
            <a:solidFill>
              <a:srgbClr val="FFC000"/>
            </a:solidFill>
          </a:ln>
        </p:spPr>
        <p:txBody>
          <a:bodyPr wrap="square" rtlCol="0">
            <a:spAutoFit/>
          </a:bodyPr>
          <a:lstStyle/>
          <a:p>
            <a:pPr>
              <a:lnSpc>
                <a:spcPct val="107000"/>
              </a:lnSpc>
              <a:spcAft>
                <a:spcPts val="800"/>
              </a:spcAft>
            </a:pPr>
            <a:r>
              <a:rPr lang="en-GB" sz="1400" b="1" dirty="0">
                <a:solidFill>
                  <a:srgbClr val="FFC000"/>
                </a:solidFill>
              </a:rPr>
              <a:t>Course Overview:</a:t>
            </a:r>
          </a:p>
          <a:p>
            <a:pPr algn="l"/>
            <a:r>
              <a:rPr lang="en-GB" sz="1100" b="0" i="0" dirty="0">
                <a:solidFill>
                  <a:srgbClr val="212529"/>
                </a:solidFill>
                <a:effectLst/>
                <a:latin typeface="+mj-lt"/>
              </a:rPr>
              <a:t>To support adult social care staff to develop their knowledge and confidence in using digital technology, Skills for Care was commissioned by the NHS Transformation Directorate to develop a suite of free-to-access ‘bitesize’ digital skills eLearning modules, in line with the </a:t>
            </a:r>
            <a:r>
              <a:rPr lang="en-GB" sz="1100" b="0" i="0" u="none" strike="noStrike" dirty="0">
                <a:solidFill>
                  <a:srgbClr val="0065BD"/>
                </a:solidFill>
                <a:effectLst/>
                <a:latin typeface="+mj-lt"/>
                <a:hlinkClick r:id="rId3"/>
              </a:rPr>
              <a:t>Digital Skills Framework</a:t>
            </a:r>
            <a:r>
              <a:rPr lang="en-GB" sz="1100" b="0" i="0" dirty="0">
                <a:solidFill>
                  <a:srgbClr val="212529"/>
                </a:solidFill>
                <a:effectLst/>
                <a:latin typeface="+mj-lt"/>
              </a:rPr>
              <a:t>.</a:t>
            </a:r>
          </a:p>
          <a:p>
            <a:pPr algn="l"/>
            <a:endParaRPr lang="en-GB" sz="1100" b="0" i="0" dirty="0">
              <a:solidFill>
                <a:srgbClr val="212529"/>
              </a:solidFill>
              <a:effectLst/>
              <a:latin typeface="Century Gothic" panose="020B0502020202020204" pitchFamily="34" charset="0"/>
            </a:endParaRPr>
          </a:p>
          <a:p>
            <a:pPr algn="l"/>
            <a:r>
              <a:rPr lang="en-GB" sz="1100" b="0" i="0" dirty="0">
                <a:solidFill>
                  <a:srgbClr val="212529"/>
                </a:solidFill>
                <a:effectLst/>
                <a:latin typeface="Century Gothic" panose="020B0502020202020204" pitchFamily="34" charset="0"/>
              </a:rPr>
              <a:t>Each module has a set of three learning chapters and objectives.</a:t>
            </a:r>
          </a:p>
          <a:p>
            <a:pPr algn="l"/>
            <a:endParaRPr lang="en-GB" sz="1100" dirty="0">
              <a:solidFill>
                <a:srgbClr val="212529"/>
              </a:solidFill>
              <a:latin typeface="Century Gothic" panose="020B0502020202020204" pitchFamily="34" charset="0"/>
            </a:endParaRPr>
          </a:p>
          <a:p>
            <a:pPr algn="l"/>
            <a:r>
              <a:rPr lang="en-GB" sz="1100" b="0" i="0" dirty="0">
                <a:solidFill>
                  <a:srgbClr val="212529"/>
                </a:solidFill>
                <a:effectLst/>
                <a:latin typeface="Century Gothic" panose="020B0502020202020204" pitchFamily="34" charset="0"/>
              </a:rPr>
              <a:t>They may each take longer to complete if wider learning materials and resources are accessed within each module</a:t>
            </a:r>
          </a:p>
        </p:txBody>
      </p:sp>
    </p:spTree>
    <p:extLst>
      <p:ext uri="{BB962C8B-B14F-4D97-AF65-F5344CB8AC3E}">
        <p14:creationId xmlns:p14="http://schemas.microsoft.com/office/powerpoint/2010/main" val="2052164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FC4B26-40DE-C840-B880-89B0F9E655A8}"/>
              </a:ext>
            </a:extLst>
          </p:cNvPr>
          <p:cNvSpPr>
            <a:spLocks noGrp="1"/>
          </p:cNvSpPr>
          <p:nvPr>
            <p:ph type="ftr" sz="quarter" idx="11"/>
          </p:nvPr>
        </p:nvSpPr>
        <p:spPr/>
        <p:txBody>
          <a:bodyPr/>
          <a:lstStyle/>
          <a:p>
            <a:r>
              <a:rPr lang="en-GB" b="1" dirty="0" err="1"/>
              <a:t>Bedfordshire,</a:t>
            </a:r>
            <a:r>
              <a:rPr lang="en-GB" b="1" dirty="0"/>
              <a:t> Luton and Milton Keynes Health and Care Partnership</a:t>
            </a:r>
            <a:endParaRPr lang="en-GB" dirty="0"/>
          </a:p>
        </p:txBody>
      </p:sp>
      <p:sp>
        <p:nvSpPr>
          <p:cNvPr id="6" name="Slide Number Placeholder 5">
            <a:extLst>
              <a:ext uri="{FF2B5EF4-FFF2-40B4-BE49-F238E27FC236}">
                <a16:creationId xmlns:a16="http://schemas.microsoft.com/office/drawing/2014/main" id="{17135F3E-2E0B-FD4F-A631-FFE9F2B87C7D}"/>
              </a:ext>
            </a:extLst>
          </p:cNvPr>
          <p:cNvSpPr>
            <a:spLocks noGrp="1"/>
          </p:cNvSpPr>
          <p:nvPr>
            <p:ph type="sldNum" sz="quarter" idx="12"/>
          </p:nvPr>
        </p:nvSpPr>
        <p:spPr/>
        <p:txBody>
          <a:bodyPr/>
          <a:lstStyle/>
          <a:p>
            <a:fld id="{30A60DCE-9105-48A5-8A92-25C9283756D1}" type="slidenum">
              <a:rPr lang="en-GB" smtClean="0"/>
              <a:pPr/>
              <a:t>12</a:t>
            </a:fld>
            <a:endParaRPr lang="en-GB" dirty="0"/>
          </a:p>
        </p:txBody>
      </p:sp>
      <p:sp>
        <p:nvSpPr>
          <p:cNvPr id="10" name="TextBox 9">
            <a:extLst>
              <a:ext uri="{FF2B5EF4-FFF2-40B4-BE49-F238E27FC236}">
                <a16:creationId xmlns:a16="http://schemas.microsoft.com/office/drawing/2014/main" id="{87B9808F-6EF9-6FC4-AC08-B70056F4C77D}"/>
              </a:ext>
            </a:extLst>
          </p:cNvPr>
          <p:cNvSpPr txBox="1"/>
          <p:nvPr/>
        </p:nvSpPr>
        <p:spPr>
          <a:xfrm>
            <a:off x="401212" y="4788004"/>
            <a:ext cx="2776297" cy="307777"/>
          </a:xfrm>
          <a:prstGeom prst="rect">
            <a:avLst/>
          </a:prstGeom>
          <a:noFill/>
          <a:ln>
            <a:solidFill>
              <a:schemeClr val="accent4"/>
            </a:solidFill>
          </a:ln>
        </p:spPr>
        <p:txBody>
          <a:bodyPr wrap="square" rtlCol="0">
            <a:spAutoFit/>
          </a:bodyPr>
          <a:lstStyle/>
          <a:p>
            <a:r>
              <a:rPr lang="en-GB" sz="1400" b="1" dirty="0">
                <a:solidFill>
                  <a:srgbClr val="FFC000"/>
                </a:solidFill>
              </a:rPr>
              <a:t>Who is the training for:</a:t>
            </a:r>
          </a:p>
        </p:txBody>
      </p:sp>
      <p:sp>
        <p:nvSpPr>
          <p:cNvPr id="11" name="TextBox 10">
            <a:extLst>
              <a:ext uri="{FF2B5EF4-FFF2-40B4-BE49-F238E27FC236}">
                <a16:creationId xmlns:a16="http://schemas.microsoft.com/office/drawing/2014/main" id="{44AA2948-6D63-1ECB-A226-D469E0F1705C}"/>
              </a:ext>
            </a:extLst>
          </p:cNvPr>
          <p:cNvSpPr txBox="1"/>
          <p:nvPr/>
        </p:nvSpPr>
        <p:spPr>
          <a:xfrm>
            <a:off x="8970483" y="1932619"/>
            <a:ext cx="2820305" cy="2416046"/>
          </a:xfrm>
          <a:prstGeom prst="rect">
            <a:avLst/>
          </a:prstGeom>
          <a:noFill/>
          <a:ln>
            <a:solidFill>
              <a:schemeClr val="accent4"/>
            </a:solidFill>
          </a:ln>
        </p:spPr>
        <p:txBody>
          <a:bodyPr wrap="square" rtlCol="0">
            <a:spAutoFit/>
          </a:bodyPr>
          <a:lstStyle/>
          <a:p>
            <a:r>
              <a:rPr lang="en-GB" sz="1400" b="1" dirty="0">
                <a:solidFill>
                  <a:srgbClr val="FFC000"/>
                </a:solidFill>
              </a:rPr>
              <a:t>How long is the training:</a:t>
            </a:r>
          </a:p>
          <a:p>
            <a:r>
              <a:rPr lang="en-GB" sz="1100" dirty="0"/>
              <a:t>TBC</a:t>
            </a:r>
          </a:p>
          <a:p>
            <a:endParaRPr lang="en-GB" sz="1400" b="1" dirty="0">
              <a:solidFill>
                <a:schemeClr val="accent6"/>
              </a:solidFill>
            </a:endParaRPr>
          </a:p>
          <a:p>
            <a:endParaRPr lang="en-GB" sz="1400" b="1" dirty="0">
              <a:solidFill>
                <a:schemeClr val="accent6"/>
              </a:solidFill>
            </a:endParaRPr>
          </a:p>
          <a:p>
            <a:endParaRPr lang="en-GB" sz="1400" b="1" dirty="0">
              <a:solidFill>
                <a:schemeClr val="accent6"/>
              </a:solidFill>
            </a:endParaRPr>
          </a:p>
          <a:p>
            <a:endParaRPr lang="en-GB" sz="1400" b="1" dirty="0">
              <a:solidFill>
                <a:schemeClr val="accent6"/>
              </a:solidFill>
            </a:endParaRPr>
          </a:p>
          <a:p>
            <a:endParaRPr lang="en-GB" sz="1400" b="1" dirty="0">
              <a:solidFill>
                <a:schemeClr val="accent6"/>
              </a:solidFill>
            </a:endParaRPr>
          </a:p>
          <a:p>
            <a:endParaRPr lang="en-GB" sz="1400" b="1" dirty="0">
              <a:solidFill>
                <a:schemeClr val="accent6"/>
              </a:solidFill>
            </a:endParaRPr>
          </a:p>
          <a:p>
            <a:endParaRPr lang="en-GB" sz="1400" b="1" dirty="0">
              <a:solidFill>
                <a:schemeClr val="accent6"/>
              </a:solidFill>
            </a:endParaRPr>
          </a:p>
          <a:p>
            <a:endParaRPr lang="en-GB" sz="1400" b="1" dirty="0">
              <a:solidFill>
                <a:schemeClr val="accent6"/>
              </a:solidFill>
            </a:endParaRPr>
          </a:p>
          <a:p>
            <a:endParaRPr lang="en-GB" sz="1400" b="1" dirty="0">
              <a:solidFill>
                <a:schemeClr val="accent6"/>
              </a:solidFill>
            </a:endParaRPr>
          </a:p>
        </p:txBody>
      </p:sp>
      <p:sp>
        <p:nvSpPr>
          <p:cNvPr id="12" name="TextBox 11">
            <a:extLst>
              <a:ext uri="{FF2B5EF4-FFF2-40B4-BE49-F238E27FC236}">
                <a16:creationId xmlns:a16="http://schemas.microsoft.com/office/drawing/2014/main" id="{336EF446-78D0-E3D2-3B26-D7E72DA63BF1}"/>
              </a:ext>
            </a:extLst>
          </p:cNvPr>
          <p:cNvSpPr txBox="1"/>
          <p:nvPr/>
        </p:nvSpPr>
        <p:spPr>
          <a:xfrm>
            <a:off x="401212" y="1926503"/>
            <a:ext cx="2776297" cy="2586798"/>
          </a:xfrm>
          <a:prstGeom prst="rect">
            <a:avLst/>
          </a:prstGeom>
          <a:noFill/>
          <a:ln>
            <a:solidFill>
              <a:schemeClr val="accent4"/>
            </a:solidFill>
          </a:ln>
        </p:spPr>
        <p:txBody>
          <a:bodyPr wrap="square" rtlCol="0">
            <a:spAutoFit/>
          </a:bodyPr>
          <a:lstStyle/>
          <a:p>
            <a:pPr>
              <a:lnSpc>
                <a:spcPct val="107000"/>
              </a:lnSpc>
              <a:spcAft>
                <a:spcPts val="800"/>
              </a:spcAft>
            </a:pPr>
            <a:r>
              <a:rPr lang="en-GB" sz="1400" b="1" dirty="0">
                <a:solidFill>
                  <a:srgbClr val="FFC000"/>
                </a:solidFill>
              </a:rPr>
              <a:t>Course Overview:</a:t>
            </a:r>
          </a:p>
          <a:p>
            <a:pPr>
              <a:lnSpc>
                <a:spcPct val="107000"/>
              </a:lnSpc>
              <a:spcAft>
                <a:spcPts val="800"/>
              </a:spcAft>
            </a:pPr>
            <a:r>
              <a:rPr lang="en-GB" sz="1100" dirty="0"/>
              <a:t>TBC</a:t>
            </a:r>
          </a:p>
          <a:p>
            <a:pPr>
              <a:lnSpc>
                <a:spcPct val="107000"/>
              </a:lnSpc>
              <a:spcAft>
                <a:spcPts val="800"/>
              </a:spcAft>
            </a:pPr>
            <a:endParaRPr lang="en-GB" sz="1400" b="1" dirty="0">
              <a:solidFill>
                <a:schemeClr val="accent6"/>
              </a:solidFill>
            </a:endParaRPr>
          </a:p>
          <a:p>
            <a:pPr>
              <a:lnSpc>
                <a:spcPct val="107000"/>
              </a:lnSpc>
              <a:spcAft>
                <a:spcPts val="800"/>
              </a:spcAft>
            </a:pPr>
            <a:endParaRPr lang="en-GB" sz="1400" b="1" dirty="0">
              <a:solidFill>
                <a:schemeClr val="accent6"/>
              </a:solidFill>
            </a:endParaRPr>
          </a:p>
          <a:p>
            <a:pPr>
              <a:lnSpc>
                <a:spcPct val="107000"/>
              </a:lnSpc>
              <a:spcAft>
                <a:spcPts val="800"/>
              </a:spcAft>
            </a:pPr>
            <a:endParaRPr lang="en-GB" sz="1400" b="1" dirty="0">
              <a:solidFill>
                <a:schemeClr val="accent6"/>
              </a:solidFill>
            </a:endParaRPr>
          </a:p>
          <a:p>
            <a:pPr>
              <a:lnSpc>
                <a:spcPct val="107000"/>
              </a:lnSpc>
              <a:spcAft>
                <a:spcPts val="800"/>
              </a:spcAft>
            </a:pPr>
            <a:endParaRPr lang="en-GB" sz="1400" b="1" dirty="0">
              <a:solidFill>
                <a:schemeClr val="accent6"/>
              </a:solidFill>
            </a:endParaRPr>
          </a:p>
          <a:p>
            <a:pPr>
              <a:lnSpc>
                <a:spcPct val="107000"/>
              </a:lnSpc>
              <a:spcAft>
                <a:spcPts val="800"/>
              </a:spcAft>
            </a:pPr>
            <a:endParaRPr lang="en-GB" sz="1400" b="1" dirty="0">
              <a:solidFill>
                <a:schemeClr val="accent6"/>
              </a:solidFill>
            </a:endParaRPr>
          </a:p>
          <a:p>
            <a:pPr>
              <a:lnSpc>
                <a:spcPct val="107000"/>
              </a:lnSpc>
              <a:spcAft>
                <a:spcPts val="800"/>
              </a:spcAft>
            </a:pPr>
            <a:endParaRPr lang="en-GB" sz="1400" b="1" dirty="0">
              <a:solidFill>
                <a:schemeClr val="accent6"/>
              </a:solidFill>
            </a:endParaRPr>
          </a:p>
        </p:txBody>
      </p:sp>
      <p:sp>
        <p:nvSpPr>
          <p:cNvPr id="13" name="TextBox 12">
            <a:extLst>
              <a:ext uri="{FF2B5EF4-FFF2-40B4-BE49-F238E27FC236}">
                <a16:creationId xmlns:a16="http://schemas.microsoft.com/office/drawing/2014/main" id="{E61E53FE-9E6C-B5F3-D7B8-9CF4B9F30F16}"/>
              </a:ext>
            </a:extLst>
          </p:cNvPr>
          <p:cNvSpPr txBox="1"/>
          <p:nvPr/>
        </p:nvSpPr>
        <p:spPr>
          <a:xfrm>
            <a:off x="3373709" y="1932619"/>
            <a:ext cx="5444582" cy="4361643"/>
          </a:xfrm>
          <a:prstGeom prst="rect">
            <a:avLst/>
          </a:prstGeom>
          <a:noFill/>
          <a:ln>
            <a:solidFill>
              <a:schemeClr val="accent4"/>
            </a:solidFill>
          </a:ln>
        </p:spPr>
        <p:txBody>
          <a:bodyPr wrap="square" rtlCol="0">
            <a:spAutoFit/>
          </a:bodyPr>
          <a:lstStyle/>
          <a:p>
            <a:pPr>
              <a:lnSpc>
                <a:spcPct val="107000"/>
              </a:lnSpc>
              <a:spcAft>
                <a:spcPts val="800"/>
              </a:spcAft>
            </a:pPr>
            <a:r>
              <a:rPr lang="en-GB" sz="1400" b="1" dirty="0">
                <a:solidFill>
                  <a:srgbClr val="FFC000"/>
                </a:solidFill>
              </a:rPr>
              <a:t>Key Learning Points:</a:t>
            </a:r>
          </a:p>
          <a:p>
            <a:pPr>
              <a:lnSpc>
                <a:spcPct val="107000"/>
              </a:lnSpc>
              <a:spcAft>
                <a:spcPts val="800"/>
              </a:spcAft>
            </a:pPr>
            <a:endParaRPr lang="en-GB" sz="1400" b="1" i="1" dirty="0">
              <a:solidFill>
                <a:schemeClr val="accent6"/>
              </a:solidFill>
              <a:latin typeface="Century Gothic" panose="020B0502020202020204" pitchFamily="34" charset="0"/>
              <a:ea typeface="Times New Roman" panose="02020603050405020304" pitchFamily="18" charset="0"/>
              <a:cs typeface="Calibri" panose="020F0502020204030204" pitchFamily="34" charset="0"/>
            </a:endParaRPr>
          </a:p>
          <a:p>
            <a:pPr>
              <a:lnSpc>
                <a:spcPct val="107000"/>
              </a:lnSpc>
              <a:spcAft>
                <a:spcPts val="800"/>
              </a:spcAft>
            </a:pPr>
            <a:endParaRPr lang="en-GB" sz="1400" b="1" i="1" dirty="0">
              <a:solidFill>
                <a:schemeClr val="accent6"/>
              </a:solidFill>
              <a:latin typeface="Century Gothic" panose="020B0502020202020204" pitchFamily="34" charset="0"/>
              <a:ea typeface="Times New Roman" panose="02020603050405020304" pitchFamily="18" charset="0"/>
              <a:cs typeface="Calibri" panose="020F0502020204030204" pitchFamily="34" charset="0"/>
            </a:endParaRPr>
          </a:p>
          <a:p>
            <a:pPr>
              <a:lnSpc>
                <a:spcPct val="107000"/>
              </a:lnSpc>
              <a:spcAft>
                <a:spcPts val="800"/>
              </a:spcAft>
            </a:pPr>
            <a:endParaRPr lang="en-GB" sz="1400" b="1" i="1" dirty="0">
              <a:solidFill>
                <a:schemeClr val="accent6"/>
              </a:solidFill>
              <a:latin typeface="Century Gothic" panose="020B0502020202020204" pitchFamily="34" charset="0"/>
              <a:ea typeface="Times New Roman" panose="02020603050405020304" pitchFamily="18" charset="0"/>
              <a:cs typeface="Calibri" panose="020F0502020204030204" pitchFamily="34" charset="0"/>
            </a:endParaRPr>
          </a:p>
          <a:p>
            <a:pPr>
              <a:lnSpc>
                <a:spcPct val="107000"/>
              </a:lnSpc>
              <a:spcAft>
                <a:spcPts val="800"/>
              </a:spcAft>
            </a:pPr>
            <a:endParaRPr lang="en-GB" sz="1400" b="1" i="1" dirty="0">
              <a:solidFill>
                <a:schemeClr val="accent6"/>
              </a:solidFill>
              <a:latin typeface="Century Gothic" panose="020B0502020202020204" pitchFamily="34" charset="0"/>
              <a:ea typeface="Times New Roman" panose="02020603050405020304" pitchFamily="18" charset="0"/>
              <a:cs typeface="Calibri" panose="020F0502020204030204" pitchFamily="34" charset="0"/>
            </a:endParaRPr>
          </a:p>
          <a:p>
            <a:pPr>
              <a:lnSpc>
                <a:spcPct val="107000"/>
              </a:lnSpc>
              <a:spcAft>
                <a:spcPts val="800"/>
              </a:spcAft>
            </a:pPr>
            <a:endParaRPr lang="en-GB" sz="1400" b="1" i="1" dirty="0">
              <a:solidFill>
                <a:schemeClr val="accent6"/>
              </a:solidFill>
              <a:latin typeface="Century Gothic" panose="020B0502020202020204" pitchFamily="34" charset="0"/>
              <a:ea typeface="Times New Roman" panose="02020603050405020304" pitchFamily="18" charset="0"/>
              <a:cs typeface="Calibri" panose="020F0502020204030204" pitchFamily="34" charset="0"/>
            </a:endParaRPr>
          </a:p>
          <a:p>
            <a:pPr>
              <a:lnSpc>
                <a:spcPct val="107000"/>
              </a:lnSpc>
              <a:spcAft>
                <a:spcPts val="800"/>
              </a:spcAft>
            </a:pPr>
            <a:endParaRPr lang="en-GB" sz="1400" b="1" i="1" dirty="0">
              <a:solidFill>
                <a:schemeClr val="accent6"/>
              </a:solidFill>
              <a:latin typeface="Century Gothic" panose="020B0502020202020204" pitchFamily="34" charset="0"/>
              <a:ea typeface="Times New Roman" panose="02020603050405020304" pitchFamily="18" charset="0"/>
              <a:cs typeface="Calibri" panose="020F0502020204030204" pitchFamily="34" charset="0"/>
            </a:endParaRPr>
          </a:p>
          <a:p>
            <a:pPr>
              <a:lnSpc>
                <a:spcPct val="107000"/>
              </a:lnSpc>
              <a:spcAft>
                <a:spcPts val="800"/>
              </a:spcAft>
            </a:pPr>
            <a:endParaRPr lang="en-GB" sz="1400" b="1" i="1" dirty="0">
              <a:solidFill>
                <a:schemeClr val="accent6"/>
              </a:solidFill>
              <a:latin typeface="Century Gothic" panose="020B0502020202020204" pitchFamily="34" charset="0"/>
              <a:ea typeface="Times New Roman" panose="02020603050405020304" pitchFamily="18" charset="0"/>
              <a:cs typeface="Calibri" panose="020F0502020204030204" pitchFamily="34" charset="0"/>
            </a:endParaRPr>
          </a:p>
          <a:p>
            <a:pPr>
              <a:lnSpc>
                <a:spcPct val="107000"/>
              </a:lnSpc>
              <a:spcAft>
                <a:spcPts val="800"/>
              </a:spcAft>
            </a:pPr>
            <a:endParaRPr lang="en-GB" sz="1400" b="1" i="1" dirty="0">
              <a:solidFill>
                <a:schemeClr val="accent6"/>
              </a:solidFill>
              <a:latin typeface="Century Gothic" panose="020B0502020202020204" pitchFamily="34" charset="0"/>
              <a:ea typeface="Times New Roman" panose="02020603050405020304" pitchFamily="18" charset="0"/>
              <a:cs typeface="Calibri" panose="020F0502020204030204" pitchFamily="34" charset="0"/>
            </a:endParaRPr>
          </a:p>
          <a:p>
            <a:pPr>
              <a:lnSpc>
                <a:spcPct val="107000"/>
              </a:lnSpc>
              <a:spcAft>
                <a:spcPts val="800"/>
              </a:spcAft>
            </a:pPr>
            <a:endParaRPr lang="en-GB" sz="1400" b="1" i="1" dirty="0">
              <a:solidFill>
                <a:schemeClr val="accent6"/>
              </a:solidFill>
              <a:latin typeface="Century Gothic" panose="020B0502020202020204" pitchFamily="34" charset="0"/>
              <a:ea typeface="Times New Roman" panose="02020603050405020304" pitchFamily="18" charset="0"/>
              <a:cs typeface="Calibri" panose="020F0502020204030204" pitchFamily="34" charset="0"/>
            </a:endParaRPr>
          </a:p>
          <a:p>
            <a:pPr algn="r">
              <a:lnSpc>
                <a:spcPct val="107000"/>
              </a:lnSpc>
              <a:spcAft>
                <a:spcPts val="800"/>
              </a:spcAft>
            </a:pPr>
            <a:endParaRPr lang="en-GB" sz="1400" b="1" i="1" dirty="0">
              <a:solidFill>
                <a:schemeClr val="accent6"/>
              </a:solidFill>
              <a:latin typeface="Century Gothic" panose="020B0502020202020204" pitchFamily="34" charset="0"/>
              <a:ea typeface="Times New Roman" panose="02020603050405020304" pitchFamily="18" charset="0"/>
              <a:cs typeface="Calibri" panose="020F0502020204030204" pitchFamily="34" charset="0"/>
            </a:endParaRPr>
          </a:p>
          <a:p>
            <a:pPr algn="r">
              <a:lnSpc>
                <a:spcPct val="107000"/>
              </a:lnSpc>
              <a:spcAft>
                <a:spcPts val="800"/>
              </a:spcAft>
            </a:pPr>
            <a:endParaRPr lang="en-GB" sz="1400" b="1" i="1" dirty="0">
              <a:solidFill>
                <a:schemeClr val="accent6"/>
              </a:solidFill>
              <a:latin typeface="Century Gothic" panose="020B0502020202020204" pitchFamily="34" charset="0"/>
              <a:ea typeface="Times New Roman" panose="02020603050405020304" pitchFamily="18" charset="0"/>
              <a:cs typeface="Calibri" panose="020F0502020204030204" pitchFamily="34" charset="0"/>
            </a:endParaRPr>
          </a:p>
          <a:p>
            <a:pPr algn="r">
              <a:lnSpc>
                <a:spcPct val="107000"/>
              </a:lnSpc>
              <a:spcAft>
                <a:spcPts val="800"/>
              </a:spcAft>
            </a:pPr>
            <a:endParaRPr lang="en-GB" b="1" i="1" dirty="0">
              <a:solidFill>
                <a:schemeClr val="accent6"/>
              </a:solidFill>
              <a:latin typeface="Century Gothic" panose="020B0502020202020204" pitchFamily="34" charset="0"/>
              <a:ea typeface="Times New Roman" panose="02020603050405020304" pitchFamily="18" charset="0"/>
              <a:cs typeface="Calibri" panose="020F0502020204030204" pitchFamily="34" charset="0"/>
            </a:endParaRPr>
          </a:p>
        </p:txBody>
      </p:sp>
      <p:sp>
        <p:nvSpPr>
          <p:cNvPr id="15" name="TextBox 14">
            <a:extLst>
              <a:ext uri="{FF2B5EF4-FFF2-40B4-BE49-F238E27FC236}">
                <a16:creationId xmlns:a16="http://schemas.microsoft.com/office/drawing/2014/main" id="{B3F663C0-29A8-7653-455D-A2726C9D25DA}"/>
              </a:ext>
            </a:extLst>
          </p:cNvPr>
          <p:cNvSpPr txBox="1"/>
          <p:nvPr/>
        </p:nvSpPr>
        <p:spPr>
          <a:xfrm>
            <a:off x="388394" y="5506106"/>
            <a:ext cx="2776297" cy="815608"/>
          </a:xfrm>
          <a:prstGeom prst="rect">
            <a:avLst/>
          </a:prstGeom>
          <a:noFill/>
          <a:ln>
            <a:solidFill>
              <a:schemeClr val="accent4"/>
            </a:solidFill>
          </a:ln>
        </p:spPr>
        <p:txBody>
          <a:bodyPr wrap="square" rtlCol="0">
            <a:spAutoFit/>
          </a:bodyPr>
          <a:lstStyle/>
          <a:p>
            <a:r>
              <a:rPr lang="en-GB" sz="1400" b="1" dirty="0">
                <a:solidFill>
                  <a:srgbClr val="FFC000"/>
                </a:solidFill>
              </a:rPr>
              <a:t>Dates Times Venue: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Century Gothic" panose="020F0302020204030204"/>
                <a:ea typeface="+mn-ea"/>
                <a:cs typeface="+mn-cs"/>
              </a:rPr>
              <a:t>Online eLearning at individual’s convenience</a:t>
            </a:r>
          </a:p>
          <a:p>
            <a:endParaRPr lang="en-GB" sz="1100" dirty="0"/>
          </a:p>
        </p:txBody>
      </p:sp>
      <p:sp>
        <p:nvSpPr>
          <p:cNvPr id="17" name="TextBox 16">
            <a:extLst>
              <a:ext uri="{FF2B5EF4-FFF2-40B4-BE49-F238E27FC236}">
                <a16:creationId xmlns:a16="http://schemas.microsoft.com/office/drawing/2014/main" id="{1781E83B-9954-F802-8348-5B3B82A97EF8}"/>
              </a:ext>
            </a:extLst>
          </p:cNvPr>
          <p:cNvSpPr txBox="1"/>
          <p:nvPr/>
        </p:nvSpPr>
        <p:spPr>
          <a:xfrm>
            <a:off x="8970483" y="4600471"/>
            <a:ext cx="2820305" cy="1636858"/>
          </a:xfrm>
          <a:prstGeom prst="rect">
            <a:avLst/>
          </a:prstGeom>
          <a:noFill/>
          <a:ln>
            <a:solidFill>
              <a:schemeClr val="accent4"/>
            </a:solidFill>
          </a:ln>
        </p:spPr>
        <p:txBody>
          <a:bodyPr wrap="square">
            <a:spAutoFit/>
          </a:bodyPr>
          <a:lstStyle/>
          <a:p>
            <a:pPr>
              <a:lnSpc>
                <a:spcPct val="107000"/>
              </a:lnSpc>
              <a:spcAft>
                <a:spcPts val="800"/>
              </a:spcAft>
            </a:pPr>
            <a:r>
              <a:rPr lang="en-GB" sz="1400" b="1" dirty="0">
                <a:solidFill>
                  <a:srgbClr val="FFC000"/>
                </a:solidFill>
              </a:rPr>
              <a:t>How to register/enrol:</a:t>
            </a:r>
          </a:p>
          <a:p>
            <a:pPr>
              <a:lnSpc>
                <a:spcPct val="107000"/>
              </a:lnSpc>
              <a:spcAft>
                <a:spcPts val="800"/>
              </a:spcAft>
            </a:pPr>
            <a:r>
              <a:rPr lang="en-GB" sz="1100" dirty="0"/>
              <a:t>TBC</a:t>
            </a:r>
          </a:p>
          <a:p>
            <a:pPr>
              <a:lnSpc>
                <a:spcPct val="107000"/>
              </a:lnSpc>
              <a:spcAft>
                <a:spcPts val="800"/>
              </a:spcAft>
            </a:pPr>
            <a:endParaRPr lang="en-GB" sz="1400" b="1" dirty="0">
              <a:solidFill>
                <a:schemeClr val="accent6"/>
              </a:solidFill>
            </a:endParaRPr>
          </a:p>
          <a:p>
            <a:pPr>
              <a:lnSpc>
                <a:spcPct val="107000"/>
              </a:lnSpc>
              <a:spcAft>
                <a:spcPts val="800"/>
              </a:spcAft>
            </a:pPr>
            <a:endParaRPr lang="en-GB" sz="1400" b="1" dirty="0">
              <a:solidFill>
                <a:schemeClr val="accent6"/>
              </a:solidFill>
            </a:endParaRPr>
          </a:p>
          <a:p>
            <a:pPr>
              <a:lnSpc>
                <a:spcPct val="107000"/>
              </a:lnSpc>
              <a:spcAft>
                <a:spcPts val="800"/>
              </a:spcAft>
            </a:pPr>
            <a:endParaRPr lang="en-GB" sz="1400" b="1" dirty="0">
              <a:solidFill>
                <a:schemeClr val="accent6"/>
              </a:solidFill>
            </a:endParaRPr>
          </a:p>
        </p:txBody>
      </p:sp>
      <p:sp>
        <p:nvSpPr>
          <p:cNvPr id="4" name="Title 6">
            <a:extLst>
              <a:ext uri="{FF2B5EF4-FFF2-40B4-BE49-F238E27FC236}">
                <a16:creationId xmlns:a16="http://schemas.microsoft.com/office/drawing/2014/main" id="{31434E44-FD5A-DC8D-214E-1A22DC8BCAEE}"/>
              </a:ext>
            </a:extLst>
          </p:cNvPr>
          <p:cNvSpPr>
            <a:spLocks noGrp="1"/>
          </p:cNvSpPr>
          <p:nvPr>
            <p:ph type="title"/>
          </p:nvPr>
        </p:nvSpPr>
        <p:spPr>
          <a:xfrm>
            <a:off x="523445" y="405480"/>
            <a:ext cx="7300747" cy="682217"/>
          </a:xfrm>
        </p:spPr>
        <p:txBody>
          <a:bodyPr>
            <a:normAutofit/>
          </a:bodyPr>
          <a:lstStyle/>
          <a:p>
            <a:r>
              <a:rPr lang="en-US" sz="3600" dirty="0">
                <a:solidFill>
                  <a:srgbClr val="FFC000"/>
                </a:solidFill>
              </a:rPr>
              <a:t>Digital Training Champion</a:t>
            </a:r>
          </a:p>
        </p:txBody>
      </p:sp>
      <p:pic>
        <p:nvPicPr>
          <p:cNvPr id="2" name="Picture 1" descr="Words that say Coming Soon">
            <a:extLst>
              <a:ext uri="{FF2B5EF4-FFF2-40B4-BE49-F238E27FC236}">
                <a16:creationId xmlns:a16="http://schemas.microsoft.com/office/drawing/2014/main" id="{0EF026A2-DF43-D292-A26A-9F23DEC1037F}"/>
              </a:ext>
            </a:extLst>
          </p:cNvPr>
          <p:cNvPicPr>
            <a:picLocks noChangeAspect="1"/>
          </p:cNvPicPr>
          <p:nvPr/>
        </p:nvPicPr>
        <p:blipFill>
          <a:blip r:embed="rId2"/>
          <a:stretch>
            <a:fillRect/>
          </a:stretch>
        </p:blipFill>
        <p:spPr>
          <a:xfrm>
            <a:off x="3791744" y="2638800"/>
            <a:ext cx="4322439" cy="2908044"/>
          </a:xfrm>
          <a:prstGeom prst="rect">
            <a:avLst/>
          </a:prstGeom>
        </p:spPr>
      </p:pic>
      <p:sp>
        <p:nvSpPr>
          <p:cNvPr id="3" name="TextBox 2">
            <a:extLst>
              <a:ext uri="{FF2B5EF4-FFF2-40B4-BE49-F238E27FC236}">
                <a16:creationId xmlns:a16="http://schemas.microsoft.com/office/drawing/2014/main" id="{B49393F7-2BCE-F925-8EFF-90CE83C66EA2}"/>
              </a:ext>
            </a:extLst>
          </p:cNvPr>
          <p:cNvSpPr txBox="1"/>
          <p:nvPr/>
        </p:nvSpPr>
        <p:spPr>
          <a:xfrm>
            <a:off x="391044" y="1292860"/>
            <a:ext cx="8427247" cy="261610"/>
          </a:xfrm>
          <a:prstGeom prst="rect">
            <a:avLst/>
          </a:prstGeom>
          <a:noFill/>
          <a:ln>
            <a:solidFill>
              <a:schemeClr val="accent4"/>
            </a:solidFill>
          </a:ln>
        </p:spPr>
        <p:txBody>
          <a:bodyPr wrap="square" rtlCol="0">
            <a:spAutoFit/>
          </a:bodyPr>
          <a:lstStyle/>
          <a:p>
            <a:r>
              <a:rPr lang="en-GB" sz="1100" dirty="0"/>
              <a:t>Training is in development by Skills for Care and will be published as soon as this is available </a:t>
            </a:r>
          </a:p>
        </p:txBody>
      </p:sp>
    </p:spTree>
    <p:extLst>
      <p:ext uri="{BB962C8B-B14F-4D97-AF65-F5344CB8AC3E}">
        <p14:creationId xmlns:p14="http://schemas.microsoft.com/office/powerpoint/2010/main" val="4133055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9F5677D-AB0B-3046-8959-204B53F265D4}"/>
              </a:ext>
            </a:extLst>
          </p:cNvPr>
          <p:cNvSpPr>
            <a:spLocks noGrp="1"/>
          </p:cNvSpPr>
          <p:nvPr>
            <p:ph type="title"/>
          </p:nvPr>
        </p:nvSpPr>
        <p:spPr>
          <a:xfrm>
            <a:off x="523445" y="382349"/>
            <a:ext cx="8812915" cy="814403"/>
          </a:xfrm>
        </p:spPr>
        <p:txBody>
          <a:bodyPr>
            <a:normAutofit fontScale="90000"/>
          </a:bodyPr>
          <a:lstStyle/>
          <a:p>
            <a:r>
              <a:rPr lang="en-US" dirty="0">
                <a:solidFill>
                  <a:schemeClr val="accent6"/>
                </a:solidFill>
              </a:rPr>
              <a:t>End of Life/Palliative Care Awareness</a:t>
            </a:r>
            <a:br>
              <a:rPr lang="en-US" dirty="0"/>
            </a:br>
            <a:endParaRPr lang="en-US" sz="1400" dirty="0"/>
          </a:p>
        </p:txBody>
      </p:sp>
      <p:sp>
        <p:nvSpPr>
          <p:cNvPr id="5" name="Footer Placeholder 4">
            <a:extLst>
              <a:ext uri="{FF2B5EF4-FFF2-40B4-BE49-F238E27FC236}">
                <a16:creationId xmlns:a16="http://schemas.microsoft.com/office/drawing/2014/main" id="{12FC4B26-40DE-C840-B880-89B0F9E655A8}"/>
              </a:ext>
            </a:extLst>
          </p:cNvPr>
          <p:cNvSpPr>
            <a:spLocks noGrp="1"/>
          </p:cNvSpPr>
          <p:nvPr>
            <p:ph type="ftr" sz="quarter" idx="11"/>
          </p:nvPr>
        </p:nvSpPr>
        <p:spPr/>
        <p:txBody>
          <a:bodyPr/>
          <a:lstStyle/>
          <a:p>
            <a:r>
              <a:rPr lang="en-GB" b="1" dirty="0" err="1"/>
              <a:t>Bedfordshire,</a:t>
            </a:r>
            <a:r>
              <a:rPr lang="en-GB" b="1" dirty="0"/>
              <a:t> Luton and Milton Keynes Health and Care Partnership</a:t>
            </a:r>
            <a:endParaRPr lang="en-GB" dirty="0"/>
          </a:p>
        </p:txBody>
      </p:sp>
      <p:sp>
        <p:nvSpPr>
          <p:cNvPr id="6" name="Slide Number Placeholder 5">
            <a:extLst>
              <a:ext uri="{FF2B5EF4-FFF2-40B4-BE49-F238E27FC236}">
                <a16:creationId xmlns:a16="http://schemas.microsoft.com/office/drawing/2014/main" id="{17135F3E-2E0B-FD4F-A631-FFE9F2B87C7D}"/>
              </a:ext>
            </a:extLst>
          </p:cNvPr>
          <p:cNvSpPr>
            <a:spLocks noGrp="1"/>
          </p:cNvSpPr>
          <p:nvPr>
            <p:ph type="sldNum" sz="quarter" idx="12"/>
          </p:nvPr>
        </p:nvSpPr>
        <p:spPr/>
        <p:txBody>
          <a:bodyPr/>
          <a:lstStyle/>
          <a:p>
            <a:fld id="{30A60DCE-9105-48A5-8A92-25C9283756D1}" type="slidenum">
              <a:rPr lang="en-GB" smtClean="0"/>
              <a:pPr/>
              <a:t>13</a:t>
            </a:fld>
            <a:endParaRPr lang="en-GB" dirty="0"/>
          </a:p>
        </p:txBody>
      </p:sp>
      <p:sp>
        <p:nvSpPr>
          <p:cNvPr id="10" name="TextBox 9">
            <a:extLst>
              <a:ext uri="{FF2B5EF4-FFF2-40B4-BE49-F238E27FC236}">
                <a16:creationId xmlns:a16="http://schemas.microsoft.com/office/drawing/2014/main" id="{87B9808F-6EF9-6FC4-AC08-B70056F4C77D}"/>
              </a:ext>
            </a:extLst>
          </p:cNvPr>
          <p:cNvSpPr txBox="1"/>
          <p:nvPr/>
        </p:nvSpPr>
        <p:spPr>
          <a:xfrm>
            <a:off x="440741" y="3839254"/>
            <a:ext cx="2768533" cy="815608"/>
          </a:xfrm>
          <a:prstGeom prst="rect">
            <a:avLst/>
          </a:prstGeom>
          <a:noFill/>
          <a:ln>
            <a:solidFill>
              <a:schemeClr val="accent6"/>
            </a:solidFill>
          </a:ln>
        </p:spPr>
        <p:txBody>
          <a:bodyPr wrap="square" rtlCol="0">
            <a:spAutoFit/>
          </a:bodyPr>
          <a:lstStyle/>
          <a:p>
            <a:r>
              <a:rPr lang="en-GB" sz="1400" b="1" dirty="0">
                <a:solidFill>
                  <a:schemeClr val="accent6"/>
                </a:solidFill>
              </a:rPr>
              <a:t>Who is the training for:</a:t>
            </a:r>
          </a:p>
          <a:p>
            <a:r>
              <a:rPr lang="en-GB" sz="1100" dirty="0"/>
              <a:t>All care staff who have no basic training in Palliative and End of Life Care.</a:t>
            </a:r>
          </a:p>
        </p:txBody>
      </p:sp>
      <p:sp>
        <p:nvSpPr>
          <p:cNvPr id="11" name="TextBox 10">
            <a:extLst>
              <a:ext uri="{FF2B5EF4-FFF2-40B4-BE49-F238E27FC236}">
                <a16:creationId xmlns:a16="http://schemas.microsoft.com/office/drawing/2014/main" id="{44AA2948-6D63-1ECB-A226-D469E0F1705C}"/>
              </a:ext>
            </a:extLst>
          </p:cNvPr>
          <p:cNvSpPr txBox="1"/>
          <p:nvPr/>
        </p:nvSpPr>
        <p:spPr>
          <a:xfrm>
            <a:off x="440741" y="5015050"/>
            <a:ext cx="2756559" cy="692497"/>
          </a:xfrm>
          <a:prstGeom prst="rect">
            <a:avLst/>
          </a:prstGeom>
          <a:noFill/>
          <a:ln>
            <a:solidFill>
              <a:schemeClr val="accent6"/>
            </a:solidFill>
          </a:ln>
        </p:spPr>
        <p:txBody>
          <a:bodyPr wrap="square" rtlCol="0">
            <a:spAutoFit/>
          </a:bodyPr>
          <a:lstStyle/>
          <a:p>
            <a:r>
              <a:rPr lang="en-GB" sz="1400" b="1" dirty="0">
                <a:solidFill>
                  <a:schemeClr val="accent6"/>
                </a:solidFill>
              </a:rPr>
              <a:t>How long is the training:</a:t>
            </a:r>
          </a:p>
          <a:p>
            <a:endParaRPr lang="en-GB" sz="1400" b="1" dirty="0">
              <a:solidFill>
                <a:schemeClr val="accent2"/>
              </a:solidFill>
            </a:endParaRPr>
          </a:p>
          <a:p>
            <a:r>
              <a:rPr lang="en-GB" sz="1100" dirty="0"/>
              <a:t>2.5 hours</a:t>
            </a:r>
          </a:p>
        </p:txBody>
      </p:sp>
      <p:sp>
        <p:nvSpPr>
          <p:cNvPr id="12" name="TextBox 11">
            <a:extLst>
              <a:ext uri="{FF2B5EF4-FFF2-40B4-BE49-F238E27FC236}">
                <a16:creationId xmlns:a16="http://schemas.microsoft.com/office/drawing/2014/main" id="{336EF446-78D0-E3D2-3B26-D7E72DA63BF1}"/>
              </a:ext>
            </a:extLst>
          </p:cNvPr>
          <p:cNvSpPr txBox="1"/>
          <p:nvPr/>
        </p:nvSpPr>
        <p:spPr>
          <a:xfrm>
            <a:off x="421003" y="2077786"/>
            <a:ext cx="2776297" cy="1616661"/>
          </a:xfrm>
          <a:prstGeom prst="rect">
            <a:avLst/>
          </a:prstGeom>
          <a:noFill/>
          <a:ln>
            <a:solidFill>
              <a:schemeClr val="accent6"/>
            </a:solidFill>
          </a:ln>
        </p:spPr>
        <p:txBody>
          <a:bodyPr wrap="square" rtlCol="0">
            <a:spAutoFit/>
          </a:bodyPr>
          <a:lstStyle/>
          <a:p>
            <a:pPr>
              <a:lnSpc>
                <a:spcPct val="107000"/>
              </a:lnSpc>
              <a:spcAft>
                <a:spcPts val="800"/>
              </a:spcAft>
            </a:pPr>
            <a:r>
              <a:rPr lang="en-GB" sz="1400" b="1" dirty="0">
                <a:solidFill>
                  <a:schemeClr val="accent6"/>
                </a:solidFill>
              </a:rPr>
              <a:t>Course Overview:</a:t>
            </a:r>
          </a:p>
          <a:p>
            <a:pPr>
              <a:lnSpc>
                <a:spcPct val="107000"/>
              </a:lnSpc>
              <a:spcAft>
                <a:spcPts val="800"/>
              </a:spcAft>
            </a:pPr>
            <a:r>
              <a:rPr lang="en-GB" sz="1100" dirty="0">
                <a:effectLst/>
                <a:latin typeface="Century Gothic" panose="020B0502020202020204" pitchFamily="34" charset="0"/>
                <a:ea typeface="Times New Roman" panose="02020603050405020304" pitchFamily="18" charset="0"/>
                <a:cs typeface="Calibri" panose="020F0502020204030204" pitchFamily="34" charset="0"/>
              </a:rPr>
              <a:t>The course examines the basics around caring for patients  who are dying and their relatives.</a:t>
            </a:r>
          </a:p>
          <a:p>
            <a:pPr>
              <a:lnSpc>
                <a:spcPct val="107000"/>
              </a:lnSpc>
              <a:spcAft>
                <a:spcPts val="800"/>
              </a:spcAft>
            </a:pPr>
            <a:endParaRPr lang="en-GB" sz="1400" b="1" dirty="0">
              <a:solidFill>
                <a:schemeClr val="accent2"/>
              </a:solidFill>
            </a:endParaRPr>
          </a:p>
          <a:p>
            <a:pPr>
              <a:lnSpc>
                <a:spcPct val="107000"/>
              </a:lnSpc>
              <a:spcAft>
                <a:spcPts val="800"/>
              </a:spcAft>
            </a:pPr>
            <a:endParaRPr lang="en-GB" sz="1400" b="1" dirty="0">
              <a:solidFill>
                <a:schemeClr val="accent2"/>
              </a:solidFill>
            </a:endParaRPr>
          </a:p>
        </p:txBody>
      </p:sp>
      <p:sp>
        <p:nvSpPr>
          <p:cNvPr id="13" name="TextBox 12">
            <a:extLst>
              <a:ext uri="{FF2B5EF4-FFF2-40B4-BE49-F238E27FC236}">
                <a16:creationId xmlns:a16="http://schemas.microsoft.com/office/drawing/2014/main" id="{E61E53FE-9E6C-B5F3-D7B8-9CF4B9F30F16}"/>
              </a:ext>
            </a:extLst>
          </p:cNvPr>
          <p:cNvSpPr txBox="1"/>
          <p:nvPr/>
        </p:nvSpPr>
        <p:spPr>
          <a:xfrm>
            <a:off x="3340703" y="2080306"/>
            <a:ext cx="5444582" cy="2837508"/>
          </a:xfrm>
          <a:prstGeom prst="rect">
            <a:avLst/>
          </a:prstGeom>
          <a:noFill/>
          <a:ln>
            <a:solidFill>
              <a:schemeClr val="accent6"/>
            </a:solidFill>
          </a:ln>
        </p:spPr>
        <p:txBody>
          <a:bodyPr wrap="square" rtlCol="0">
            <a:spAutoFit/>
          </a:bodyPr>
          <a:lstStyle/>
          <a:p>
            <a:pPr>
              <a:lnSpc>
                <a:spcPct val="107000"/>
              </a:lnSpc>
              <a:spcAft>
                <a:spcPts val="800"/>
              </a:spcAft>
            </a:pPr>
            <a:r>
              <a:rPr lang="en-GB" sz="1400" b="1" dirty="0">
                <a:solidFill>
                  <a:schemeClr val="accent6"/>
                </a:solidFill>
              </a:rPr>
              <a:t>Key Learning Points:</a:t>
            </a:r>
          </a:p>
          <a:p>
            <a:pPr marL="171450" lvl="0" indent="-171450">
              <a:lnSpc>
                <a:spcPct val="107000"/>
              </a:lnSpc>
              <a:spcAft>
                <a:spcPts val="800"/>
              </a:spcAft>
              <a:buFont typeface="Wingdings" panose="05000000000000000000" pitchFamily="2" charset="2"/>
              <a:buChar char="Ø"/>
              <a:tabLst>
                <a:tab pos="457200" algn="l"/>
              </a:tabLst>
            </a:pPr>
            <a:r>
              <a:rPr lang="en-GB" sz="11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You will be able to understand some of the Terminology used in </a:t>
            </a:r>
            <a:r>
              <a:rPr lang="en-GB" sz="1100" dirty="0" err="1">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PEoLC</a:t>
            </a:r>
            <a:r>
              <a:rPr lang="en-GB" sz="11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and differentiate between Palliative and End of Life Care</a:t>
            </a:r>
            <a:endParaRPr lang="en-GB" sz="1100" dirty="0">
              <a:effectLst/>
              <a:latin typeface="Century Gothic" panose="020B0502020202020204" pitchFamily="34" charset="0"/>
              <a:ea typeface="Calibri" panose="020F0502020204030204" pitchFamily="34" charset="0"/>
              <a:cs typeface="Times New Roman" panose="02020603050405020304" pitchFamily="18" charset="0"/>
            </a:endParaRPr>
          </a:p>
          <a:p>
            <a:pPr marL="171450" lvl="0" indent="-171450">
              <a:lnSpc>
                <a:spcPct val="107000"/>
              </a:lnSpc>
              <a:spcAft>
                <a:spcPts val="800"/>
              </a:spcAft>
              <a:buFont typeface="Wingdings" panose="05000000000000000000" pitchFamily="2" charset="2"/>
              <a:buChar char="Ø"/>
              <a:tabLst>
                <a:tab pos="457200" algn="l"/>
              </a:tabLst>
            </a:pPr>
            <a:r>
              <a:rPr lang="en-GB" sz="11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You will be able to describe the Advance Care Planning Process</a:t>
            </a:r>
            <a:endParaRPr lang="en-GB" sz="1100" dirty="0">
              <a:effectLst/>
              <a:latin typeface="Century Gothic" panose="020B0502020202020204" pitchFamily="34" charset="0"/>
              <a:ea typeface="Calibri" panose="020F0502020204030204" pitchFamily="34" charset="0"/>
              <a:cs typeface="Times New Roman" panose="02020603050405020304" pitchFamily="18" charset="0"/>
            </a:endParaRPr>
          </a:p>
          <a:p>
            <a:pPr marL="171450" lvl="0" indent="-171450">
              <a:lnSpc>
                <a:spcPct val="107000"/>
              </a:lnSpc>
              <a:spcAft>
                <a:spcPts val="800"/>
              </a:spcAft>
              <a:buFont typeface="Wingdings" panose="05000000000000000000" pitchFamily="2" charset="2"/>
              <a:buChar char="Ø"/>
              <a:tabLst>
                <a:tab pos="457200" algn="l"/>
              </a:tabLst>
            </a:pPr>
            <a:r>
              <a:rPr lang="en-GB" sz="11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You will understand what the ‘normal’ dying process looks like and have an explanation for most of the common symptoms</a:t>
            </a:r>
            <a:endParaRPr lang="en-GB" sz="1100" dirty="0">
              <a:effectLst/>
              <a:latin typeface="Century Gothic" panose="020B0502020202020204" pitchFamily="34" charset="0"/>
              <a:ea typeface="Calibri" panose="020F0502020204030204" pitchFamily="34" charset="0"/>
              <a:cs typeface="Times New Roman" panose="02020603050405020304" pitchFamily="18" charset="0"/>
            </a:endParaRPr>
          </a:p>
          <a:p>
            <a:pPr marL="171450" lvl="0" indent="-171450">
              <a:lnSpc>
                <a:spcPct val="107000"/>
              </a:lnSpc>
              <a:spcAft>
                <a:spcPts val="800"/>
              </a:spcAft>
              <a:buFont typeface="Wingdings" panose="05000000000000000000" pitchFamily="2" charset="2"/>
              <a:buChar char="Ø"/>
              <a:tabLst>
                <a:tab pos="457200" algn="l"/>
              </a:tabLst>
            </a:pPr>
            <a:r>
              <a:rPr lang="en-GB" sz="11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You’ll identify common fears and apprehensions throughout the session and begin to address them</a:t>
            </a:r>
            <a:endParaRPr lang="en-GB" sz="1100" dirty="0">
              <a:effectLst/>
              <a:latin typeface="Century Gothic" panose="020B0502020202020204" pitchFamily="34" charset="0"/>
              <a:ea typeface="Calibri" panose="020F0502020204030204" pitchFamily="34" charset="0"/>
              <a:cs typeface="Times New Roman" panose="02020603050405020304" pitchFamily="18" charset="0"/>
            </a:endParaRPr>
          </a:p>
          <a:p>
            <a:pPr marL="171450" lvl="0" indent="-171450">
              <a:lnSpc>
                <a:spcPct val="107000"/>
              </a:lnSpc>
              <a:spcAft>
                <a:spcPts val="800"/>
              </a:spcAft>
              <a:buFont typeface="Wingdings" panose="05000000000000000000" pitchFamily="2" charset="2"/>
              <a:buChar char="Ø"/>
              <a:tabLst>
                <a:tab pos="457200" algn="l"/>
              </a:tabLst>
            </a:pPr>
            <a:r>
              <a:rPr lang="en-GB" sz="11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You’ll know what support is available to you and how to access it</a:t>
            </a:r>
            <a:endParaRPr lang="en-GB" sz="1100" dirty="0">
              <a:effectLst/>
              <a:latin typeface="Century Gothic" panose="020B0502020202020204" pitchFamily="34" charset="0"/>
              <a:ea typeface="Calibri" panose="020F0502020204030204" pitchFamily="34" charset="0"/>
              <a:cs typeface="Times New Roman" panose="02020603050405020304" pitchFamily="18" charset="0"/>
            </a:endParaRPr>
          </a:p>
          <a:p>
            <a:pPr marL="171450" lvl="0" indent="-171450">
              <a:lnSpc>
                <a:spcPct val="107000"/>
              </a:lnSpc>
              <a:spcAft>
                <a:spcPts val="800"/>
              </a:spcAft>
              <a:buFont typeface="Wingdings" panose="05000000000000000000" pitchFamily="2" charset="2"/>
              <a:buChar char="Ø"/>
              <a:tabLst>
                <a:tab pos="457200" algn="l"/>
              </a:tabLst>
            </a:pPr>
            <a:r>
              <a:rPr lang="en-GB" sz="11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You’ll know how to access further training</a:t>
            </a:r>
            <a:endParaRPr lang="en-GB" sz="11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b="1" i="1" dirty="0">
              <a:solidFill>
                <a:schemeClr val="accent2"/>
              </a:solidFill>
              <a:latin typeface="Century Gothic" panose="020B0502020202020204" pitchFamily="34" charset="0"/>
              <a:ea typeface="Times New Roman" panose="02020603050405020304" pitchFamily="18" charset="0"/>
              <a:cs typeface="Calibri" panose="020F0502020204030204" pitchFamily="34" charset="0"/>
            </a:endParaRPr>
          </a:p>
        </p:txBody>
      </p:sp>
      <p:sp>
        <p:nvSpPr>
          <p:cNvPr id="15" name="TextBox 14">
            <a:extLst>
              <a:ext uri="{FF2B5EF4-FFF2-40B4-BE49-F238E27FC236}">
                <a16:creationId xmlns:a16="http://schemas.microsoft.com/office/drawing/2014/main" id="{B3F663C0-29A8-7653-455D-A2726C9D25DA}"/>
              </a:ext>
            </a:extLst>
          </p:cNvPr>
          <p:cNvSpPr txBox="1"/>
          <p:nvPr/>
        </p:nvSpPr>
        <p:spPr>
          <a:xfrm>
            <a:off x="8928689" y="2087786"/>
            <a:ext cx="3143976" cy="3323987"/>
          </a:xfrm>
          <a:prstGeom prst="rect">
            <a:avLst/>
          </a:prstGeom>
          <a:noFill/>
          <a:ln>
            <a:solidFill>
              <a:schemeClr val="accent6"/>
            </a:solidFill>
          </a:ln>
        </p:spPr>
        <p:txBody>
          <a:bodyPr wrap="square" rtlCol="0">
            <a:spAutoFit/>
          </a:bodyPr>
          <a:lstStyle/>
          <a:p>
            <a:r>
              <a:rPr lang="en-GB" sz="1400" b="1" dirty="0">
                <a:solidFill>
                  <a:schemeClr val="accent6"/>
                </a:solidFill>
              </a:rPr>
              <a:t>Session are held on ZOOM</a:t>
            </a:r>
          </a:p>
          <a:p>
            <a:endParaRPr lang="en-GB" sz="1400" b="1" dirty="0">
              <a:solidFill>
                <a:schemeClr val="accent6"/>
              </a:solidFill>
            </a:endParaRPr>
          </a:p>
          <a:p>
            <a:endParaRPr lang="en-GB" sz="1400" b="1" dirty="0">
              <a:solidFill>
                <a:schemeClr val="accent6"/>
              </a:solidFill>
            </a:endParaRPr>
          </a:p>
          <a:p>
            <a:endParaRPr lang="en-GB" sz="1400" b="1" dirty="0">
              <a:solidFill>
                <a:schemeClr val="accent6"/>
              </a:solidFill>
            </a:endParaRPr>
          </a:p>
          <a:p>
            <a:endParaRPr lang="en-GB" sz="1400" b="1" dirty="0">
              <a:solidFill>
                <a:schemeClr val="accent6"/>
              </a:solidFill>
            </a:endParaRPr>
          </a:p>
          <a:p>
            <a:endParaRPr lang="en-GB" sz="1400" b="1" dirty="0">
              <a:solidFill>
                <a:schemeClr val="accent6"/>
              </a:solidFill>
            </a:endParaRPr>
          </a:p>
          <a:p>
            <a:endParaRPr lang="en-GB" sz="1400" b="1" dirty="0">
              <a:solidFill>
                <a:schemeClr val="accent6"/>
              </a:solidFill>
            </a:endParaRPr>
          </a:p>
          <a:p>
            <a:endParaRPr lang="en-GB" sz="1400" b="1" dirty="0">
              <a:solidFill>
                <a:schemeClr val="accent6"/>
              </a:solidFill>
            </a:endParaRPr>
          </a:p>
          <a:p>
            <a:endParaRPr lang="en-GB" sz="1400" b="1" dirty="0">
              <a:solidFill>
                <a:schemeClr val="accent6"/>
              </a:solidFill>
            </a:endParaRPr>
          </a:p>
          <a:p>
            <a:endParaRPr lang="en-GB" sz="1400" b="1" dirty="0">
              <a:solidFill>
                <a:schemeClr val="accent6"/>
              </a:solidFill>
            </a:endParaRPr>
          </a:p>
          <a:p>
            <a:endParaRPr lang="en-GB" sz="1400" b="1" dirty="0">
              <a:solidFill>
                <a:schemeClr val="accent6"/>
              </a:solidFill>
            </a:endParaRPr>
          </a:p>
          <a:p>
            <a:endParaRPr lang="en-GB" sz="1400" b="1" dirty="0">
              <a:solidFill>
                <a:schemeClr val="accent6"/>
              </a:solidFill>
            </a:endParaRPr>
          </a:p>
          <a:p>
            <a:endParaRPr lang="en-GB" sz="1400" b="1" dirty="0">
              <a:solidFill>
                <a:schemeClr val="accent6"/>
              </a:solidFill>
            </a:endParaRPr>
          </a:p>
          <a:p>
            <a:endParaRPr lang="en-GB" sz="1400" b="1" dirty="0">
              <a:solidFill>
                <a:schemeClr val="accent6"/>
              </a:solidFill>
            </a:endParaRPr>
          </a:p>
          <a:p>
            <a:endParaRPr lang="en-GB" sz="1400" b="1" dirty="0">
              <a:solidFill>
                <a:schemeClr val="accent6"/>
              </a:solidFill>
            </a:endParaRPr>
          </a:p>
        </p:txBody>
      </p:sp>
      <p:sp>
        <p:nvSpPr>
          <p:cNvPr id="17" name="TextBox 16">
            <a:extLst>
              <a:ext uri="{FF2B5EF4-FFF2-40B4-BE49-F238E27FC236}">
                <a16:creationId xmlns:a16="http://schemas.microsoft.com/office/drawing/2014/main" id="{1781E83B-9954-F802-8348-5B3B82A97EF8}"/>
              </a:ext>
            </a:extLst>
          </p:cNvPr>
          <p:cNvSpPr txBox="1"/>
          <p:nvPr/>
        </p:nvSpPr>
        <p:spPr>
          <a:xfrm>
            <a:off x="3337230" y="5137194"/>
            <a:ext cx="5444582" cy="1102546"/>
          </a:xfrm>
          <a:prstGeom prst="rect">
            <a:avLst/>
          </a:prstGeom>
          <a:noFill/>
          <a:ln>
            <a:solidFill>
              <a:schemeClr val="accent6"/>
            </a:solidFill>
          </a:ln>
        </p:spPr>
        <p:txBody>
          <a:bodyPr wrap="square">
            <a:spAutoFit/>
          </a:bodyPr>
          <a:lstStyle/>
          <a:p>
            <a:pPr>
              <a:lnSpc>
                <a:spcPct val="107000"/>
              </a:lnSpc>
              <a:spcAft>
                <a:spcPts val="800"/>
              </a:spcAft>
            </a:pPr>
            <a:r>
              <a:rPr lang="en-GB" sz="1400" b="1" dirty="0">
                <a:solidFill>
                  <a:schemeClr val="accent6"/>
                </a:solidFill>
              </a:rPr>
              <a:t>How to register/enrol:</a:t>
            </a:r>
          </a:p>
          <a:p>
            <a:r>
              <a:rPr lang="en-GB" sz="1100" dirty="0">
                <a:ea typeface="Calibri" panose="020F0502020204030204" pitchFamily="34" charset="0"/>
                <a:cs typeface="Calibri" panose="020F0502020204030204" pitchFamily="34" charset="0"/>
              </a:rPr>
              <a:t>Please use the link below to register for the session you wish to attend</a:t>
            </a:r>
            <a:endParaRPr lang="en-GB" sz="1100" dirty="0">
              <a:effectLst/>
              <a:ea typeface="Calibri" panose="020F0502020204030204" pitchFamily="34" charset="0"/>
              <a:cs typeface="Calibri" panose="020F0502020204030204" pitchFamily="34" charset="0"/>
            </a:endParaRPr>
          </a:p>
          <a:p>
            <a:endParaRPr lang="en-GB" sz="1100" dirty="0">
              <a:effectLst/>
              <a:latin typeface="Arial" panose="020B0604020202020204" pitchFamily="34" charset="0"/>
              <a:ea typeface="Calibri" panose="020F0502020204030204" pitchFamily="34" charset="0"/>
              <a:cs typeface="Calibri" panose="020F0502020204030204" pitchFamily="34" charset="0"/>
            </a:endParaRPr>
          </a:p>
          <a:p>
            <a:r>
              <a:rPr lang="en-GB" sz="1100" b="1" dirty="0">
                <a:latin typeface="Arial" panose="020B0604020202020204" pitchFamily="34" charset="0"/>
                <a:ea typeface="Calibri" panose="020F0502020204030204" pitchFamily="34" charset="0"/>
                <a:cs typeface="Calibri" panose="020F0502020204030204" pitchFamily="34" charset="0"/>
                <a:hlinkClick r:id="rId2"/>
              </a:rPr>
              <a:t>Book Here</a:t>
            </a:r>
            <a:endParaRPr lang="en-GB" sz="1100" b="1" dirty="0">
              <a:latin typeface="Arial" panose="020B0604020202020204" pitchFamily="34" charset="0"/>
              <a:ea typeface="Calibri" panose="020F0502020204030204" pitchFamily="34" charset="0"/>
              <a:cs typeface="Calibri" panose="020F0502020204030204" pitchFamily="34" charset="0"/>
            </a:endParaRPr>
          </a:p>
          <a:p>
            <a:endParaRPr lang="en-GB" sz="1100" b="1" dirty="0">
              <a:latin typeface="Arial" panose="020B0604020202020204" pitchFamily="34" charset="0"/>
              <a:ea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597A4263-F216-0DCB-8997-C338D2B5D447}"/>
              </a:ext>
            </a:extLst>
          </p:cNvPr>
          <p:cNvSpPr txBox="1"/>
          <p:nvPr/>
        </p:nvSpPr>
        <p:spPr>
          <a:xfrm>
            <a:off x="440741" y="1335171"/>
            <a:ext cx="8812915" cy="523220"/>
          </a:xfrm>
          <a:prstGeom prst="rect">
            <a:avLst/>
          </a:prstGeom>
          <a:noFill/>
          <a:ln>
            <a:solidFill>
              <a:schemeClr val="accent6"/>
            </a:solidFill>
          </a:ln>
        </p:spPr>
        <p:txBody>
          <a:bodyPr wrap="square" rtlCol="0">
            <a:spAutoFit/>
          </a:bodyPr>
          <a:lstStyle/>
          <a:p>
            <a:r>
              <a:rPr lang="en-GB" sz="1400" dirty="0"/>
              <a:t>This offer is open to all care staff in Bedford Borough, Central Bedfordshire, Luton and Milton Keynes.</a:t>
            </a:r>
          </a:p>
          <a:p>
            <a:r>
              <a:rPr lang="en-GB" sz="1400" dirty="0"/>
              <a:t>A Carers Induction in Palliative and End of Life Care (</a:t>
            </a:r>
            <a:r>
              <a:rPr lang="en-GB" sz="1400" dirty="0" err="1"/>
              <a:t>PEoLC</a:t>
            </a:r>
            <a:r>
              <a:rPr lang="en-GB" sz="1400" dirty="0"/>
              <a:t>)</a:t>
            </a:r>
          </a:p>
        </p:txBody>
      </p:sp>
      <p:graphicFrame>
        <p:nvGraphicFramePr>
          <p:cNvPr id="2" name="Table 2">
            <a:extLst>
              <a:ext uri="{FF2B5EF4-FFF2-40B4-BE49-F238E27FC236}">
                <a16:creationId xmlns:a16="http://schemas.microsoft.com/office/drawing/2014/main" id="{0B4A32ED-681A-AA68-56E9-9A6FE45B884E}"/>
              </a:ext>
            </a:extLst>
          </p:cNvPr>
          <p:cNvGraphicFramePr>
            <a:graphicFrameLocks noGrp="1"/>
          </p:cNvGraphicFramePr>
          <p:nvPr>
            <p:extLst>
              <p:ext uri="{D42A27DB-BD31-4B8C-83A1-F6EECF244321}">
                <p14:modId xmlns:p14="http://schemas.microsoft.com/office/powerpoint/2010/main" val="4257877352"/>
              </p:ext>
            </p:extLst>
          </p:nvPr>
        </p:nvGraphicFramePr>
        <p:xfrm>
          <a:off x="8981740" y="2541314"/>
          <a:ext cx="3037874" cy="2595880"/>
        </p:xfrm>
        <a:graphic>
          <a:graphicData uri="http://schemas.openxmlformats.org/drawingml/2006/table">
            <a:tbl>
              <a:tblPr firstRow="1" bandRow="1">
                <a:tableStyleId>{E8B1032C-EA38-4F05-BA0D-38AFFFC7BED3}</a:tableStyleId>
              </a:tblPr>
              <a:tblGrid>
                <a:gridCol w="1035368">
                  <a:extLst>
                    <a:ext uri="{9D8B030D-6E8A-4147-A177-3AD203B41FA5}">
                      <a16:colId xmlns:a16="http://schemas.microsoft.com/office/drawing/2014/main" val="4117632348"/>
                    </a:ext>
                  </a:extLst>
                </a:gridCol>
                <a:gridCol w="950378">
                  <a:extLst>
                    <a:ext uri="{9D8B030D-6E8A-4147-A177-3AD203B41FA5}">
                      <a16:colId xmlns:a16="http://schemas.microsoft.com/office/drawing/2014/main" val="983799656"/>
                    </a:ext>
                  </a:extLst>
                </a:gridCol>
                <a:gridCol w="1052128">
                  <a:extLst>
                    <a:ext uri="{9D8B030D-6E8A-4147-A177-3AD203B41FA5}">
                      <a16:colId xmlns:a16="http://schemas.microsoft.com/office/drawing/2014/main" val="3539690315"/>
                    </a:ext>
                  </a:extLst>
                </a:gridCol>
              </a:tblGrid>
              <a:tr h="370840">
                <a:tc>
                  <a:txBody>
                    <a:bodyPr/>
                    <a:lstStyle/>
                    <a:p>
                      <a:r>
                        <a:rPr lang="en-GB" sz="1400" dirty="0"/>
                        <a:t>Day</a:t>
                      </a:r>
                    </a:p>
                  </a:txBody>
                  <a:tcPr/>
                </a:tc>
                <a:tc>
                  <a:txBody>
                    <a:bodyPr/>
                    <a:lstStyle/>
                    <a:p>
                      <a:r>
                        <a:rPr lang="en-GB" sz="1400" dirty="0"/>
                        <a:t>Date</a:t>
                      </a:r>
                    </a:p>
                  </a:txBody>
                  <a:tcPr/>
                </a:tc>
                <a:tc>
                  <a:txBody>
                    <a:bodyPr/>
                    <a:lstStyle/>
                    <a:p>
                      <a:r>
                        <a:rPr lang="en-GB" sz="1400" dirty="0"/>
                        <a:t>Time</a:t>
                      </a:r>
                    </a:p>
                  </a:txBody>
                  <a:tcPr/>
                </a:tc>
                <a:extLst>
                  <a:ext uri="{0D108BD9-81ED-4DB2-BD59-A6C34878D82A}">
                    <a16:rowId xmlns:a16="http://schemas.microsoft.com/office/drawing/2014/main" val="421468492"/>
                  </a:ext>
                </a:extLst>
              </a:tr>
              <a:tr h="370840">
                <a:tc>
                  <a:txBody>
                    <a:bodyPr/>
                    <a:lstStyle/>
                    <a:p>
                      <a:r>
                        <a:rPr lang="en-GB" sz="1100" dirty="0"/>
                        <a:t>Thursday</a:t>
                      </a:r>
                    </a:p>
                  </a:txBody>
                  <a:tcPr/>
                </a:tc>
                <a:tc>
                  <a:txBody>
                    <a:bodyPr/>
                    <a:lstStyle/>
                    <a:p>
                      <a:r>
                        <a:rPr lang="en-GB" sz="1100" dirty="0"/>
                        <a:t>15/05/2025</a:t>
                      </a:r>
                    </a:p>
                  </a:txBody>
                  <a:tcPr/>
                </a:tc>
                <a:tc>
                  <a:txBody>
                    <a:bodyPr/>
                    <a:lstStyle/>
                    <a:p>
                      <a:r>
                        <a:rPr lang="en-GB" sz="1100" dirty="0"/>
                        <a:t>14:00 – 16:30</a:t>
                      </a:r>
                    </a:p>
                  </a:txBody>
                  <a:tcPr/>
                </a:tc>
                <a:extLst>
                  <a:ext uri="{0D108BD9-81ED-4DB2-BD59-A6C34878D82A}">
                    <a16:rowId xmlns:a16="http://schemas.microsoft.com/office/drawing/2014/main" val="2841430247"/>
                  </a:ext>
                </a:extLst>
              </a:tr>
              <a:tr h="370840">
                <a:tc>
                  <a:txBody>
                    <a:bodyPr/>
                    <a:lstStyle/>
                    <a:p>
                      <a:r>
                        <a:rPr lang="en-GB" sz="1100" dirty="0"/>
                        <a:t>Tuesday</a:t>
                      </a:r>
                    </a:p>
                  </a:txBody>
                  <a:tcPr/>
                </a:tc>
                <a:tc>
                  <a:txBody>
                    <a:bodyPr/>
                    <a:lstStyle/>
                    <a:p>
                      <a:r>
                        <a:rPr lang="en-GB" sz="1100" dirty="0"/>
                        <a:t>15/07/2025</a:t>
                      </a:r>
                    </a:p>
                  </a:txBody>
                  <a:tcPr/>
                </a:tc>
                <a:tc>
                  <a:txBody>
                    <a:bodyPr/>
                    <a:lstStyle/>
                    <a:p>
                      <a:r>
                        <a:rPr lang="en-GB" sz="1100" dirty="0"/>
                        <a:t>10:00 - 12:30</a:t>
                      </a:r>
                    </a:p>
                  </a:txBody>
                  <a:tcPr/>
                </a:tc>
                <a:extLst>
                  <a:ext uri="{0D108BD9-81ED-4DB2-BD59-A6C34878D82A}">
                    <a16:rowId xmlns:a16="http://schemas.microsoft.com/office/drawing/2014/main" val="477814190"/>
                  </a:ext>
                </a:extLst>
              </a:tr>
              <a:tr h="370840">
                <a:tc>
                  <a:txBody>
                    <a:bodyPr/>
                    <a:lstStyle/>
                    <a:p>
                      <a:r>
                        <a:rPr lang="en-GB" sz="1100" dirty="0"/>
                        <a:t>Thursday</a:t>
                      </a:r>
                    </a:p>
                  </a:txBody>
                  <a:tcPr/>
                </a:tc>
                <a:tc>
                  <a:txBody>
                    <a:bodyPr/>
                    <a:lstStyle/>
                    <a:p>
                      <a:r>
                        <a:rPr lang="en-GB" sz="1100" dirty="0"/>
                        <a:t>18/09/2025</a:t>
                      </a:r>
                    </a:p>
                  </a:txBody>
                  <a:tcPr/>
                </a:tc>
                <a:tc>
                  <a:txBody>
                    <a:bodyPr/>
                    <a:lstStyle/>
                    <a:p>
                      <a:r>
                        <a:rPr lang="en-GB" sz="1100" dirty="0"/>
                        <a:t>14:00 – 16:30</a:t>
                      </a:r>
                    </a:p>
                  </a:txBody>
                  <a:tcPr/>
                </a:tc>
                <a:extLst>
                  <a:ext uri="{0D108BD9-81ED-4DB2-BD59-A6C34878D82A}">
                    <a16:rowId xmlns:a16="http://schemas.microsoft.com/office/drawing/2014/main" val="3374106898"/>
                  </a:ext>
                </a:extLst>
              </a:tr>
              <a:tr h="370840">
                <a:tc>
                  <a:txBody>
                    <a:bodyPr/>
                    <a:lstStyle/>
                    <a:p>
                      <a:r>
                        <a:rPr lang="en-GB" sz="1100" dirty="0"/>
                        <a:t>Monday</a:t>
                      </a:r>
                    </a:p>
                  </a:txBody>
                  <a:tcPr/>
                </a:tc>
                <a:tc>
                  <a:txBody>
                    <a:bodyPr/>
                    <a:lstStyle/>
                    <a:p>
                      <a:r>
                        <a:rPr lang="en-GB" sz="1100" dirty="0"/>
                        <a:t>10/11/2025</a:t>
                      </a:r>
                    </a:p>
                  </a:txBody>
                  <a:tcPr/>
                </a:tc>
                <a:tc>
                  <a:txBody>
                    <a:bodyPr/>
                    <a:lstStyle/>
                    <a:p>
                      <a:r>
                        <a:rPr lang="en-GB" sz="1100" dirty="0"/>
                        <a:t>10:00 – 12:30</a:t>
                      </a:r>
                    </a:p>
                  </a:txBody>
                  <a:tcPr/>
                </a:tc>
                <a:extLst>
                  <a:ext uri="{0D108BD9-81ED-4DB2-BD59-A6C34878D82A}">
                    <a16:rowId xmlns:a16="http://schemas.microsoft.com/office/drawing/2014/main" val="1174578073"/>
                  </a:ext>
                </a:extLst>
              </a:tr>
              <a:tr h="370840">
                <a:tc>
                  <a:txBody>
                    <a:bodyPr/>
                    <a:lstStyle/>
                    <a:p>
                      <a:r>
                        <a:rPr lang="en-GB" sz="1100" dirty="0"/>
                        <a:t>Monday</a:t>
                      </a:r>
                    </a:p>
                  </a:txBody>
                  <a:tcPr/>
                </a:tc>
                <a:tc>
                  <a:txBody>
                    <a:bodyPr/>
                    <a:lstStyle/>
                    <a:p>
                      <a:r>
                        <a:rPr lang="en-GB" sz="1100" dirty="0"/>
                        <a:t>19/01/2026</a:t>
                      </a:r>
                    </a:p>
                  </a:txBody>
                  <a:tcPr/>
                </a:tc>
                <a:tc>
                  <a:txBody>
                    <a:bodyPr/>
                    <a:lstStyle/>
                    <a:p>
                      <a:r>
                        <a:rPr lang="en-GB" sz="1100" dirty="0"/>
                        <a:t>14:00 – 16:30</a:t>
                      </a:r>
                    </a:p>
                  </a:txBody>
                  <a:tcPr/>
                </a:tc>
                <a:extLst>
                  <a:ext uri="{0D108BD9-81ED-4DB2-BD59-A6C34878D82A}">
                    <a16:rowId xmlns:a16="http://schemas.microsoft.com/office/drawing/2014/main" val="1260122509"/>
                  </a:ext>
                </a:extLst>
              </a:tr>
              <a:tr h="370840">
                <a:tc>
                  <a:txBody>
                    <a:bodyPr/>
                    <a:lstStyle/>
                    <a:p>
                      <a:r>
                        <a:rPr lang="en-GB" sz="1100" dirty="0"/>
                        <a:t>Wednesday</a:t>
                      </a:r>
                    </a:p>
                  </a:txBody>
                  <a:tcPr/>
                </a:tc>
                <a:tc>
                  <a:txBody>
                    <a:bodyPr/>
                    <a:lstStyle/>
                    <a:p>
                      <a:r>
                        <a:rPr lang="en-GB" sz="1100" dirty="0"/>
                        <a:t>11/03/2026</a:t>
                      </a:r>
                    </a:p>
                  </a:txBody>
                  <a:tcPr/>
                </a:tc>
                <a:tc>
                  <a:txBody>
                    <a:bodyPr/>
                    <a:lstStyle/>
                    <a:p>
                      <a:r>
                        <a:rPr lang="en-GB" sz="1100" dirty="0"/>
                        <a:t>10:00 – 12:30</a:t>
                      </a:r>
                    </a:p>
                  </a:txBody>
                  <a:tcPr/>
                </a:tc>
                <a:extLst>
                  <a:ext uri="{0D108BD9-81ED-4DB2-BD59-A6C34878D82A}">
                    <a16:rowId xmlns:a16="http://schemas.microsoft.com/office/drawing/2014/main" val="2448099796"/>
                  </a:ext>
                </a:extLst>
              </a:tr>
            </a:tbl>
          </a:graphicData>
        </a:graphic>
      </p:graphicFrame>
    </p:spTree>
    <p:extLst>
      <p:ext uri="{BB962C8B-B14F-4D97-AF65-F5344CB8AC3E}">
        <p14:creationId xmlns:p14="http://schemas.microsoft.com/office/powerpoint/2010/main" val="3068732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9F5677D-AB0B-3046-8959-204B53F265D4}"/>
              </a:ext>
            </a:extLst>
          </p:cNvPr>
          <p:cNvSpPr>
            <a:spLocks noGrp="1"/>
          </p:cNvSpPr>
          <p:nvPr>
            <p:ph type="title"/>
          </p:nvPr>
        </p:nvSpPr>
        <p:spPr>
          <a:xfrm>
            <a:off x="172432" y="237256"/>
            <a:ext cx="8812915" cy="477054"/>
          </a:xfrm>
        </p:spPr>
        <p:txBody>
          <a:bodyPr>
            <a:normAutofit fontScale="90000"/>
          </a:bodyPr>
          <a:lstStyle/>
          <a:p>
            <a:r>
              <a:rPr lang="en-US" dirty="0">
                <a:solidFill>
                  <a:schemeClr val="accent6"/>
                </a:solidFill>
              </a:rPr>
              <a:t>End of Life / Palliative Care Champion</a:t>
            </a:r>
            <a:br>
              <a:rPr lang="en-US" dirty="0">
                <a:solidFill>
                  <a:schemeClr val="accent6"/>
                </a:solidFill>
              </a:rPr>
            </a:br>
            <a:endParaRPr lang="en-US" sz="1400" dirty="0">
              <a:solidFill>
                <a:schemeClr val="accent6"/>
              </a:solidFill>
            </a:endParaRPr>
          </a:p>
        </p:txBody>
      </p:sp>
      <p:sp>
        <p:nvSpPr>
          <p:cNvPr id="6" name="Slide Number Placeholder 5">
            <a:extLst>
              <a:ext uri="{FF2B5EF4-FFF2-40B4-BE49-F238E27FC236}">
                <a16:creationId xmlns:a16="http://schemas.microsoft.com/office/drawing/2014/main" id="{17135F3E-2E0B-FD4F-A631-FFE9F2B87C7D}"/>
              </a:ext>
            </a:extLst>
          </p:cNvPr>
          <p:cNvSpPr>
            <a:spLocks noGrp="1"/>
          </p:cNvSpPr>
          <p:nvPr>
            <p:ph type="sldNum" sz="quarter" idx="12"/>
          </p:nvPr>
        </p:nvSpPr>
        <p:spPr/>
        <p:txBody>
          <a:bodyPr/>
          <a:lstStyle/>
          <a:p>
            <a:fld id="{30A60DCE-9105-48A5-8A92-25C9283756D1}" type="slidenum">
              <a:rPr lang="en-GB" smtClean="0"/>
              <a:pPr/>
              <a:t>14</a:t>
            </a:fld>
            <a:endParaRPr lang="en-GB" dirty="0"/>
          </a:p>
        </p:txBody>
      </p:sp>
      <p:sp>
        <p:nvSpPr>
          <p:cNvPr id="10" name="TextBox 9">
            <a:extLst>
              <a:ext uri="{FF2B5EF4-FFF2-40B4-BE49-F238E27FC236}">
                <a16:creationId xmlns:a16="http://schemas.microsoft.com/office/drawing/2014/main" id="{87B9808F-6EF9-6FC4-AC08-B70056F4C77D}"/>
              </a:ext>
            </a:extLst>
          </p:cNvPr>
          <p:cNvSpPr txBox="1"/>
          <p:nvPr/>
        </p:nvSpPr>
        <p:spPr>
          <a:xfrm>
            <a:off x="185688" y="2594473"/>
            <a:ext cx="3077467" cy="477054"/>
          </a:xfrm>
          <a:prstGeom prst="rect">
            <a:avLst/>
          </a:prstGeom>
          <a:noFill/>
          <a:ln>
            <a:solidFill>
              <a:schemeClr val="accent6"/>
            </a:solidFill>
          </a:ln>
        </p:spPr>
        <p:txBody>
          <a:bodyPr wrap="square" rtlCol="0">
            <a:spAutoFit/>
          </a:bodyPr>
          <a:lstStyle/>
          <a:p>
            <a:r>
              <a:rPr lang="en-GB" sz="1400" b="1" dirty="0">
                <a:solidFill>
                  <a:schemeClr val="accent6"/>
                </a:solidFill>
              </a:rPr>
              <a:t>Who is the training for:</a:t>
            </a:r>
          </a:p>
          <a:p>
            <a:r>
              <a:rPr lang="en-GB" sz="1100" dirty="0"/>
              <a:t>All adult social care staff</a:t>
            </a:r>
          </a:p>
        </p:txBody>
      </p:sp>
      <p:sp>
        <p:nvSpPr>
          <p:cNvPr id="11" name="TextBox 10">
            <a:extLst>
              <a:ext uri="{FF2B5EF4-FFF2-40B4-BE49-F238E27FC236}">
                <a16:creationId xmlns:a16="http://schemas.microsoft.com/office/drawing/2014/main" id="{44AA2948-6D63-1ECB-A226-D469E0F1705C}"/>
              </a:ext>
            </a:extLst>
          </p:cNvPr>
          <p:cNvSpPr txBox="1"/>
          <p:nvPr/>
        </p:nvSpPr>
        <p:spPr>
          <a:xfrm>
            <a:off x="172432" y="3129423"/>
            <a:ext cx="3091209" cy="984885"/>
          </a:xfrm>
          <a:prstGeom prst="rect">
            <a:avLst/>
          </a:prstGeom>
          <a:noFill/>
          <a:ln>
            <a:solidFill>
              <a:schemeClr val="accent6"/>
            </a:solidFill>
          </a:ln>
        </p:spPr>
        <p:txBody>
          <a:bodyPr wrap="square" rtlCol="0">
            <a:spAutoFit/>
          </a:bodyPr>
          <a:lstStyle/>
          <a:p>
            <a:r>
              <a:rPr lang="en-GB" sz="1400" b="1" dirty="0">
                <a:solidFill>
                  <a:schemeClr val="accent6"/>
                </a:solidFill>
              </a:rPr>
              <a:t>How long is the training:</a:t>
            </a:r>
          </a:p>
          <a:p>
            <a:r>
              <a:rPr lang="en-GB" sz="1100" dirty="0"/>
              <a:t>2 full days – 10:00 – 16:00  Outline for each day is covered in key learning points.  Attendance is required at both days to become a Champion</a:t>
            </a:r>
          </a:p>
        </p:txBody>
      </p:sp>
      <p:sp>
        <p:nvSpPr>
          <p:cNvPr id="12" name="TextBox 11">
            <a:extLst>
              <a:ext uri="{FF2B5EF4-FFF2-40B4-BE49-F238E27FC236}">
                <a16:creationId xmlns:a16="http://schemas.microsoft.com/office/drawing/2014/main" id="{336EF446-78D0-E3D2-3B26-D7E72DA63BF1}"/>
              </a:ext>
            </a:extLst>
          </p:cNvPr>
          <p:cNvSpPr txBox="1"/>
          <p:nvPr/>
        </p:nvSpPr>
        <p:spPr>
          <a:xfrm>
            <a:off x="189788" y="1194948"/>
            <a:ext cx="3077467" cy="1317155"/>
          </a:xfrm>
          <a:prstGeom prst="rect">
            <a:avLst/>
          </a:prstGeom>
          <a:noFill/>
          <a:ln>
            <a:solidFill>
              <a:schemeClr val="accent6"/>
            </a:solidFill>
          </a:ln>
        </p:spPr>
        <p:txBody>
          <a:bodyPr wrap="square" rtlCol="0">
            <a:spAutoFit/>
          </a:bodyPr>
          <a:lstStyle/>
          <a:p>
            <a:pPr>
              <a:lnSpc>
                <a:spcPct val="107000"/>
              </a:lnSpc>
              <a:spcAft>
                <a:spcPts val="800"/>
              </a:spcAft>
            </a:pPr>
            <a:r>
              <a:rPr lang="en-GB" sz="1400" b="1" dirty="0">
                <a:solidFill>
                  <a:schemeClr val="accent6"/>
                </a:solidFill>
              </a:rPr>
              <a:t>Course Overview:</a:t>
            </a:r>
          </a:p>
          <a:p>
            <a:pPr>
              <a:lnSpc>
                <a:spcPct val="107000"/>
              </a:lnSpc>
              <a:spcAft>
                <a:spcPts val="800"/>
              </a:spcAft>
            </a:pPr>
            <a:r>
              <a:rPr lang="en-GB" sz="1100" dirty="0">
                <a:effectLst/>
                <a:latin typeface="Century Gothic" panose="020B0502020202020204" pitchFamily="34" charset="0"/>
                <a:ea typeface="Times New Roman" panose="02020603050405020304" pitchFamily="18" charset="0"/>
                <a:cs typeface="Calibri" panose="020F0502020204030204" pitchFamily="34" charset="0"/>
              </a:rPr>
              <a:t>This course is aimed at equipping care staff with the knowledge, skills and attitudes to become champions, promoting best practice for end-of-life patients within their work environments. </a:t>
            </a:r>
            <a:endParaRPr lang="en-GB" sz="11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E61E53FE-9E6C-B5F3-D7B8-9CF4B9F30F16}"/>
              </a:ext>
            </a:extLst>
          </p:cNvPr>
          <p:cNvSpPr txBox="1"/>
          <p:nvPr/>
        </p:nvSpPr>
        <p:spPr>
          <a:xfrm>
            <a:off x="3352742" y="1144401"/>
            <a:ext cx="4915537" cy="3724866"/>
          </a:xfrm>
          <a:prstGeom prst="rect">
            <a:avLst/>
          </a:prstGeom>
          <a:noFill/>
          <a:ln>
            <a:solidFill>
              <a:schemeClr val="accent6"/>
            </a:solidFill>
          </a:ln>
        </p:spPr>
        <p:txBody>
          <a:bodyPr wrap="square" rtlCol="0">
            <a:spAutoFit/>
          </a:bodyPr>
          <a:lstStyle/>
          <a:p>
            <a:pPr>
              <a:lnSpc>
                <a:spcPct val="107000"/>
              </a:lnSpc>
              <a:spcAft>
                <a:spcPts val="800"/>
              </a:spcAft>
            </a:pPr>
            <a:r>
              <a:rPr lang="en-GB" sz="1400" b="1" dirty="0">
                <a:solidFill>
                  <a:schemeClr val="accent6"/>
                </a:solidFill>
              </a:rPr>
              <a:t>Key Learning Points:</a:t>
            </a:r>
          </a:p>
          <a:p>
            <a:pPr>
              <a:lnSpc>
                <a:spcPct val="107000"/>
              </a:lnSpc>
              <a:spcAft>
                <a:spcPts val="800"/>
              </a:spcAft>
            </a:pPr>
            <a:r>
              <a:rPr lang="en-GB" sz="1000" b="1" dirty="0">
                <a:solidFill>
                  <a:srgbClr val="000000"/>
                </a:solidFill>
                <a:effectLst/>
                <a:ea typeface="Times New Roman" panose="02020603050405020304" pitchFamily="18" charset="0"/>
                <a:cs typeface="Calibri" panose="020F0502020204030204" pitchFamily="34" charset="0"/>
              </a:rPr>
              <a:t>Day 1 </a:t>
            </a:r>
            <a:r>
              <a:rPr lang="en-GB" sz="1000" dirty="0">
                <a:solidFill>
                  <a:srgbClr val="000000"/>
                </a:solidFill>
                <a:effectLst/>
                <a:ea typeface="Times New Roman" panose="02020603050405020304" pitchFamily="18" charset="0"/>
                <a:cs typeface="Calibri" panose="020F0502020204030204" pitchFamily="34" charset="0"/>
              </a:rPr>
              <a:t>is the Principles of Palliative Care Course and includes the following:</a:t>
            </a:r>
            <a:endParaRPr lang="en-GB" sz="1000" dirty="0">
              <a:effectLst/>
              <a:ea typeface="Calibri" panose="020F0502020204030204" pitchFamily="34" charset="0"/>
              <a:cs typeface="Times New Roman" panose="02020603050405020304" pitchFamily="18" charset="0"/>
            </a:endParaRPr>
          </a:p>
          <a:p>
            <a:pPr>
              <a:lnSpc>
                <a:spcPct val="107000"/>
              </a:lnSpc>
              <a:spcAft>
                <a:spcPts val="800"/>
              </a:spcAft>
            </a:pPr>
            <a:r>
              <a:rPr lang="en-GB" sz="1000" u="sng" dirty="0">
                <a:solidFill>
                  <a:srgbClr val="232333"/>
                </a:solidFill>
                <a:effectLst/>
                <a:ea typeface="Calibri" panose="020F0502020204030204" pitchFamily="34" charset="0"/>
                <a:cs typeface="Times New Roman" panose="02020603050405020304" pitchFamily="18" charset="0"/>
              </a:rPr>
              <a:t>Principles of Palliative Care What is Palliative Care? </a:t>
            </a:r>
            <a:r>
              <a:rPr lang="en-GB" sz="1000" dirty="0">
                <a:solidFill>
                  <a:srgbClr val="232333"/>
                </a:solidFill>
                <a:effectLst/>
                <a:ea typeface="Calibri" panose="020F0502020204030204" pitchFamily="34" charset="0"/>
                <a:cs typeface="Times New Roman" panose="02020603050405020304" pitchFamily="18" charset="0"/>
              </a:rPr>
              <a:t>How does it differ from EOLC or other types of care? How should I interact with these patients? What do these patients want from me? Are there principles that can help me? </a:t>
            </a:r>
            <a:endParaRPr lang="en-GB" sz="1000" dirty="0">
              <a:effectLst/>
              <a:ea typeface="Calibri" panose="020F0502020204030204" pitchFamily="34" charset="0"/>
              <a:cs typeface="Times New Roman" panose="02020603050405020304" pitchFamily="18" charset="0"/>
            </a:endParaRPr>
          </a:p>
          <a:p>
            <a:pPr>
              <a:lnSpc>
                <a:spcPct val="107000"/>
              </a:lnSpc>
              <a:spcAft>
                <a:spcPts val="800"/>
              </a:spcAft>
            </a:pPr>
            <a:r>
              <a:rPr lang="en-GB" sz="1000" u="sng" dirty="0">
                <a:solidFill>
                  <a:srgbClr val="232333"/>
                </a:solidFill>
                <a:effectLst/>
                <a:ea typeface="Calibri" panose="020F0502020204030204" pitchFamily="34" charset="0"/>
                <a:cs typeface="Times New Roman" panose="02020603050405020304" pitchFamily="18" charset="0"/>
              </a:rPr>
              <a:t>Principles of Essential Communication Conversations </a:t>
            </a:r>
            <a:r>
              <a:rPr lang="en-GB" sz="1000" dirty="0">
                <a:solidFill>
                  <a:srgbClr val="232333"/>
                </a:solidFill>
                <a:effectLst/>
                <a:ea typeface="Calibri" panose="020F0502020204030204" pitchFamily="34" charset="0"/>
                <a:cs typeface="Times New Roman" panose="02020603050405020304" pitchFamily="18" charset="0"/>
              </a:rPr>
              <a:t>with palliative/dying patients are often perceived as ‘difficult’. Is this true? What do I need to consider? Are there principles that can help me engage effectively with this patient group? This session will build your confidence in your communication skills. </a:t>
            </a:r>
            <a:endParaRPr lang="en-GB" sz="1000" dirty="0">
              <a:effectLst/>
              <a:ea typeface="Calibri" panose="020F0502020204030204" pitchFamily="34" charset="0"/>
              <a:cs typeface="Times New Roman" panose="02020603050405020304" pitchFamily="18" charset="0"/>
            </a:endParaRPr>
          </a:p>
          <a:p>
            <a:pPr>
              <a:lnSpc>
                <a:spcPct val="107000"/>
              </a:lnSpc>
              <a:spcAft>
                <a:spcPts val="800"/>
              </a:spcAft>
            </a:pPr>
            <a:r>
              <a:rPr lang="en-GB" sz="1000" u="sng" dirty="0">
                <a:solidFill>
                  <a:srgbClr val="232333"/>
                </a:solidFill>
                <a:effectLst/>
                <a:ea typeface="Calibri" panose="020F0502020204030204" pitchFamily="34" charset="0"/>
                <a:cs typeface="Times New Roman" panose="02020603050405020304" pitchFamily="18" charset="0"/>
              </a:rPr>
              <a:t>Principles of Advance Care Planning What is Advance Care Planning? </a:t>
            </a:r>
            <a:r>
              <a:rPr lang="en-GB" sz="1000" dirty="0">
                <a:solidFill>
                  <a:srgbClr val="232333"/>
                </a:solidFill>
                <a:effectLst/>
                <a:ea typeface="Calibri" panose="020F0502020204030204" pitchFamily="34" charset="0"/>
                <a:cs typeface="Times New Roman" panose="02020603050405020304" pitchFamily="18" charset="0"/>
              </a:rPr>
              <a:t>Is it important? When should it be done? How should it be approached? Who should commence these conversations? </a:t>
            </a:r>
            <a:endParaRPr lang="en-GB" sz="1000" dirty="0">
              <a:effectLst/>
              <a:ea typeface="Calibri" panose="020F0502020204030204" pitchFamily="34" charset="0"/>
              <a:cs typeface="Times New Roman" panose="02020603050405020304" pitchFamily="18" charset="0"/>
            </a:endParaRPr>
          </a:p>
          <a:p>
            <a:pPr>
              <a:lnSpc>
                <a:spcPct val="107000"/>
              </a:lnSpc>
              <a:spcAft>
                <a:spcPts val="800"/>
              </a:spcAft>
            </a:pPr>
            <a:r>
              <a:rPr lang="en-GB" sz="1000" u="sng" dirty="0">
                <a:solidFill>
                  <a:srgbClr val="232333"/>
                </a:solidFill>
                <a:effectLst/>
                <a:ea typeface="Calibri" panose="020F0502020204030204" pitchFamily="34" charset="0"/>
                <a:cs typeface="Times New Roman" panose="02020603050405020304" pitchFamily="18" charset="0"/>
              </a:rPr>
              <a:t>Principles of care in the last days How to recognise the dying patient</a:t>
            </a:r>
            <a:r>
              <a:rPr lang="en-GB" sz="1000" dirty="0">
                <a:solidFill>
                  <a:srgbClr val="232333"/>
                </a:solidFill>
                <a:effectLst/>
                <a:ea typeface="Calibri" panose="020F0502020204030204" pitchFamily="34" charset="0"/>
                <a:cs typeface="Times New Roman" panose="02020603050405020304" pitchFamily="18" charset="0"/>
              </a:rPr>
              <a:t>, what care in the last days looks like, principles of managing the patient at end of life, recognition of aftercare. </a:t>
            </a:r>
            <a:endParaRPr lang="en-GB" sz="1000" dirty="0">
              <a:effectLst/>
              <a:ea typeface="Calibri" panose="020F0502020204030204" pitchFamily="34" charset="0"/>
              <a:cs typeface="Times New Roman" panose="02020603050405020304" pitchFamily="18" charset="0"/>
            </a:endParaRPr>
          </a:p>
          <a:p>
            <a:pPr>
              <a:lnSpc>
                <a:spcPct val="107000"/>
              </a:lnSpc>
              <a:spcAft>
                <a:spcPts val="800"/>
              </a:spcAft>
            </a:pPr>
            <a:r>
              <a:rPr lang="en-GB" sz="1000" dirty="0">
                <a:solidFill>
                  <a:srgbClr val="232333"/>
                </a:solidFill>
                <a:effectLst/>
                <a:ea typeface="Calibri" panose="020F0502020204030204" pitchFamily="34" charset="0"/>
                <a:cs typeface="Times New Roman" panose="02020603050405020304" pitchFamily="18" charset="0"/>
              </a:rPr>
              <a:t>Principles of Loss &amp; Bereavement. How to recognise loss and bereavement and gaining understanding of helping those affected during their loss.</a:t>
            </a:r>
          </a:p>
        </p:txBody>
      </p:sp>
      <p:sp>
        <p:nvSpPr>
          <p:cNvPr id="15" name="TextBox 14">
            <a:extLst>
              <a:ext uri="{FF2B5EF4-FFF2-40B4-BE49-F238E27FC236}">
                <a16:creationId xmlns:a16="http://schemas.microsoft.com/office/drawing/2014/main" id="{B3F663C0-29A8-7653-455D-A2726C9D25DA}"/>
              </a:ext>
            </a:extLst>
          </p:cNvPr>
          <p:cNvSpPr txBox="1"/>
          <p:nvPr/>
        </p:nvSpPr>
        <p:spPr>
          <a:xfrm>
            <a:off x="185688" y="4881666"/>
            <a:ext cx="11546447" cy="1600438"/>
          </a:xfrm>
          <a:prstGeom prst="rect">
            <a:avLst/>
          </a:prstGeom>
          <a:noFill/>
          <a:ln>
            <a:solidFill>
              <a:schemeClr val="accent6"/>
            </a:solidFill>
          </a:ln>
        </p:spPr>
        <p:txBody>
          <a:bodyPr wrap="square" rtlCol="0">
            <a:spAutoFit/>
          </a:bodyPr>
          <a:lstStyle/>
          <a:p>
            <a:r>
              <a:rPr lang="en-GB" sz="1400" b="1" dirty="0">
                <a:solidFill>
                  <a:schemeClr val="accent6"/>
                </a:solidFill>
              </a:rPr>
              <a:t>Dates Times Venue:</a:t>
            </a:r>
          </a:p>
          <a:p>
            <a:r>
              <a:rPr lang="en-GB" sz="1400" b="1" dirty="0">
                <a:solidFill>
                  <a:schemeClr val="accent6"/>
                </a:solidFill>
              </a:rPr>
              <a:t> </a:t>
            </a:r>
          </a:p>
          <a:p>
            <a:endParaRPr lang="en-GB" sz="1400" b="1" dirty="0">
              <a:solidFill>
                <a:schemeClr val="accent2"/>
              </a:solidFill>
            </a:endParaRPr>
          </a:p>
          <a:p>
            <a:endParaRPr lang="en-GB" sz="1400" b="1" dirty="0">
              <a:solidFill>
                <a:schemeClr val="accent2"/>
              </a:solidFill>
            </a:endParaRPr>
          </a:p>
          <a:p>
            <a:endParaRPr lang="en-GB" sz="1400" b="1" dirty="0">
              <a:solidFill>
                <a:schemeClr val="accent2"/>
              </a:solidFill>
            </a:endParaRPr>
          </a:p>
          <a:p>
            <a:endParaRPr lang="en-GB" sz="1400" b="1" dirty="0">
              <a:solidFill>
                <a:schemeClr val="accent2"/>
              </a:solidFill>
            </a:endParaRPr>
          </a:p>
          <a:p>
            <a:endParaRPr lang="en-GB" sz="1400" b="1" dirty="0">
              <a:solidFill>
                <a:schemeClr val="accent2"/>
              </a:solidFill>
            </a:endParaRPr>
          </a:p>
        </p:txBody>
      </p:sp>
      <p:sp>
        <p:nvSpPr>
          <p:cNvPr id="17" name="TextBox 16">
            <a:extLst>
              <a:ext uri="{FF2B5EF4-FFF2-40B4-BE49-F238E27FC236}">
                <a16:creationId xmlns:a16="http://schemas.microsoft.com/office/drawing/2014/main" id="{1781E83B-9954-F802-8348-5B3B82A97EF8}"/>
              </a:ext>
            </a:extLst>
          </p:cNvPr>
          <p:cNvSpPr txBox="1"/>
          <p:nvPr/>
        </p:nvSpPr>
        <p:spPr>
          <a:xfrm>
            <a:off x="185688" y="4290310"/>
            <a:ext cx="2816124" cy="490006"/>
          </a:xfrm>
          <a:prstGeom prst="rect">
            <a:avLst/>
          </a:prstGeom>
          <a:noFill/>
          <a:ln>
            <a:solidFill>
              <a:schemeClr val="accent6"/>
            </a:solidFill>
          </a:ln>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1" i="0" u="none" strike="noStrike" kern="1200" cap="none" spc="0" normalizeH="0" baseline="0" noProof="0" dirty="0">
                <a:ln>
                  <a:noFill/>
                </a:ln>
                <a:solidFill>
                  <a:schemeClr val="accent6"/>
                </a:solidFill>
                <a:effectLst/>
                <a:uLnTx/>
                <a:uFillTx/>
                <a:latin typeface="Century Gothic" panose="020F0302020204030204"/>
                <a:ea typeface="+mn-ea"/>
                <a:cs typeface="+mn-cs"/>
              </a:rPr>
              <a:t>How to register: </a:t>
            </a:r>
            <a:r>
              <a:rPr kumimoji="0" lang="en-GB" sz="1100" i="0" u="none" strike="noStrike" kern="1200" cap="none" spc="0" normalizeH="0" baseline="0" noProof="0" dirty="0">
                <a:ln>
                  <a:noFill/>
                </a:ln>
                <a:effectLst/>
                <a:uLnTx/>
                <a:uFillTx/>
                <a:latin typeface="Century Gothic" panose="020F0302020204030204"/>
                <a:ea typeface="+mn-ea"/>
                <a:cs typeface="+mn-cs"/>
              </a:rPr>
              <a:t>Use the links for each session to book your place. </a:t>
            </a:r>
            <a:r>
              <a:rPr lang="en-GB" sz="1100" dirty="0"/>
              <a:t> </a:t>
            </a:r>
          </a:p>
        </p:txBody>
      </p:sp>
      <p:sp>
        <p:nvSpPr>
          <p:cNvPr id="2" name="TextBox 1">
            <a:extLst>
              <a:ext uri="{FF2B5EF4-FFF2-40B4-BE49-F238E27FC236}">
                <a16:creationId xmlns:a16="http://schemas.microsoft.com/office/drawing/2014/main" id="{3E6757BC-D5B9-823B-56A9-BC812E57FA7C}"/>
              </a:ext>
            </a:extLst>
          </p:cNvPr>
          <p:cNvSpPr txBox="1"/>
          <p:nvPr/>
        </p:nvSpPr>
        <p:spPr>
          <a:xfrm>
            <a:off x="8368001" y="1340123"/>
            <a:ext cx="3370168" cy="3462807"/>
          </a:xfrm>
          <a:prstGeom prst="rect">
            <a:avLst/>
          </a:prstGeom>
          <a:noFill/>
          <a:ln>
            <a:solidFill>
              <a:schemeClr val="accent6"/>
            </a:solidFill>
          </a:ln>
        </p:spPr>
        <p:txBody>
          <a:bodyPr wrap="square">
            <a:spAutoFit/>
          </a:bodyPr>
          <a:lstStyle/>
          <a:p>
            <a:pPr>
              <a:lnSpc>
                <a:spcPct val="107000"/>
              </a:lnSpc>
              <a:spcAft>
                <a:spcPts val="800"/>
              </a:spcAft>
            </a:pPr>
            <a:r>
              <a:rPr lang="en-GB" sz="1400" b="1" dirty="0">
                <a:solidFill>
                  <a:schemeClr val="accent6"/>
                </a:solidFill>
              </a:rPr>
              <a:t>Key learning Points:</a:t>
            </a:r>
          </a:p>
          <a:p>
            <a:pPr>
              <a:lnSpc>
                <a:spcPct val="107000"/>
              </a:lnSpc>
              <a:spcAft>
                <a:spcPts val="800"/>
              </a:spcAft>
            </a:pPr>
            <a:r>
              <a:rPr lang="en-GB" sz="1100" b="1" dirty="0">
                <a:solidFill>
                  <a:srgbClr val="232333"/>
                </a:solidFill>
                <a:effectLst/>
                <a:ea typeface="Calibri" panose="020F0502020204030204" pitchFamily="34" charset="0"/>
                <a:cs typeface="Times New Roman" panose="02020603050405020304" pitchFamily="18" charset="0"/>
              </a:rPr>
              <a:t>Day 2 </a:t>
            </a:r>
            <a:r>
              <a:rPr lang="en-GB" sz="1100" dirty="0">
                <a:solidFill>
                  <a:srgbClr val="232333"/>
                </a:solidFill>
                <a:effectLst/>
                <a:ea typeface="Calibri" panose="020F0502020204030204" pitchFamily="34" charset="0"/>
                <a:cs typeface="Times New Roman" panose="02020603050405020304" pitchFamily="18" charset="0"/>
              </a:rPr>
              <a:t>will focus on:</a:t>
            </a:r>
            <a:endParaRPr lang="en-GB" sz="1100" dirty="0">
              <a:effectLst/>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ea typeface="Calibri" panose="020F0502020204030204" pitchFamily="34" charset="0"/>
                <a:cs typeface="Times New Roman" panose="02020603050405020304" pitchFamily="18" charset="0"/>
              </a:rPr>
              <a:t>EOLC Core Skills </a:t>
            </a:r>
          </a:p>
          <a:p>
            <a:pPr>
              <a:lnSpc>
                <a:spcPct val="107000"/>
              </a:lnSpc>
              <a:spcAft>
                <a:spcPts val="800"/>
              </a:spcAft>
            </a:pPr>
            <a:r>
              <a:rPr lang="en-GB" sz="1100" dirty="0">
                <a:effectLst/>
                <a:ea typeface="Calibri" panose="020F0502020204030204" pitchFamily="34" charset="0"/>
                <a:cs typeface="Times New Roman" panose="02020603050405020304" pitchFamily="18" charset="0"/>
              </a:rPr>
              <a:t>Community Skills Development – Compassionate Communities</a:t>
            </a:r>
          </a:p>
          <a:p>
            <a:pPr>
              <a:lnSpc>
                <a:spcPct val="107000"/>
              </a:lnSpc>
              <a:spcAft>
                <a:spcPts val="800"/>
              </a:spcAft>
            </a:pPr>
            <a:r>
              <a:rPr lang="en-GB" sz="1100" dirty="0">
                <a:effectLst/>
                <a:ea typeface="Calibri" panose="020F0502020204030204" pitchFamily="34" charset="0"/>
                <a:cs typeface="Times New Roman" panose="02020603050405020304" pitchFamily="18" charset="0"/>
              </a:rPr>
              <a:t>Working in Partnership – Multidisciplinary Team</a:t>
            </a:r>
          </a:p>
          <a:p>
            <a:pPr>
              <a:lnSpc>
                <a:spcPct val="107000"/>
              </a:lnSpc>
              <a:spcAft>
                <a:spcPts val="800"/>
              </a:spcAft>
            </a:pPr>
            <a:r>
              <a:rPr lang="en-GB" sz="1100" dirty="0">
                <a:effectLst/>
                <a:ea typeface="Calibri" panose="020F0502020204030204" pitchFamily="34" charset="0"/>
                <a:cs typeface="Times New Roman" panose="02020603050405020304" pitchFamily="18" charset="0"/>
              </a:rPr>
              <a:t>Highlight and signpost: Communication; Networking; Palliative Team Members</a:t>
            </a:r>
          </a:p>
          <a:p>
            <a:pPr>
              <a:lnSpc>
                <a:spcPct val="107000"/>
              </a:lnSpc>
              <a:spcAft>
                <a:spcPts val="800"/>
              </a:spcAft>
            </a:pPr>
            <a:r>
              <a:rPr lang="en-GB" sz="1100" dirty="0">
                <a:effectLst/>
                <a:ea typeface="Calibri" panose="020F0502020204030204" pitchFamily="34" charset="0"/>
                <a:cs typeface="Times New Roman" panose="02020603050405020304" pitchFamily="18" charset="0"/>
              </a:rPr>
              <a:t>Symptom Control – Pain; N&amp;V; Breathlessness; Secretions; Terminal Restlessness</a:t>
            </a:r>
          </a:p>
          <a:p>
            <a:pPr>
              <a:lnSpc>
                <a:spcPct val="107000"/>
              </a:lnSpc>
              <a:spcAft>
                <a:spcPts val="800"/>
              </a:spcAft>
            </a:pPr>
            <a:r>
              <a:rPr lang="en-GB" sz="1100" dirty="0">
                <a:solidFill>
                  <a:srgbClr val="000000"/>
                </a:solidFill>
                <a:effectLst/>
                <a:ea typeface="Times New Roman" panose="02020603050405020304" pitchFamily="18" charset="0"/>
                <a:cs typeface="Calibri" panose="020F0502020204030204" pitchFamily="34" charset="0"/>
              </a:rPr>
              <a:t>The role of a Champion</a:t>
            </a:r>
            <a:endParaRPr lang="en-GB" sz="1100" dirty="0">
              <a:effectLst/>
              <a:highlight>
                <a:srgbClr val="FFFF00"/>
              </a:highlight>
              <a:ea typeface="Calibri" panose="020F0502020204030204" pitchFamily="34" charset="0"/>
              <a:cs typeface="Times New Roman" panose="02020603050405020304" pitchFamily="18" charset="0"/>
            </a:endParaRPr>
          </a:p>
          <a:p>
            <a:r>
              <a:rPr lang="en-GB" sz="1100" dirty="0">
                <a:solidFill>
                  <a:srgbClr val="000000"/>
                </a:solidFill>
                <a:effectLst/>
                <a:ea typeface="Times New Roman" panose="02020603050405020304" pitchFamily="18" charset="0"/>
              </a:rPr>
              <a:t>Leadership skills to accomplish the role</a:t>
            </a:r>
          </a:p>
          <a:p>
            <a:endParaRPr lang="en-GB" sz="1100" i="1" dirty="0">
              <a:solidFill>
                <a:srgbClr val="000000"/>
              </a:solidFill>
              <a:ea typeface="Times New Roman" panose="02020603050405020304" pitchFamily="18" charset="0"/>
              <a:cs typeface="Calibri" panose="020F0502020204030204" pitchFamily="34" charset="0"/>
            </a:endParaRPr>
          </a:p>
          <a:p>
            <a:endParaRPr lang="en-GB" sz="1100" i="1" dirty="0">
              <a:solidFill>
                <a:schemeClr val="accent2"/>
              </a:solidFill>
              <a:ea typeface="Times New Roman" panose="02020603050405020304" pitchFamily="18" charset="0"/>
              <a:cs typeface="Calibri" panose="020F0502020204030204" pitchFamily="34" charset="0"/>
            </a:endParaRPr>
          </a:p>
        </p:txBody>
      </p:sp>
      <p:sp>
        <p:nvSpPr>
          <p:cNvPr id="4" name="TextBox 3">
            <a:extLst>
              <a:ext uri="{FF2B5EF4-FFF2-40B4-BE49-F238E27FC236}">
                <a16:creationId xmlns:a16="http://schemas.microsoft.com/office/drawing/2014/main" id="{16861393-632A-2BDB-39AA-BC2B406CE4A0}"/>
              </a:ext>
            </a:extLst>
          </p:cNvPr>
          <p:cNvSpPr txBox="1"/>
          <p:nvPr/>
        </p:nvSpPr>
        <p:spPr>
          <a:xfrm>
            <a:off x="185688" y="791076"/>
            <a:ext cx="9361748" cy="307777"/>
          </a:xfrm>
          <a:prstGeom prst="rect">
            <a:avLst/>
          </a:prstGeom>
          <a:noFill/>
          <a:ln>
            <a:solidFill>
              <a:schemeClr val="accent6"/>
            </a:solidFill>
          </a:ln>
        </p:spPr>
        <p:txBody>
          <a:bodyPr wrap="square" rtlCol="0">
            <a:spAutoFit/>
          </a:bodyPr>
          <a:lstStyle/>
          <a:p>
            <a:r>
              <a:rPr lang="en-GB" sz="1400" dirty="0"/>
              <a:t>This offer is open to all care staff in Bedford Borough, Central Bedfordshire, Luton and Milton Keynes</a:t>
            </a:r>
          </a:p>
        </p:txBody>
      </p:sp>
      <p:graphicFrame>
        <p:nvGraphicFramePr>
          <p:cNvPr id="8" name="Table 7">
            <a:extLst>
              <a:ext uri="{FF2B5EF4-FFF2-40B4-BE49-F238E27FC236}">
                <a16:creationId xmlns:a16="http://schemas.microsoft.com/office/drawing/2014/main" id="{1FD46F82-C157-D024-8D4C-0DA75AA42351}"/>
              </a:ext>
            </a:extLst>
          </p:cNvPr>
          <p:cNvGraphicFramePr>
            <a:graphicFrameLocks noGrp="1"/>
          </p:cNvGraphicFramePr>
          <p:nvPr>
            <p:extLst>
              <p:ext uri="{D42A27DB-BD31-4B8C-83A1-F6EECF244321}">
                <p14:modId xmlns:p14="http://schemas.microsoft.com/office/powerpoint/2010/main" val="99644901"/>
              </p:ext>
            </p:extLst>
          </p:nvPr>
        </p:nvGraphicFramePr>
        <p:xfrm>
          <a:off x="290930" y="5158550"/>
          <a:ext cx="11161242" cy="1310640"/>
        </p:xfrm>
        <a:graphic>
          <a:graphicData uri="http://schemas.openxmlformats.org/drawingml/2006/table">
            <a:tbl>
              <a:tblPr firstRow="1" bandRow="1">
                <a:tableStyleId>{E8B1032C-EA38-4F05-BA0D-38AFFFC7BED3}</a:tableStyleId>
              </a:tblPr>
              <a:tblGrid>
                <a:gridCol w="1369980">
                  <a:extLst>
                    <a:ext uri="{9D8B030D-6E8A-4147-A177-3AD203B41FA5}">
                      <a16:colId xmlns:a16="http://schemas.microsoft.com/office/drawing/2014/main" val="1765454974"/>
                    </a:ext>
                  </a:extLst>
                </a:gridCol>
                <a:gridCol w="1110296">
                  <a:extLst>
                    <a:ext uri="{9D8B030D-6E8A-4147-A177-3AD203B41FA5}">
                      <a16:colId xmlns:a16="http://schemas.microsoft.com/office/drawing/2014/main" val="3230732152"/>
                    </a:ext>
                  </a:extLst>
                </a:gridCol>
                <a:gridCol w="1048116">
                  <a:extLst>
                    <a:ext uri="{9D8B030D-6E8A-4147-A177-3AD203B41FA5}">
                      <a16:colId xmlns:a16="http://schemas.microsoft.com/office/drawing/2014/main" val="1234683755"/>
                    </a:ext>
                  </a:extLst>
                </a:gridCol>
                <a:gridCol w="1432160">
                  <a:extLst>
                    <a:ext uri="{9D8B030D-6E8A-4147-A177-3AD203B41FA5}">
                      <a16:colId xmlns:a16="http://schemas.microsoft.com/office/drawing/2014/main" val="667108115"/>
                    </a:ext>
                  </a:extLst>
                </a:gridCol>
                <a:gridCol w="1240138">
                  <a:extLst>
                    <a:ext uri="{9D8B030D-6E8A-4147-A177-3AD203B41FA5}">
                      <a16:colId xmlns:a16="http://schemas.microsoft.com/office/drawing/2014/main" val="1465684058"/>
                    </a:ext>
                  </a:extLst>
                </a:gridCol>
                <a:gridCol w="1240138">
                  <a:extLst>
                    <a:ext uri="{9D8B030D-6E8A-4147-A177-3AD203B41FA5}">
                      <a16:colId xmlns:a16="http://schemas.microsoft.com/office/drawing/2014/main" val="2015175519"/>
                    </a:ext>
                  </a:extLst>
                </a:gridCol>
                <a:gridCol w="1240138">
                  <a:extLst>
                    <a:ext uri="{9D8B030D-6E8A-4147-A177-3AD203B41FA5}">
                      <a16:colId xmlns:a16="http://schemas.microsoft.com/office/drawing/2014/main" val="3852075220"/>
                    </a:ext>
                  </a:extLst>
                </a:gridCol>
                <a:gridCol w="1240138">
                  <a:extLst>
                    <a:ext uri="{9D8B030D-6E8A-4147-A177-3AD203B41FA5}">
                      <a16:colId xmlns:a16="http://schemas.microsoft.com/office/drawing/2014/main" val="3121975991"/>
                    </a:ext>
                  </a:extLst>
                </a:gridCol>
                <a:gridCol w="1240138">
                  <a:extLst>
                    <a:ext uri="{9D8B030D-6E8A-4147-A177-3AD203B41FA5}">
                      <a16:colId xmlns:a16="http://schemas.microsoft.com/office/drawing/2014/main" val="3668506248"/>
                    </a:ext>
                  </a:extLst>
                </a:gridCol>
              </a:tblGrid>
              <a:tr h="370840">
                <a:tc>
                  <a:txBody>
                    <a:bodyPr/>
                    <a:lstStyle/>
                    <a:p>
                      <a:r>
                        <a:rPr lang="en-GB" sz="1200" dirty="0"/>
                        <a:t>Date</a:t>
                      </a:r>
                    </a:p>
                  </a:txBody>
                  <a:tcPr/>
                </a:tc>
                <a:tc>
                  <a:txBody>
                    <a:bodyPr/>
                    <a:lstStyle/>
                    <a:p>
                      <a:r>
                        <a:rPr lang="en-GB" sz="1200" dirty="0"/>
                        <a:t>Venue</a:t>
                      </a:r>
                    </a:p>
                  </a:txBody>
                  <a:tcPr/>
                </a:tc>
                <a:tc>
                  <a:txBody>
                    <a:bodyPr/>
                    <a:lstStyle/>
                    <a:p>
                      <a:r>
                        <a:rPr lang="en-GB" sz="1200" dirty="0"/>
                        <a:t>Link to Book</a:t>
                      </a:r>
                    </a:p>
                  </a:txBody>
                  <a:tcPr/>
                </a:tc>
                <a:tc>
                  <a:txBody>
                    <a:bodyPr/>
                    <a:lstStyle/>
                    <a:p>
                      <a:r>
                        <a:rPr lang="en-GB" sz="1200" dirty="0"/>
                        <a:t>Date</a:t>
                      </a:r>
                    </a:p>
                  </a:txBody>
                  <a:tcPr/>
                </a:tc>
                <a:tc>
                  <a:txBody>
                    <a:bodyPr/>
                    <a:lstStyle/>
                    <a:p>
                      <a:r>
                        <a:rPr lang="en-GB" sz="1200" dirty="0"/>
                        <a:t>Venue</a:t>
                      </a:r>
                    </a:p>
                  </a:txBody>
                  <a:tcPr/>
                </a:tc>
                <a:tc>
                  <a:txBody>
                    <a:bodyPr/>
                    <a:lstStyle/>
                    <a:p>
                      <a:r>
                        <a:rPr lang="en-GB" sz="1200" dirty="0"/>
                        <a:t>Link to Book</a:t>
                      </a:r>
                    </a:p>
                  </a:txBody>
                  <a:tcPr/>
                </a:tc>
                <a:tc>
                  <a:txBody>
                    <a:bodyPr/>
                    <a:lstStyle/>
                    <a:p>
                      <a:r>
                        <a:rPr lang="en-GB" sz="1200" dirty="0"/>
                        <a:t>Date</a:t>
                      </a:r>
                    </a:p>
                  </a:txBody>
                  <a:tcPr/>
                </a:tc>
                <a:tc>
                  <a:txBody>
                    <a:bodyPr/>
                    <a:lstStyle/>
                    <a:p>
                      <a:r>
                        <a:rPr lang="en-GB" sz="1200" dirty="0"/>
                        <a:t>Venue</a:t>
                      </a:r>
                    </a:p>
                  </a:txBody>
                  <a:tcPr/>
                </a:tc>
                <a:tc>
                  <a:txBody>
                    <a:bodyPr/>
                    <a:lstStyle/>
                    <a:p>
                      <a:r>
                        <a:rPr lang="en-GB" sz="1200" dirty="0"/>
                        <a:t>Link to Book</a:t>
                      </a:r>
                    </a:p>
                  </a:txBody>
                  <a:tcPr/>
                </a:tc>
                <a:extLst>
                  <a:ext uri="{0D108BD9-81ED-4DB2-BD59-A6C34878D82A}">
                    <a16:rowId xmlns:a16="http://schemas.microsoft.com/office/drawing/2014/main" val="3588124431"/>
                  </a:ext>
                </a:extLst>
              </a:tr>
              <a:tr h="370840">
                <a:tc>
                  <a:txBody>
                    <a:bodyPr/>
                    <a:lstStyle/>
                    <a:p>
                      <a:r>
                        <a:rPr lang="en-GB" sz="1100" dirty="0"/>
                        <a:t>29 &amp; 30</a:t>
                      </a:r>
                      <a:r>
                        <a:rPr lang="en-GB" sz="1100" baseline="30000" dirty="0"/>
                        <a:t>th</a:t>
                      </a:r>
                      <a:r>
                        <a:rPr lang="en-GB" sz="1100" dirty="0"/>
                        <a:t> May 25</a:t>
                      </a:r>
                    </a:p>
                  </a:txBody>
                  <a:tcPr/>
                </a:tc>
                <a:tc>
                  <a:txBody>
                    <a:bodyPr/>
                    <a:lstStyle/>
                    <a:p>
                      <a:r>
                        <a:rPr lang="en-GB" sz="1100" dirty="0"/>
                        <a:t>Keech Hospice</a:t>
                      </a:r>
                    </a:p>
                  </a:txBody>
                  <a:tcPr/>
                </a:tc>
                <a:tc>
                  <a:txBody>
                    <a:bodyPr/>
                    <a:lstStyle/>
                    <a:p>
                      <a:r>
                        <a:rPr lang="en-GB" sz="1100" dirty="0">
                          <a:hlinkClick r:id="rId3"/>
                        </a:rPr>
                        <a:t>Book Now</a:t>
                      </a:r>
                      <a:endParaRPr lang="en-GB" sz="1100" dirty="0"/>
                    </a:p>
                  </a:txBody>
                  <a:tcPr/>
                </a:tc>
                <a:tc>
                  <a:txBody>
                    <a:bodyPr/>
                    <a:lstStyle/>
                    <a:p>
                      <a:r>
                        <a:rPr lang="en-GB" sz="1100" dirty="0"/>
                        <a:t>25</a:t>
                      </a:r>
                      <a:r>
                        <a:rPr lang="en-GB" sz="1100" baseline="30000" dirty="0"/>
                        <a:t>th</a:t>
                      </a:r>
                      <a:r>
                        <a:rPr lang="en-GB" sz="1100" dirty="0"/>
                        <a:t> &amp; 26</a:t>
                      </a:r>
                      <a:r>
                        <a:rPr lang="en-GB" sz="1100" baseline="30000" dirty="0"/>
                        <a:t>th</a:t>
                      </a:r>
                      <a:r>
                        <a:rPr lang="en-GB" sz="1100" dirty="0"/>
                        <a:t> Sept 25</a:t>
                      </a:r>
                    </a:p>
                  </a:txBody>
                  <a:tcPr/>
                </a:tc>
                <a:tc>
                  <a:txBody>
                    <a:bodyPr/>
                    <a:lstStyle/>
                    <a:p>
                      <a:r>
                        <a:rPr lang="en-GB" sz="1100" dirty="0"/>
                        <a:t>St Johns Hospice</a:t>
                      </a:r>
                    </a:p>
                  </a:txBody>
                  <a:tcPr/>
                </a:tc>
                <a:tc>
                  <a:txBody>
                    <a:bodyPr/>
                    <a:lstStyle/>
                    <a:p>
                      <a:r>
                        <a:rPr lang="en-GB" sz="1100" dirty="0">
                          <a:hlinkClick r:id="rId4"/>
                        </a:rPr>
                        <a:t>Book Now</a:t>
                      </a:r>
                      <a:endParaRPr lang="en-GB" sz="1100" dirty="0"/>
                    </a:p>
                  </a:txBody>
                  <a:tcPr/>
                </a:tc>
                <a:tc>
                  <a:txBody>
                    <a:bodyPr/>
                    <a:lstStyle/>
                    <a:p>
                      <a:r>
                        <a:rPr lang="en-GB" sz="1100" dirty="0"/>
                        <a:t>29 &amp; 30</a:t>
                      </a:r>
                      <a:r>
                        <a:rPr lang="en-GB" sz="1100" baseline="30000" dirty="0"/>
                        <a:t>th</a:t>
                      </a:r>
                      <a:r>
                        <a:rPr lang="en-GB" sz="1100" dirty="0"/>
                        <a:t> Jan 26</a:t>
                      </a:r>
                    </a:p>
                  </a:txBody>
                  <a:tcPr/>
                </a:tc>
                <a:tc>
                  <a:txBody>
                    <a:bodyPr/>
                    <a:lstStyle/>
                    <a:p>
                      <a:r>
                        <a:rPr lang="en-GB" sz="1100" dirty="0" err="1"/>
                        <a:t>Willen</a:t>
                      </a:r>
                      <a:r>
                        <a:rPr lang="en-GB" sz="1100" dirty="0"/>
                        <a:t> Hospice</a:t>
                      </a:r>
                    </a:p>
                  </a:txBody>
                  <a:tcPr/>
                </a:tc>
                <a:tc>
                  <a:txBody>
                    <a:bodyPr/>
                    <a:lstStyle/>
                    <a:p>
                      <a:r>
                        <a:rPr lang="en-GB" sz="1100" dirty="0">
                          <a:hlinkClick r:id="rId5"/>
                        </a:rPr>
                        <a:t>Book Now</a:t>
                      </a:r>
                      <a:endParaRPr lang="en-GB" sz="1100" dirty="0"/>
                    </a:p>
                  </a:txBody>
                  <a:tcPr/>
                </a:tc>
                <a:extLst>
                  <a:ext uri="{0D108BD9-81ED-4DB2-BD59-A6C34878D82A}">
                    <a16:rowId xmlns:a16="http://schemas.microsoft.com/office/drawing/2014/main" val="2941833815"/>
                  </a:ext>
                </a:extLst>
              </a:tr>
              <a:tr h="370840">
                <a:tc>
                  <a:txBody>
                    <a:bodyPr/>
                    <a:lstStyle/>
                    <a:p>
                      <a:r>
                        <a:rPr lang="en-GB" sz="1100" dirty="0"/>
                        <a:t>31</a:t>
                      </a:r>
                      <a:r>
                        <a:rPr lang="en-GB" sz="1100" baseline="30000" dirty="0"/>
                        <a:t>st</a:t>
                      </a:r>
                      <a:r>
                        <a:rPr lang="en-GB" sz="1100" dirty="0"/>
                        <a:t> Jul &amp; 1</a:t>
                      </a:r>
                      <a:r>
                        <a:rPr lang="en-GB" sz="1100" baseline="30000" dirty="0"/>
                        <a:t>st</a:t>
                      </a:r>
                      <a:r>
                        <a:rPr lang="en-GB" sz="1100" dirty="0"/>
                        <a:t> Aug 25</a:t>
                      </a:r>
                    </a:p>
                  </a:txBody>
                  <a:tcPr/>
                </a:tc>
                <a:tc>
                  <a:txBody>
                    <a:bodyPr/>
                    <a:lstStyle/>
                    <a:p>
                      <a:r>
                        <a:rPr lang="en-GB" sz="1100" dirty="0" err="1"/>
                        <a:t>Willen</a:t>
                      </a:r>
                      <a:r>
                        <a:rPr lang="en-GB" sz="1100" dirty="0"/>
                        <a:t> Hospice</a:t>
                      </a:r>
                    </a:p>
                  </a:txBody>
                  <a:tcPr/>
                </a:tc>
                <a:tc>
                  <a:txBody>
                    <a:bodyPr/>
                    <a:lstStyle/>
                    <a:p>
                      <a:r>
                        <a:rPr lang="en-GB" sz="1100" dirty="0">
                          <a:hlinkClick r:id="rId6"/>
                        </a:rPr>
                        <a:t>Book Now</a:t>
                      </a:r>
                      <a:endParaRPr lang="en-GB" sz="1100" dirty="0"/>
                    </a:p>
                  </a:txBody>
                  <a:tcPr/>
                </a:tc>
                <a:tc>
                  <a:txBody>
                    <a:bodyPr/>
                    <a:lstStyle/>
                    <a:p>
                      <a:r>
                        <a:rPr lang="en-GB" sz="1100" dirty="0"/>
                        <a:t>27</a:t>
                      </a:r>
                      <a:r>
                        <a:rPr lang="en-GB" sz="1100" baseline="30000" dirty="0"/>
                        <a:t>th</a:t>
                      </a:r>
                      <a:r>
                        <a:rPr lang="en-GB" sz="1100" dirty="0"/>
                        <a:t> &amp; 28</a:t>
                      </a:r>
                      <a:r>
                        <a:rPr lang="en-GB" sz="1100" baseline="30000" dirty="0"/>
                        <a:t>th</a:t>
                      </a:r>
                      <a:r>
                        <a:rPr lang="en-GB" sz="1100" dirty="0"/>
                        <a:t> Nov 25</a:t>
                      </a:r>
                    </a:p>
                  </a:txBody>
                  <a:tcPr/>
                </a:tc>
                <a:tc>
                  <a:txBody>
                    <a:bodyPr/>
                    <a:lstStyle/>
                    <a:p>
                      <a:r>
                        <a:rPr lang="en-GB" sz="1100" dirty="0"/>
                        <a:t>Keech Hospice</a:t>
                      </a:r>
                    </a:p>
                  </a:txBody>
                  <a:tcPr/>
                </a:tc>
                <a:tc>
                  <a:txBody>
                    <a:bodyPr/>
                    <a:lstStyle/>
                    <a:p>
                      <a:r>
                        <a:rPr lang="en-GB" sz="1100" u="sng" dirty="0">
                          <a:solidFill>
                            <a:schemeClr val="accent1">
                              <a:lumMod val="75000"/>
                            </a:schemeClr>
                          </a:solidFill>
                          <a:effectLst/>
                          <a:latin typeface="Century Gothic" panose="020B0502020202020204" pitchFamily="34" charset="0"/>
                          <a:ea typeface="Aptos" panose="020B0004020202020204" pitchFamily="34" charset="0"/>
                          <a:cs typeface="Aptos" panose="020B0004020202020204" pitchFamily="34" charset="0"/>
                          <a:hlinkClick r:id="rId7">
                            <a:extLst>
                              <a:ext uri="{A12FA001-AC4F-418D-AE19-62706E023703}">
                                <ahyp:hlinkClr xmlns:ahyp="http://schemas.microsoft.com/office/drawing/2018/hyperlinkcolor" val="tx"/>
                              </a:ext>
                            </a:extLst>
                          </a:hlinkClick>
                        </a:rPr>
                        <a:t>Book Now!</a:t>
                      </a:r>
                      <a:r>
                        <a:rPr lang="en-GB" sz="1100" u="sng" dirty="0">
                          <a:solidFill>
                            <a:schemeClr val="accent1">
                              <a:lumMod val="75000"/>
                            </a:schemeClr>
                          </a:solidFill>
                          <a:effectLst/>
                          <a:latin typeface="Century Gothic" panose="020B0502020202020204" pitchFamily="34" charset="0"/>
                          <a:ea typeface="Aptos" panose="020B0004020202020204" pitchFamily="34" charset="0"/>
                          <a:cs typeface="Aptos" panose="020B0004020202020204" pitchFamily="34" charset="0"/>
                        </a:rPr>
                        <a:t> </a:t>
                      </a:r>
                      <a:endParaRPr lang="en-GB" sz="1100" dirty="0">
                        <a:solidFill>
                          <a:schemeClr val="accent1">
                            <a:lumMod val="75000"/>
                          </a:schemeClr>
                        </a:solidFill>
                        <a:latin typeface="Century Gothic" panose="020B0502020202020204" pitchFamily="34" charset="0"/>
                      </a:endParaRPr>
                    </a:p>
                  </a:txBody>
                  <a:tcPr/>
                </a:tc>
                <a:tc>
                  <a:txBody>
                    <a:bodyPr/>
                    <a:lstStyle/>
                    <a:p>
                      <a:r>
                        <a:rPr lang="en-GB" sz="1100" dirty="0"/>
                        <a:t>26 &amp; 27</a:t>
                      </a:r>
                      <a:r>
                        <a:rPr lang="en-GB" sz="1100" baseline="30000" dirty="0"/>
                        <a:t>th</a:t>
                      </a:r>
                      <a:r>
                        <a:rPr lang="en-GB" sz="1100" dirty="0"/>
                        <a:t> Mar 26</a:t>
                      </a:r>
                    </a:p>
                  </a:txBody>
                  <a:tcPr/>
                </a:tc>
                <a:tc>
                  <a:txBody>
                    <a:bodyPr/>
                    <a:lstStyle/>
                    <a:p>
                      <a:r>
                        <a:rPr lang="en-GB" sz="1100" dirty="0"/>
                        <a:t>St Johns Hospice</a:t>
                      </a:r>
                    </a:p>
                  </a:txBody>
                  <a:tcPr/>
                </a:tc>
                <a:tc>
                  <a:txBody>
                    <a:bodyPr/>
                    <a:lstStyle/>
                    <a:p>
                      <a:r>
                        <a:rPr lang="en-GB" sz="1100" u="sng" dirty="0">
                          <a:solidFill>
                            <a:schemeClr val="accent1">
                              <a:lumMod val="75000"/>
                            </a:schemeClr>
                          </a:solidFill>
                          <a:effectLst/>
                          <a:latin typeface="Century Gothic" panose="020B0502020202020204" pitchFamily="34" charset="0"/>
                          <a:ea typeface="Aptos" panose="020B0004020202020204" pitchFamily="34" charset="0"/>
                          <a:cs typeface="Aptos" panose="020B0004020202020204" pitchFamily="34" charset="0"/>
                          <a:hlinkClick r:id="rId8">
                            <a:extLst>
                              <a:ext uri="{A12FA001-AC4F-418D-AE19-62706E023703}">
                                <ahyp:hlinkClr xmlns:ahyp="http://schemas.microsoft.com/office/drawing/2018/hyperlinkcolor" val="tx"/>
                              </a:ext>
                            </a:extLst>
                          </a:hlinkClick>
                        </a:rPr>
                        <a:t>Book Now!</a:t>
                      </a:r>
                      <a:endParaRPr lang="en-GB" sz="1100" dirty="0">
                        <a:solidFill>
                          <a:schemeClr val="accent1">
                            <a:lumMod val="75000"/>
                          </a:schemeClr>
                        </a:solidFill>
                        <a:latin typeface="Century Gothic" panose="020B0502020202020204" pitchFamily="34" charset="0"/>
                      </a:endParaRPr>
                    </a:p>
                  </a:txBody>
                  <a:tcPr/>
                </a:tc>
                <a:extLst>
                  <a:ext uri="{0D108BD9-81ED-4DB2-BD59-A6C34878D82A}">
                    <a16:rowId xmlns:a16="http://schemas.microsoft.com/office/drawing/2014/main" val="1593242618"/>
                  </a:ext>
                </a:extLst>
              </a:tr>
            </a:tbl>
          </a:graphicData>
        </a:graphic>
      </p:graphicFrame>
    </p:spTree>
    <p:extLst>
      <p:ext uri="{BB962C8B-B14F-4D97-AF65-F5344CB8AC3E}">
        <p14:creationId xmlns:p14="http://schemas.microsoft.com/office/powerpoint/2010/main" val="2702278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9F5677D-AB0B-3046-8959-204B53F265D4}"/>
              </a:ext>
            </a:extLst>
          </p:cNvPr>
          <p:cNvSpPr>
            <a:spLocks noGrp="1"/>
          </p:cNvSpPr>
          <p:nvPr>
            <p:ph type="title"/>
          </p:nvPr>
        </p:nvSpPr>
        <p:spPr>
          <a:xfrm>
            <a:off x="523445" y="382349"/>
            <a:ext cx="8812915" cy="814403"/>
          </a:xfrm>
        </p:spPr>
        <p:txBody>
          <a:bodyPr>
            <a:normAutofit fontScale="90000"/>
          </a:bodyPr>
          <a:lstStyle/>
          <a:p>
            <a:r>
              <a:rPr lang="en-US" dirty="0">
                <a:solidFill>
                  <a:srgbClr val="7030A0"/>
                </a:solidFill>
              </a:rPr>
              <a:t>Falls Awareness</a:t>
            </a:r>
            <a:br>
              <a:rPr lang="en-US" dirty="0"/>
            </a:br>
            <a:endParaRPr lang="en-US" sz="1400" dirty="0"/>
          </a:p>
        </p:txBody>
      </p:sp>
      <p:sp>
        <p:nvSpPr>
          <p:cNvPr id="5" name="Footer Placeholder 4">
            <a:extLst>
              <a:ext uri="{FF2B5EF4-FFF2-40B4-BE49-F238E27FC236}">
                <a16:creationId xmlns:a16="http://schemas.microsoft.com/office/drawing/2014/main" id="{12FC4B26-40DE-C840-B880-89B0F9E655A8}"/>
              </a:ext>
            </a:extLst>
          </p:cNvPr>
          <p:cNvSpPr>
            <a:spLocks noGrp="1"/>
          </p:cNvSpPr>
          <p:nvPr>
            <p:ph type="ftr" sz="quarter" idx="11"/>
          </p:nvPr>
        </p:nvSpPr>
        <p:spPr/>
        <p:txBody>
          <a:bodyPr/>
          <a:lstStyle/>
          <a:p>
            <a:r>
              <a:rPr lang="en-GB" b="1" dirty="0" err="1"/>
              <a:t>Bedfordshire,</a:t>
            </a:r>
            <a:r>
              <a:rPr lang="en-GB" b="1" dirty="0"/>
              <a:t> Luton and Milton Keynes Health and Care Partnership</a:t>
            </a:r>
            <a:endParaRPr lang="en-GB" dirty="0"/>
          </a:p>
        </p:txBody>
      </p:sp>
      <p:sp>
        <p:nvSpPr>
          <p:cNvPr id="6" name="Slide Number Placeholder 5">
            <a:extLst>
              <a:ext uri="{FF2B5EF4-FFF2-40B4-BE49-F238E27FC236}">
                <a16:creationId xmlns:a16="http://schemas.microsoft.com/office/drawing/2014/main" id="{17135F3E-2E0B-FD4F-A631-FFE9F2B87C7D}"/>
              </a:ext>
            </a:extLst>
          </p:cNvPr>
          <p:cNvSpPr>
            <a:spLocks noGrp="1"/>
          </p:cNvSpPr>
          <p:nvPr>
            <p:ph type="sldNum" sz="quarter" idx="12"/>
          </p:nvPr>
        </p:nvSpPr>
        <p:spPr/>
        <p:txBody>
          <a:bodyPr/>
          <a:lstStyle/>
          <a:p>
            <a:fld id="{30A60DCE-9105-48A5-8A92-25C9283756D1}" type="slidenum">
              <a:rPr lang="en-GB" smtClean="0"/>
              <a:pPr/>
              <a:t>15</a:t>
            </a:fld>
            <a:endParaRPr lang="en-GB" dirty="0"/>
          </a:p>
        </p:txBody>
      </p:sp>
      <p:sp>
        <p:nvSpPr>
          <p:cNvPr id="10" name="TextBox 9">
            <a:extLst>
              <a:ext uri="{FF2B5EF4-FFF2-40B4-BE49-F238E27FC236}">
                <a16:creationId xmlns:a16="http://schemas.microsoft.com/office/drawing/2014/main" id="{87B9808F-6EF9-6FC4-AC08-B70056F4C77D}"/>
              </a:ext>
            </a:extLst>
          </p:cNvPr>
          <p:cNvSpPr txBox="1"/>
          <p:nvPr/>
        </p:nvSpPr>
        <p:spPr>
          <a:xfrm>
            <a:off x="319532" y="4209339"/>
            <a:ext cx="2514160" cy="815608"/>
          </a:xfrm>
          <a:prstGeom prst="rect">
            <a:avLst/>
          </a:prstGeom>
          <a:noFill/>
          <a:ln>
            <a:solidFill>
              <a:srgbClr val="7030A0"/>
            </a:solidFill>
          </a:ln>
        </p:spPr>
        <p:txBody>
          <a:bodyPr wrap="square" rtlCol="0">
            <a:spAutoFit/>
          </a:bodyPr>
          <a:lstStyle/>
          <a:p>
            <a:r>
              <a:rPr lang="en-GB" sz="1400" b="1" dirty="0">
                <a:solidFill>
                  <a:srgbClr val="7030A0"/>
                </a:solidFill>
              </a:rPr>
              <a:t>Who is the training for:</a:t>
            </a:r>
          </a:p>
          <a:p>
            <a:r>
              <a:rPr lang="en-GB" sz="1100" dirty="0"/>
              <a:t>All adult social care staff working in Care Home Settings</a:t>
            </a:r>
          </a:p>
          <a:p>
            <a:endParaRPr lang="en-GB" sz="1100" dirty="0"/>
          </a:p>
        </p:txBody>
      </p:sp>
      <p:sp>
        <p:nvSpPr>
          <p:cNvPr id="11" name="TextBox 10">
            <a:extLst>
              <a:ext uri="{FF2B5EF4-FFF2-40B4-BE49-F238E27FC236}">
                <a16:creationId xmlns:a16="http://schemas.microsoft.com/office/drawing/2014/main" id="{44AA2948-6D63-1ECB-A226-D469E0F1705C}"/>
              </a:ext>
            </a:extLst>
          </p:cNvPr>
          <p:cNvSpPr txBox="1"/>
          <p:nvPr/>
        </p:nvSpPr>
        <p:spPr>
          <a:xfrm>
            <a:off x="335212" y="5196388"/>
            <a:ext cx="2514160" cy="692497"/>
          </a:xfrm>
          <a:prstGeom prst="rect">
            <a:avLst/>
          </a:prstGeom>
          <a:noFill/>
          <a:ln>
            <a:solidFill>
              <a:srgbClr val="7030A0"/>
            </a:solidFill>
          </a:ln>
        </p:spPr>
        <p:txBody>
          <a:bodyPr wrap="square" rtlCol="0">
            <a:spAutoFit/>
          </a:bodyPr>
          <a:lstStyle/>
          <a:p>
            <a:r>
              <a:rPr lang="en-GB" sz="1400" b="1" dirty="0">
                <a:solidFill>
                  <a:srgbClr val="7030A0"/>
                </a:solidFill>
              </a:rPr>
              <a:t>How long is the training:</a:t>
            </a:r>
          </a:p>
          <a:p>
            <a:endParaRPr lang="en-GB" sz="1400" b="1" dirty="0">
              <a:solidFill>
                <a:srgbClr val="7030A0"/>
              </a:solidFill>
            </a:endParaRPr>
          </a:p>
          <a:p>
            <a:r>
              <a:rPr lang="en-GB" sz="1100" dirty="0"/>
              <a:t>1.25 hours</a:t>
            </a:r>
          </a:p>
        </p:txBody>
      </p:sp>
      <p:sp>
        <p:nvSpPr>
          <p:cNvPr id="12" name="TextBox 11">
            <a:extLst>
              <a:ext uri="{FF2B5EF4-FFF2-40B4-BE49-F238E27FC236}">
                <a16:creationId xmlns:a16="http://schemas.microsoft.com/office/drawing/2014/main" id="{336EF446-78D0-E3D2-3B26-D7E72DA63BF1}"/>
              </a:ext>
            </a:extLst>
          </p:cNvPr>
          <p:cNvSpPr txBox="1"/>
          <p:nvPr/>
        </p:nvSpPr>
        <p:spPr>
          <a:xfrm>
            <a:off x="335213" y="2042442"/>
            <a:ext cx="2592436" cy="1963038"/>
          </a:xfrm>
          <a:prstGeom prst="rect">
            <a:avLst/>
          </a:prstGeom>
          <a:noFill/>
          <a:ln>
            <a:solidFill>
              <a:srgbClr val="7030A0"/>
            </a:solidFill>
          </a:ln>
        </p:spPr>
        <p:txBody>
          <a:bodyPr wrap="square" rtlCol="0">
            <a:spAutoFit/>
          </a:bodyPr>
          <a:lstStyle/>
          <a:p>
            <a:pPr>
              <a:lnSpc>
                <a:spcPct val="107000"/>
              </a:lnSpc>
              <a:spcAft>
                <a:spcPts val="800"/>
              </a:spcAft>
            </a:pPr>
            <a:r>
              <a:rPr lang="en-GB" sz="1400" b="1" dirty="0">
                <a:solidFill>
                  <a:srgbClr val="7030A0"/>
                </a:solidFill>
              </a:rPr>
              <a:t>Course Overview:</a:t>
            </a:r>
          </a:p>
          <a:p>
            <a:pPr>
              <a:lnSpc>
                <a:spcPct val="107000"/>
              </a:lnSpc>
              <a:spcAft>
                <a:spcPts val="800"/>
              </a:spcAft>
            </a:pPr>
            <a:r>
              <a:rPr lang="en-GB" sz="11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Falls prevention Training- To identify falls risks and how to manage them within a care home setting</a:t>
            </a:r>
          </a:p>
          <a:p>
            <a:pPr>
              <a:lnSpc>
                <a:spcPct val="107000"/>
              </a:lnSpc>
              <a:spcAft>
                <a:spcPts val="800"/>
              </a:spcAft>
            </a:pPr>
            <a:r>
              <a:rPr lang="en-GB" sz="1100"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Attendees can join individually or as a group – but </a:t>
            </a:r>
            <a:r>
              <a:rPr lang="en-GB" sz="1100" dirty="0">
                <a:solidFill>
                  <a:srgbClr val="000000"/>
                </a:solidFill>
                <a:latin typeface="Century Gothic" panose="020B0502020202020204" pitchFamily="34" charset="0"/>
                <a:ea typeface="Calibri" panose="020F0502020204030204" pitchFamily="34" charset="0"/>
                <a:cs typeface="Calibri" panose="020F0502020204030204" pitchFamily="34" charset="0"/>
              </a:rPr>
              <a:t>if you want to join as a group, you MUST still register individually, or you will not be recorded as attending.</a:t>
            </a:r>
            <a:endParaRPr lang="en-GB" sz="1400" b="1" dirty="0">
              <a:solidFill>
                <a:schemeClr val="accent6"/>
              </a:solidFill>
              <a:latin typeface="Century Gothic" panose="020B0502020202020204" pitchFamily="34" charset="0"/>
              <a:ea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E61E53FE-9E6C-B5F3-D7B8-9CF4B9F30F16}"/>
              </a:ext>
            </a:extLst>
          </p:cNvPr>
          <p:cNvSpPr txBox="1"/>
          <p:nvPr/>
        </p:nvSpPr>
        <p:spPr>
          <a:xfrm>
            <a:off x="3066229" y="2042442"/>
            <a:ext cx="3893867" cy="2089803"/>
          </a:xfrm>
          <a:prstGeom prst="rect">
            <a:avLst/>
          </a:prstGeom>
          <a:noFill/>
          <a:ln>
            <a:solidFill>
              <a:srgbClr val="7030A0"/>
            </a:solidFill>
          </a:ln>
        </p:spPr>
        <p:txBody>
          <a:bodyPr wrap="square" rtlCol="0">
            <a:spAutoFit/>
          </a:bodyPr>
          <a:lstStyle/>
          <a:p>
            <a:pPr>
              <a:lnSpc>
                <a:spcPct val="107000"/>
              </a:lnSpc>
              <a:spcAft>
                <a:spcPts val="800"/>
              </a:spcAft>
            </a:pPr>
            <a:r>
              <a:rPr lang="en-GB" sz="1400" b="1" dirty="0">
                <a:solidFill>
                  <a:srgbClr val="7030A0"/>
                </a:solidFill>
              </a:rPr>
              <a:t>Key Learning Points:</a:t>
            </a:r>
          </a:p>
          <a:p>
            <a:pPr marL="171450" indent="-171450">
              <a:lnSpc>
                <a:spcPct val="107000"/>
              </a:lnSpc>
              <a:spcAft>
                <a:spcPts val="800"/>
              </a:spcAft>
              <a:buFont typeface="Wingdings" panose="05000000000000000000" pitchFamily="2" charset="2"/>
              <a:buChar char="Ø"/>
            </a:pPr>
            <a:r>
              <a:rPr lang="en-GB" sz="11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To understand what is a fall and why it is important</a:t>
            </a:r>
            <a:endParaRPr lang="en-GB" sz="1100" dirty="0">
              <a:effectLst/>
              <a:latin typeface="Century Gothic" panose="020B0502020202020204" pitchFamily="34" charset="0"/>
              <a:ea typeface="Calibri" panose="020F0502020204030204" pitchFamily="34" charset="0"/>
              <a:cs typeface="Times New Roman" panose="02020603050405020304" pitchFamily="18" charset="0"/>
            </a:endParaRPr>
          </a:p>
          <a:p>
            <a:pPr marL="171450" indent="-171450">
              <a:lnSpc>
                <a:spcPct val="107000"/>
              </a:lnSpc>
              <a:spcAft>
                <a:spcPts val="800"/>
              </a:spcAft>
              <a:buFont typeface="Wingdings" panose="05000000000000000000" pitchFamily="2" charset="2"/>
              <a:buChar char="Ø"/>
            </a:pPr>
            <a:r>
              <a:rPr lang="en-GB" sz="11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To understand why residents, fall and the risks</a:t>
            </a:r>
            <a:endParaRPr lang="en-GB" sz="1100" dirty="0">
              <a:effectLst/>
              <a:latin typeface="Century Gothic" panose="020B0502020202020204" pitchFamily="34" charset="0"/>
              <a:ea typeface="Calibri" panose="020F0502020204030204" pitchFamily="34" charset="0"/>
              <a:cs typeface="Times New Roman" panose="02020603050405020304" pitchFamily="18" charset="0"/>
            </a:endParaRPr>
          </a:p>
          <a:p>
            <a:pPr marL="171450" indent="-171450">
              <a:lnSpc>
                <a:spcPct val="107000"/>
              </a:lnSpc>
              <a:spcAft>
                <a:spcPts val="800"/>
              </a:spcAft>
              <a:buFont typeface="Wingdings" panose="05000000000000000000" pitchFamily="2" charset="2"/>
              <a:buChar char="Ø"/>
            </a:pPr>
            <a:r>
              <a:rPr lang="en-GB" sz="11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To identify ways of reducing the risk of falls</a:t>
            </a:r>
            <a:endParaRPr lang="en-GB" sz="1100" dirty="0">
              <a:effectLst/>
              <a:latin typeface="Century Gothic" panose="020B0502020202020204" pitchFamily="34" charset="0"/>
              <a:ea typeface="Calibri" panose="020F0502020204030204" pitchFamily="34" charset="0"/>
              <a:cs typeface="Times New Roman" panose="02020603050405020304" pitchFamily="18" charset="0"/>
            </a:endParaRPr>
          </a:p>
          <a:p>
            <a:pPr marL="171450" indent="-171450">
              <a:lnSpc>
                <a:spcPct val="107000"/>
              </a:lnSpc>
              <a:spcAft>
                <a:spcPts val="800"/>
              </a:spcAft>
              <a:buFont typeface="Wingdings" panose="05000000000000000000" pitchFamily="2" charset="2"/>
              <a:buChar char="Ø"/>
            </a:pPr>
            <a:r>
              <a:rPr lang="en-GB" sz="11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To know what your home should be doing to react to falls</a:t>
            </a:r>
            <a:endParaRPr lang="en-GB" sz="1100" dirty="0">
              <a:effectLst/>
              <a:latin typeface="Century Gothic" panose="020B0502020202020204" pitchFamily="34" charset="0"/>
              <a:ea typeface="Calibri" panose="020F0502020204030204" pitchFamily="34" charset="0"/>
              <a:cs typeface="Times New Roman" panose="02020603050405020304" pitchFamily="18" charset="0"/>
            </a:endParaRPr>
          </a:p>
          <a:p>
            <a:pPr marL="171450" indent="-171450">
              <a:lnSpc>
                <a:spcPct val="107000"/>
              </a:lnSpc>
              <a:spcAft>
                <a:spcPts val="800"/>
              </a:spcAft>
              <a:buFont typeface="Wingdings" panose="05000000000000000000" pitchFamily="2" charset="2"/>
              <a:buChar char="Ø"/>
            </a:pPr>
            <a:r>
              <a:rPr lang="en-GB" sz="11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Who would be appropriate for an onward referral/ how to contact your local service</a:t>
            </a:r>
            <a:endParaRPr lang="en-GB" sz="11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B3F663C0-29A8-7653-455D-A2726C9D25DA}"/>
              </a:ext>
            </a:extLst>
          </p:cNvPr>
          <p:cNvSpPr txBox="1"/>
          <p:nvPr/>
        </p:nvSpPr>
        <p:spPr>
          <a:xfrm>
            <a:off x="7196760" y="1329253"/>
            <a:ext cx="4875904" cy="5001369"/>
          </a:xfrm>
          <a:prstGeom prst="rect">
            <a:avLst/>
          </a:prstGeom>
          <a:noFill/>
          <a:ln>
            <a:solidFill>
              <a:srgbClr val="7030A0"/>
            </a:solidFill>
          </a:ln>
        </p:spPr>
        <p:txBody>
          <a:bodyPr wrap="square" rtlCol="0">
            <a:spAutoFit/>
          </a:bodyPr>
          <a:lstStyle/>
          <a:p>
            <a:r>
              <a:rPr lang="en-GB" sz="1200" b="1" dirty="0">
                <a:solidFill>
                  <a:srgbClr val="7030A0"/>
                </a:solidFill>
              </a:rPr>
              <a:t>Dates Times Venue &amp; Joining Details: </a:t>
            </a:r>
            <a:r>
              <a:rPr lang="en-GB" sz="1200" b="1" dirty="0"/>
              <a:t>MS TEAMS 13:45 – 15:00</a:t>
            </a:r>
          </a:p>
          <a:p>
            <a:endParaRPr lang="en-GB" sz="1400" b="1" dirty="0"/>
          </a:p>
          <a:p>
            <a:endParaRPr lang="en-GB" sz="1400" b="1" dirty="0">
              <a:solidFill>
                <a:schemeClr val="accent6"/>
              </a:solidFill>
            </a:endParaRPr>
          </a:p>
          <a:p>
            <a:endParaRPr lang="en-GB" sz="1400" b="1" dirty="0">
              <a:solidFill>
                <a:schemeClr val="accent6"/>
              </a:solidFill>
            </a:endParaRPr>
          </a:p>
          <a:p>
            <a:endParaRPr lang="en-GB" sz="1400" b="1" dirty="0">
              <a:solidFill>
                <a:schemeClr val="accent6"/>
              </a:solidFill>
            </a:endParaRPr>
          </a:p>
          <a:p>
            <a:endParaRPr lang="en-GB" sz="1400" b="1" dirty="0">
              <a:solidFill>
                <a:schemeClr val="accent6"/>
              </a:solidFill>
            </a:endParaRPr>
          </a:p>
          <a:p>
            <a:endParaRPr lang="en-GB" sz="1400" b="1" dirty="0">
              <a:solidFill>
                <a:schemeClr val="accent6"/>
              </a:solidFill>
            </a:endParaRPr>
          </a:p>
          <a:p>
            <a:endParaRPr lang="en-GB" sz="1100" dirty="0">
              <a:solidFill>
                <a:schemeClr val="accent6"/>
              </a:solidFill>
            </a:endParaRPr>
          </a:p>
          <a:p>
            <a:endParaRPr lang="en-GB" sz="1400" dirty="0">
              <a:solidFill>
                <a:schemeClr val="accent6"/>
              </a:solidFill>
            </a:endParaRPr>
          </a:p>
          <a:p>
            <a:endParaRPr lang="en-GB" sz="1400" b="1" dirty="0">
              <a:solidFill>
                <a:schemeClr val="accent6"/>
              </a:solidFill>
            </a:endParaRPr>
          </a:p>
          <a:p>
            <a:endParaRPr lang="en-GB" sz="1400" b="1" dirty="0">
              <a:solidFill>
                <a:schemeClr val="accent6"/>
              </a:solidFill>
            </a:endParaRPr>
          </a:p>
          <a:p>
            <a:endParaRPr lang="en-GB" sz="1400" b="1" dirty="0">
              <a:solidFill>
                <a:schemeClr val="accent6"/>
              </a:solidFill>
            </a:endParaRPr>
          </a:p>
          <a:p>
            <a:endParaRPr lang="en-GB" sz="1400" b="1" dirty="0">
              <a:solidFill>
                <a:schemeClr val="accent6"/>
              </a:solidFill>
            </a:endParaRPr>
          </a:p>
          <a:p>
            <a:endParaRPr lang="en-GB" sz="1400" b="1" dirty="0">
              <a:solidFill>
                <a:schemeClr val="accent6"/>
              </a:solidFill>
            </a:endParaRPr>
          </a:p>
          <a:p>
            <a:endParaRPr lang="en-GB" sz="1400" b="1" dirty="0">
              <a:solidFill>
                <a:schemeClr val="accent6"/>
              </a:solidFill>
            </a:endParaRPr>
          </a:p>
          <a:p>
            <a:endParaRPr lang="en-GB" sz="1400" b="1" dirty="0">
              <a:solidFill>
                <a:schemeClr val="accent6"/>
              </a:solidFill>
            </a:endParaRPr>
          </a:p>
          <a:p>
            <a:endParaRPr lang="en-GB" sz="1400" b="1" dirty="0">
              <a:solidFill>
                <a:schemeClr val="accent6"/>
              </a:solidFill>
            </a:endParaRPr>
          </a:p>
          <a:p>
            <a:endParaRPr lang="en-GB" sz="1400" b="1" dirty="0">
              <a:solidFill>
                <a:schemeClr val="accent6"/>
              </a:solidFill>
            </a:endParaRPr>
          </a:p>
          <a:p>
            <a:endParaRPr lang="en-GB" sz="1400" b="1" dirty="0">
              <a:solidFill>
                <a:schemeClr val="accent6"/>
              </a:solidFill>
            </a:endParaRPr>
          </a:p>
          <a:p>
            <a:endParaRPr lang="en-GB" sz="1400" b="1" dirty="0">
              <a:solidFill>
                <a:schemeClr val="accent6"/>
              </a:solidFill>
            </a:endParaRPr>
          </a:p>
          <a:p>
            <a:endParaRPr lang="en-GB" sz="1400" b="1" dirty="0">
              <a:solidFill>
                <a:schemeClr val="accent6"/>
              </a:solidFill>
            </a:endParaRPr>
          </a:p>
          <a:p>
            <a:endParaRPr lang="en-GB" sz="1400" b="1" dirty="0">
              <a:solidFill>
                <a:schemeClr val="accent6"/>
              </a:solidFill>
            </a:endParaRPr>
          </a:p>
          <a:p>
            <a:r>
              <a:rPr lang="en-GB" sz="1400" b="1" dirty="0">
                <a:solidFill>
                  <a:schemeClr val="accent6"/>
                </a:solidFill>
              </a:rPr>
              <a:t> 13:45 </a:t>
            </a:r>
          </a:p>
        </p:txBody>
      </p:sp>
      <p:sp>
        <p:nvSpPr>
          <p:cNvPr id="17" name="TextBox 16">
            <a:extLst>
              <a:ext uri="{FF2B5EF4-FFF2-40B4-BE49-F238E27FC236}">
                <a16:creationId xmlns:a16="http://schemas.microsoft.com/office/drawing/2014/main" id="{1781E83B-9954-F802-8348-5B3B82A97EF8}"/>
              </a:ext>
            </a:extLst>
          </p:cNvPr>
          <p:cNvSpPr txBox="1"/>
          <p:nvPr/>
        </p:nvSpPr>
        <p:spPr>
          <a:xfrm>
            <a:off x="2967013" y="4217601"/>
            <a:ext cx="4040726" cy="2348720"/>
          </a:xfrm>
          <a:prstGeom prst="rect">
            <a:avLst/>
          </a:prstGeom>
          <a:noFill/>
          <a:ln>
            <a:solidFill>
              <a:srgbClr val="7030A0"/>
            </a:solidFill>
          </a:ln>
        </p:spPr>
        <p:txBody>
          <a:bodyPr wrap="square">
            <a:spAutoFit/>
          </a:bodyPr>
          <a:lstStyle/>
          <a:p>
            <a:pPr>
              <a:lnSpc>
                <a:spcPct val="107000"/>
              </a:lnSpc>
              <a:spcAft>
                <a:spcPts val="800"/>
              </a:spcAft>
            </a:pPr>
            <a:r>
              <a:rPr lang="en-GB" sz="1400" b="1" dirty="0">
                <a:solidFill>
                  <a:srgbClr val="7030A0"/>
                </a:solidFill>
              </a:rPr>
              <a:t>How to register/enrol:</a:t>
            </a:r>
          </a:p>
          <a:p>
            <a:pPr>
              <a:lnSpc>
                <a:spcPct val="107000"/>
              </a:lnSpc>
              <a:spcAft>
                <a:spcPts val="800"/>
              </a:spcAft>
            </a:pPr>
            <a:r>
              <a:rPr lang="en-GB" sz="1050" dirty="0"/>
              <a:t>No need to pre-book join on the day using the link provided. Contact details for the therapist in charge of the training session are below should you have any queries.</a:t>
            </a:r>
          </a:p>
          <a:p>
            <a:pPr>
              <a:lnSpc>
                <a:spcPct val="107000"/>
              </a:lnSpc>
              <a:spcAft>
                <a:spcPts val="800"/>
              </a:spcAft>
            </a:pPr>
            <a:endParaRPr lang="en-GB" sz="1100" b="1" dirty="0">
              <a:solidFill>
                <a:srgbClr val="7030A0"/>
              </a:solidFill>
            </a:endParaRPr>
          </a:p>
          <a:p>
            <a:pPr>
              <a:lnSpc>
                <a:spcPct val="107000"/>
              </a:lnSpc>
              <a:spcAft>
                <a:spcPts val="800"/>
              </a:spcAft>
            </a:pPr>
            <a:endParaRPr lang="en-GB" sz="1100" b="1" dirty="0">
              <a:solidFill>
                <a:srgbClr val="7030A0"/>
              </a:solidFill>
            </a:endParaRPr>
          </a:p>
          <a:p>
            <a:pPr>
              <a:lnSpc>
                <a:spcPct val="107000"/>
              </a:lnSpc>
              <a:spcAft>
                <a:spcPts val="800"/>
              </a:spcAft>
            </a:pPr>
            <a:endParaRPr lang="en-GB" sz="1100" b="1" dirty="0">
              <a:solidFill>
                <a:srgbClr val="7030A0"/>
              </a:solidFill>
            </a:endParaRPr>
          </a:p>
          <a:p>
            <a:pPr>
              <a:lnSpc>
                <a:spcPct val="107000"/>
              </a:lnSpc>
              <a:spcAft>
                <a:spcPts val="800"/>
              </a:spcAft>
            </a:pPr>
            <a:endParaRPr lang="en-GB" sz="1100" b="1" dirty="0">
              <a:solidFill>
                <a:srgbClr val="7030A0"/>
              </a:solidFill>
            </a:endParaRPr>
          </a:p>
          <a:p>
            <a:pPr>
              <a:lnSpc>
                <a:spcPct val="107000"/>
              </a:lnSpc>
              <a:spcAft>
                <a:spcPts val="800"/>
              </a:spcAft>
            </a:pPr>
            <a:endParaRPr lang="en-GB" sz="1100" dirty="0"/>
          </a:p>
        </p:txBody>
      </p:sp>
      <p:sp>
        <p:nvSpPr>
          <p:cNvPr id="18" name="TextBox 17">
            <a:extLst>
              <a:ext uri="{FF2B5EF4-FFF2-40B4-BE49-F238E27FC236}">
                <a16:creationId xmlns:a16="http://schemas.microsoft.com/office/drawing/2014/main" id="{597A4263-F216-0DCB-8997-C338D2B5D447}"/>
              </a:ext>
            </a:extLst>
          </p:cNvPr>
          <p:cNvSpPr txBox="1"/>
          <p:nvPr/>
        </p:nvSpPr>
        <p:spPr>
          <a:xfrm>
            <a:off x="308357" y="1329769"/>
            <a:ext cx="6651739" cy="523220"/>
          </a:xfrm>
          <a:prstGeom prst="rect">
            <a:avLst/>
          </a:prstGeom>
          <a:noFill/>
          <a:ln>
            <a:solidFill>
              <a:srgbClr val="7030A0"/>
            </a:solidFill>
          </a:ln>
        </p:spPr>
        <p:txBody>
          <a:bodyPr wrap="square" rtlCol="0">
            <a:spAutoFit/>
          </a:bodyPr>
          <a:lstStyle/>
          <a:p>
            <a:r>
              <a:rPr lang="en-GB" sz="1400" dirty="0"/>
              <a:t>All sessions will be run via MS Teams by a Falls Practitioner from the Bedfordshire, Luton or Milton Keynes falls services.</a:t>
            </a:r>
          </a:p>
        </p:txBody>
      </p:sp>
      <p:graphicFrame>
        <p:nvGraphicFramePr>
          <p:cNvPr id="2" name="Table 2">
            <a:extLst>
              <a:ext uri="{FF2B5EF4-FFF2-40B4-BE49-F238E27FC236}">
                <a16:creationId xmlns:a16="http://schemas.microsoft.com/office/drawing/2014/main" id="{37644CC1-469B-A6AD-6817-5D89F81F6711}"/>
              </a:ext>
            </a:extLst>
          </p:cNvPr>
          <p:cNvGraphicFramePr>
            <a:graphicFrameLocks noGrp="1"/>
          </p:cNvGraphicFramePr>
          <p:nvPr>
            <p:extLst>
              <p:ext uri="{D42A27DB-BD31-4B8C-83A1-F6EECF244321}">
                <p14:modId xmlns:p14="http://schemas.microsoft.com/office/powerpoint/2010/main" val="2660389954"/>
              </p:ext>
            </p:extLst>
          </p:nvPr>
        </p:nvGraphicFramePr>
        <p:xfrm>
          <a:off x="7267710" y="1629581"/>
          <a:ext cx="4615933" cy="4637840"/>
        </p:xfrm>
        <a:graphic>
          <a:graphicData uri="http://schemas.openxmlformats.org/drawingml/2006/table">
            <a:tbl>
              <a:tblPr firstRow="1" bandRow="1">
                <a:tableStyleId>{F5AB1C69-6EDB-4FF4-983F-18BD219EF322}</a:tableStyleId>
              </a:tblPr>
              <a:tblGrid>
                <a:gridCol w="560236">
                  <a:extLst>
                    <a:ext uri="{9D8B030D-6E8A-4147-A177-3AD203B41FA5}">
                      <a16:colId xmlns:a16="http://schemas.microsoft.com/office/drawing/2014/main" val="2706514169"/>
                    </a:ext>
                  </a:extLst>
                </a:gridCol>
                <a:gridCol w="760178">
                  <a:extLst>
                    <a:ext uri="{9D8B030D-6E8A-4147-A177-3AD203B41FA5}">
                      <a16:colId xmlns:a16="http://schemas.microsoft.com/office/drawing/2014/main" val="2004745634"/>
                    </a:ext>
                  </a:extLst>
                </a:gridCol>
                <a:gridCol w="1507609">
                  <a:extLst>
                    <a:ext uri="{9D8B030D-6E8A-4147-A177-3AD203B41FA5}">
                      <a16:colId xmlns:a16="http://schemas.microsoft.com/office/drawing/2014/main" val="3721307977"/>
                    </a:ext>
                  </a:extLst>
                </a:gridCol>
                <a:gridCol w="1787910">
                  <a:extLst>
                    <a:ext uri="{9D8B030D-6E8A-4147-A177-3AD203B41FA5}">
                      <a16:colId xmlns:a16="http://schemas.microsoft.com/office/drawing/2014/main" val="2334944237"/>
                    </a:ext>
                  </a:extLst>
                </a:gridCol>
              </a:tblGrid>
              <a:tr h="256405">
                <a:tc>
                  <a:txBody>
                    <a:bodyPr/>
                    <a:lstStyle/>
                    <a:p>
                      <a:r>
                        <a:rPr lang="en-GB" sz="1000" dirty="0"/>
                        <a:t>Lead</a:t>
                      </a:r>
                    </a:p>
                  </a:txBody>
                  <a:tcPr/>
                </a:tc>
                <a:tc>
                  <a:txBody>
                    <a:bodyPr/>
                    <a:lstStyle/>
                    <a:p>
                      <a:r>
                        <a:rPr lang="en-GB" sz="1000" dirty="0"/>
                        <a:t>Date</a:t>
                      </a:r>
                    </a:p>
                  </a:txBody>
                  <a:tcPr/>
                </a:tc>
                <a:tc>
                  <a:txBody>
                    <a:bodyPr/>
                    <a:lstStyle/>
                    <a:p>
                      <a:r>
                        <a:rPr lang="en-GB" sz="1000" dirty="0"/>
                        <a:t>Joining Instructions</a:t>
                      </a:r>
                    </a:p>
                  </a:txBody>
                  <a:tcPr/>
                </a:tc>
                <a:tc>
                  <a:txBody>
                    <a:bodyPr/>
                    <a:lstStyle/>
                    <a:p>
                      <a:endParaRPr lang="en-GB" sz="1000" dirty="0"/>
                    </a:p>
                  </a:txBody>
                  <a:tcPr/>
                </a:tc>
                <a:extLst>
                  <a:ext uri="{0D108BD9-81ED-4DB2-BD59-A6C34878D82A}">
                    <a16:rowId xmlns:a16="http://schemas.microsoft.com/office/drawing/2014/main" val="4291822096"/>
                  </a:ext>
                </a:extLst>
              </a:tr>
              <a:tr h="294271">
                <a:tc>
                  <a:txBody>
                    <a:bodyPr/>
                    <a:lstStyle/>
                    <a:p>
                      <a:r>
                        <a:rPr lang="en-GB" sz="800" dirty="0">
                          <a:latin typeface="+mn-lt"/>
                        </a:rPr>
                        <a:t>Gamy</a:t>
                      </a:r>
                    </a:p>
                  </a:txBody>
                  <a:tcPr/>
                </a:tc>
                <a:tc>
                  <a:txBody>
                    <a:bodyPr/>
                    <a:lstStyle/>
                    <a:p>
                      <a:r>
                        <a:rPr lang="en-GB" sz="800" dirty="0">
                          <a:latin typeface="+mn-lt"/>
                        </a:rPr>
                        <a:t>17/04/2025</a:t>
                      </a:r>
                    </a:p>
                  </a:txBody>
                  <a:tcPr/>
                </a:tc>
                <a:tc>
                  <a:txBody>
                    <a:bodyPr/>
                    <a:lstStyle/>
                    <a:p>
                      <a:r>
                        <a:rPr lang="en-GB" sz="800" b="1" u="sng" kern="1200" dirty="0">
                          <a:solidFill>
                            <a:schemeClr val="dk1"/>
                          </a:solidFill>
                          <a:effectLst/>
                          <a:latin typeface="+mn-lt"/>
                          <a:ea typeface="+mn-ea"/>
                          <a:cs typeface="+mn-cs"/>
                          <a:hlinkClick r:id="rId3" tooltip="Meeting join link"/>
                        </a:rPr>
                        <a:t>Join the meeting now</a:t>
                      </a:r>
                      <a:endParaRPr lang="en-GB" sz="800" b="1" u="sng" kern="1200" dirty="0">
                        <a:solidFill>
                          <a:schemeClr val="dk1"/>
                        </a:solidFill>
                        <a:effectLst/>
                        <a:latin typeface="+mn-lt"/>
                        <a:ea typeface="+mn-ea"/>
                        <a:cs typeface="+mn-cs"/>
                      </a:endParaRPr>
                    </a:p>
                  </a:txBody>
                  <a:tcPr marL="68580" marR="68580" marT="0" marB="0"/>
                </a:tc>
                <a:tc>
                  <a:txBody>
                    <a:bodyPr/>
                    <a:lstStyle/>
                    <a:p>
                      <a:r>
                        <a:rPr lang="en-GB" sz="800" kern="1200" dirty="0">
                          <a:solidFill>
                            <a:schemeClr val="dk1"/>
                          </a:solidFill>
                          <a:effectLst/>
                          <a:latin typeface="+mn-lt"/>
                          <a:ea typeface="+mn-ea"/>
                          <a:cs typeface="+mn-cs"/>
                        </a:rPr>
                        <a:t>Meeting ID: 344 201 372 943</a:t>
                      </a:r>
                    </a:p>
                    <a:p>
                      <a:r>
                        <a:rPr lang="en-GB" sz="800" kern="1200" dirty="0">
                          <a:solidFill>
                            <a:schemeClr val="dk1"/>
                          </a:solidFill>
                          <a:effectLst/>
                          <a:latin typeface="+mn-lt"/>
                          <a:ea typeface="+mn-ea"/>
                          <a:cs typeface="+mn-cs"/>
                        </a:rPr>
                        <a:t>Passcode: Ru6mS2CR</a:t>
                      </a:r>
                    </a:p>
                  </a:txBody>
                  <a:tcPr marL="68580" marR="68580" marT="0" marB="0"/>
                </a:tc>
                <a:extLst>
                  <a:ext uri="{0D108BD9-81ED-4DB2-BD59-A6C34878D82A}">
                    <a16:rowId xmlns:a16="http://schemas.microsoft.com/office/drawing/2014/main" val="1638174564"/>
                  </a:ext>
                </a:extLst>
              </a:tr>
              <a:tr h="360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mn-lt"/>
                          <a:ea typeface="+mn-ea"/>
                          <a:cs typeface="+mn-cs"/>
                        </a:rPr>
                        <a:t>Gamy</a:t>
                      </a:r>
                    </a:p>
                  </a:txBody>
                  <a:tcPr/>
                </a:tc>
                <a:tc>
                  <a:txBody>
                    <a:bodyPr/>
                    <a:lstStyle/>
                    <a:p>
                      <a:r>
                        <a:rPr lang="en-GB" sz="800" dirty="0">
                          <a:latin typeface="+mn-lt"/>
                        </a:rPr>
                        <a:t>22/05/2025</a:t>
                      </a:r>
                    </a:p>
                  </a:txBody>
                  <a:tcPr/>
                </a:tc>
                <a:tc>
                  <a:txBody>
                    <a:bodyPr/>
                    <a:lstStyle/>
                    <a:p>
                      <a:r>
                        <a:rPr lang="en-GB" sz="800" b="1" u="sng" kern="1200" dirty="0">
                          <a:solidFill>
                            <a:schemeClr val="dk1"/>
                          </a:solidFill>
                          <a:effectLst/>
                          <a:latin typeface="+mn-lt"/>
                          <a:ea typeface="+mn-ea"/>
                          <a:cs typeface="+mn-cs"/>
                          <a:hlinkClick r:id="rId4" tooltip="Meeting join link"/>
                        </a:rPr>
                        <a:t>Join the meeting now</a:t>
                      </a:r>
                      <a:endParaRPr lang="en-GB" sz="800" kern="1200" dirty="0">
                        <a:solidFill>
                          <a:schemeClr val="dk1"/>
                        </a:solidFill>
                        <a:effectLst/>
                        <a:latin typeface="+mn-lt"/>
                        <a:ea typeface="+mn-ea"/>
                        <a:cs typeface="+mn-cs"/>
                      </a:endParaRPr>
                    </a:p>
                  </a:txBody>
                  <a:tcPr/>
                </a:tc>
                <a:tc>
                  <a:txBody>
                    <a:bodyPr/>
                    <a:lstStyle/>
                    <a:p>
                      <a:r>
                        <a:rPr lang="en-GB" sz="800" kern="1200" dirty="0">
                          <a:solidFill>
                            <a:schemeClr val="dk1"/>
                          </a:solidFill>
                          <a:effectLst/>
                          <a:latin typeface="+mn-lt"/>
                          <a:ea typeface="+mn-ea"/>
                          <a:cs typeface="+mn-cs"/>
                        </a:rPr>
                        <a:t>Meeting ID: 398 736 117 39</a:t>
                      </a:r>
                    </a:p>
                    <a:p>
                      <a:r>
                        <a:rPr lang="en-GB" sz="800" kern="1200" dirty="0">
                          <a:solidFill>
                            <a:schemeClr val="dk1"/>
                          </a:solidFill>
                          <a:effectLst/>
                          <a:latin typeface="+mn-lt"/>
                          <a:ea typeface="+mn-ea"/>
                          <a:cs typeface="+mn-cs"/>
                        </a:rPr>
                        <a:t>Passcode: BW2W25kc</a:t>
                      </a:r>
                    </a:p>
                  </a:txBody>
                  <a:tcPr/>
                </a:tc>
                <a:extLst>
                  <a:ext uri="{0D108BD9-81ED-4DB2-BD59-A6C34878D82A}">
                    <a16:rowId xmlns:a16="http://schemas.microsoft.com/office/drawing/2014/main" val="3019121597"/>
                  </a:ext>
                </a:extLst>
              </a:tr>
              <a:tr h="360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mn-lt"/>
                          <a:ea typeface="+mn-ea"/>
                          <a:cs typeface="+mn-cs"/>
                        </a:rPr>
                        <a:t>Gamy</a:t>
                      </a:r>
                    </a:p>
                  </a:txBody>
                  <a:tcPr/>
                </a:tc>
                <a:tc>
                  <a:txBody>
                    <a:bodyPr/>
                    <a:lstStyle/>
                    <a:p>
                      <a:r>
                        <a:rPr lang="en-GB" sz="800" dirty="0">
                          <a:latin typeface="+mn-lt"/>
                        </a:rPr>
                        <a:t>19/06/2025</a:t>
                      </a:r>
                    </a:p>
                  </a:txBody>
                  <a:tcPr/>
                </a:tc>
                <a:tc>
                  <a:txBody>
                    <a:bodyPr/>
                    <a:lstStyle/>
                    <a:p>
                      <a:r>
                        <a:rPr lang="en-GB" sz="800" b="1" u="sng" kern="1200" dirty="0">
                          <a:solidFill>
                            <a:schemeClr val="dk1"/>
                          </a:solidFill>
                          <a:effectLst/>
                          <a:latin typeface="+mn-lt"/>
                          <a:ea typeface="+mn-ea"/>
                          <a:cs typeface="+mn-cs"/>
                          <a:hlinkClick r:id="rId5" tooltip="Meeting join link"/>
                        </a:rPr>
                        <a:t>Join the meeting now</a:t>
                      </a:r>
                      <a:endParaRPr lang="en-GB" sz="800" kern="1200" dirty="0">
                        <a:solidFill>
                          <a:schemeClr val="dk1"/>
                        </a:solidFill>
                        <a:effectLst/>
                        <a:latin typeface="+mn-lt"/>
                        <a:ea typeface="+mn-ea"/>
                        <a:cs typeface="+mn-cs"/>
                      </a:endParaRPr>
                    </a:p>
                  </a:txBody>
                  <a:tcPr/>
                </a:tc>
                <a:tc>
                  <a:txBody>
                    <a:bodyPr/>
                    <a:lstStyle/>
                    <a:p>
                      <a:r>
                        <a:rPr lang="en-GB" sz="800" kern="1200" dirty="0">
                          <a:solidFill>
                            <a:schemeClr val="dk1"/>
                          </a:solidFill>
                          <a:effectLst/>
                          <a:latin typeface="+mn-lt"/>
                          <a:ea typeface="+mn-ea"/>
                          <a:cs typeface="+mn-cs"/>
                        </a:rPr>
                        <a:t>Meeting ID: 328 613 768 378</a:t>
                      </a:r>
                    </a:p>
                    <a:p>
                      <a:r>
                        <a:rPr lang="en-GB" sz="800" kern="1200" dirty="0">
                          <a:solidFill>
                            <a:schemeClr val="dk1"/>
                          </a:solidFill>
                          <a:effectLst/>
                          <a:latin typeface="+mn-lt"/>
                          <a:ea typeface="+mn-ea"/>
                          <a:cs typeface="+mn-cs"/>
                        </a:rPr>
                        <a:t>Passcode: 6Wo3y8Z7</a:t>
                      </a:r>
                    </a:p>
                  </a:txBody>
                  <a:tcPr/>
                </a:tc>
                <a:extLst>
                  <a:ext uri="{0D108BD9-81ED-4DB2-BD59-A6C34878D82A}">
                    <a16:rowId xmlns:a16="http://schemas.microsoft.com/office/drawing/2014/main" val="1454891126"/>
                  </a:ext>
                </a:extLst>
              </a:tr>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mn-lt"/>
                          <a:ea typeface="+mn-ea"/>
                          <a:cs typeface="+mn-cs"/>
                        </a:rPr>
                        <a:t>Julie</a:t>
                      </a:r>
                    </a:p>
                  </a:txBody>
                  <a:tcPr/>
                </a:tc>
                <a:tc>
                  <a:txBody>
                    <a:bodyPr/>
                    <a:lstStyle/>
                    <a:p>
                      <a:r>
                        <a:rPr lang="en-GB" sz="800" dirty="0">
                          <a:latin typeface="+mn-lt"/>
                        </a:rPr>
                        <a:t>24/07/2025</a:t>
                      </a:r>
                    </a:p>
                  </a:txBody>
                  <a:tcPr/>
                </a:tc>
                <a:tc>
                  <a:txBody>
                    <a:bodyPr/>
                    <a:lstStyle/>
                    <a:p>
                      <a:r>
                        <a:rPr lang="en-GB" sz="800" b="1" u="sng" kern="1200" dirty="0">
                          <a:solidFill>
                            <a:schemeClr val="dk1"/>
                          </a:solidFill>
                          <a:effectLst/>
                          <a:latin typeface="+mn-lt"/>
                          <a:ea typeface="+mn-ea"/>
                          <a:cs typeface="+mn-cs"/>
                          <a:hlinkClick r:id="rId6" tooltip="Meeting join link"/>
                        </a:rPr>
                        <a:t>Join the meeting now</a:t>
                      </a:r>
                      <a:endParaRPr lang="en-GB" sz="800" kern="1200" dirty="0">
                        <a:solidFill>
                          <a:schemeClr val="dk1"/>
                        </a:solidFill>
                        <a:effectLst/>
                        <a:latin typeface="+mn-lt"/>
                        <a:ea typeface="+mn-ea"/>
                        <a:cs typeface="+mn-cs"/>
                      </a:endParaRPr>
                    </a:p>
                  </a:txBody>
                  <a:tcPr/>
                </a:tc>
                <a:tc>
                  <a:txBody>
                    <a:bodyPr/>
                    <a:lstStyle/>
                    <a:p>
                      <a:r>
                        <a:rPr lang="en-GB" sz="800" kern="1200" dirty="0">
                          <a:solidFill>
                            <a:schemeClr val="dk1"/>
                          </a:solidFill>
                          <a:effectLst/>
                          <a:latin typeface="+mn-lt"/>
                          <a:ea typeface="+mn-ea"/>
                          <a:cs typeface="+mn-cs"/>
                        </a:rPr>
                        <a:t>Meeting ID: 378 228 897 627</a:t>
                      </a:r>
                    </a:p>
                    <a:p>
                      <a:r>
                        <a:rPr lang="en-GB" sz="800" kern="1200" dirty="0">
                          <a:solidFill>
                            <a:schemeClr val="dk1"/>
                          </a:solidFill>
                          <a:effectLst/>
                          <a:latin typeface="+mn-lt"/>
                          <a:ea typeface="+mn-ea"/>
                          <a:cs typeface="+mn-cs"/>
                        </a:rPr>
                        <a:t>Passcode: EB76uJ6P</a:t>
                      </a:r>
                    </a:p>
                  </a:txBody>
                  <a:tcPr/>
                </a:tc>
                <a:extLst>
                  <a:ext uri="{0D108BD9-81ED-4DB2-BD59-A6C34878D82A}">
                    <a16:rowId xmlns:a16="http://schemas.microsoft.com/office/drawing/2014/main" val="1241831213"/>
                  </a:ext>
                </a:extLst>
              </a:tr>
              <a:tr h="384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mn-lt"/>
                          <a:ea typeface="+mn-ea"/>
                          <a:cs typeface="+mn-cs"/>
                        </a:rPr>
                        <a:t>Becky</a:t>
                      </a:r>
                    </a:p>
                  </a:txBody>
                  <a:tcPr/>
                </a:tc>
                <a:tc>
                  <a:txBody>
                    <a:bodyPr/>
                    <a:lstStyle/>
                    <a:p>
                      <a:r>
                        <a:rPr lang="en-GB" sz="800" dirty="0">
                          <a:latin typeface="+mn-lt"/>
                        </a:rPr>
                        <a:t>21/08/2025</a:t>
                      </a:r>
                    </a:p>
                  </a:txBody>
                  <a:tcPr/>
                </a:tc>
                <a:tc>
                  <a:txBody>
                    <a:bodyPr/>
                    <a:lstStyle/>
                    <a:p>
                      <a:r>
                        <a:rPr lang="en-GB" sz="800" b="1" u="sng" kern="1200" dirty="0">
                          <a:solidFill>
                            <a:schemeClr val="dk1"/>
                          </a:solidFill>
                          <a:effectLst/>
                          <a:latin typeface="+mn-lt"/>
                          <a:ea typeface="+mn-ea"/>
                          <a:cs typeface="+mn-cs"/>
                          <a:hlinkClick r:id="rId7" tooltip="Meeting join link"/>
                        </a:rPr>
                        <a:t>Join the meeting now</a:t>
                      </a:r>
                      <a:endParaRPr lang="en-GB" sz="800" kern="1200" dirty="0">
                        <a:solidFill>
                          <a:schemeClr val="dk1"/>
                        </a:solidFill>
                        <a:effectLst/>
                        <a:latin typeface="+mn-lt"/>
                        <a:ea typeface="+mn-ea"/>
                        <a:cs typeface="+mn-cs"/>
                      </a:endParaRPr>
                    </a:p>
                  </a:txBody>
                  <a:tcPr/>
                </a:tc>
                <a:tc>
                  <a:txBody>
                    <a:bodyPr/>
                    <a:lstStyle/>
                    <a:p>
                      <a:r>
                        <a:rPr lang="en-GB" sz="800" kern="1200" dirty="0">
                          <a:solidFill>
                            <a:schemeClr val="dk1"/>
                          </a:solidFill>
                          <a:effectLst/>
                          <a:latin typeface="+mn-lt"/>
                          <a:ea typeface="+mn-ea"/>
                          <a:cs typeface="+mn-cs"/>
                        </a:rPr>
                        <a:t>Meeting ID: 382 795 425 944</a:t>
                      </a:r>
                    </a:p>
                    <a:p>
                      <a:r>
                        <a:rPr lang="en-GB" sz="800" kern="1200" dirty="0">
                          <a:solidFill>
                            <a:schemeClr val="dk1"/>
                          </a:solidFill>
                          <a:effectLst/>
                          <a:latin typeface="+mn-lt"/>
                          <a:ea typeface="+mn-ea"/>
                          <a:cs typeface="+mn-cs"/>
                        </a:rPr>
                        <a:t>Passcode: yW7PL2gF</a:t>
                      </a:r>
                    </a:p>
                  </a:txBody>
                  <a:tcPr/>
                </a:tc>
                <a:extLst>
                  <a:ext uri="{0D108BD9-81ED-4DB2-BD59-A6C34878D82A}">
                    <a16:rowId xmlns:a16="http://schemas.microsoft.com/office/drawing/2014/main" val="2630229827"/>
                  </a:ext>
                </a:extLst>
              </a:tr>
              <a:tr h="360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mn-lt"/>
                          <a:ea typeface="+mn-ea"/>
                          <a:cs typeface="+mn-cs"/>
                        </a:rPr>
                        <a:t>Becky</a:t>
                      </a:r>
                    </a:p>
                  </a:txBody>
                  <a:tcPr/>
                </a:tc>
                <a:tc>
                  <a:txBody>
                    <a:bodyPr/>
                    <a:lstStyle/>
                    <a:p>
                      <a:r>
                        <a:rPr lang="en-GB" sz="800" dirty="0">
                          <a:latin typeface="+mn-lt"/>
                        </a:rPr>
                        <a:t>18/09/2025</a:t>
                      </a:r>
                    </a:p>
                  </a:txBody>
                  <a:tcPr/>
                </a:tc>
                <a:tc>
                  <a:txBody>
                    <a:bodyPr/>
                    <a:lstStyle/>
                    <a:p>
                      <a:r>
                        <a:rPr lang="en-GB" sz="800" b="1" u="sng" kern="1200" dirty="0">
                          <a:solidFill>
                            <a:schemeClr val="dk1"/>
                          </a:solidFill>
                          <a:effectLst/>
                          <a:latin typeface="+mn-lt"/>
                          <a:ea typeface="+mn-ea"/>
                          <a:cs typeface="+mn-cs"/>
                          <a:hlinkClick r:id="rId8" tooltip="Meeting join link"/>
                        </a:rPr>
                        <a:t>Join the meeting now</a:t>
                      </a:r>
                      <a:endParaRPr lang="en-GB" sz="800" kern="1200" dirty="0">
                        <a:solidFill>
                          <a:schemeClr val="dk1"/>
                        </a:solidFill>
                        <a:effectLst/>
                        <a:latin typeface="+mn-lt"/>
                        <a:ea typeface="+mn-ea"/>
                        <a:cs typeface="+mn-cs"/>
                      </a:endParaRPr>
                    </a:p>
                  </a:txBody>
                  <a:tcPr/>
                </a:tc>
                <a:tc>
                  <a:txBody>
                    <a:bodyPr/>
                    <a:lstStyle/>
                    <a:p>
                      <a:r>
                        <a:rPr lang="en-GB" sz="800" kern="1200" dirty="0">
                          <a:solidFill>
                            <a:schemeClr val="dk1"/>
                          </a:solidFill>
                          <a:effectLst/>
                          <a:latin typeface="+mn-lt"/>
                          <a:ea typeface="+mn-ea"/>
                          <a:cs typeface="+mn-cs"/>
                        </a:rPr>
                        <a:t>Meeting ID: 311 538 930 599</a:t>
                      </a:r>
                    </a:p>
                    <a:p>
                      <a:r>
                        <a:rPr lang="en-GB" sz="800" kern="1200" dirty="0">
                          <a:solidFill>
                            <a:schemeClr val="dk1"/>
                          </a:solidFill>
                          <a:effectLst/>
                          <a:latin typeface="+mn-lt"/>
                          <a:ea typeface="+mn-ea"/>
                          <a:cs typeface="+mn-cs"/>
                        </a:rPr>
                        <a:t>Passcode: uc35XY73</a:t>
                      </a:r>
                    </a:p>
                  </a:txBody>
                  <a:tcPr/>
                </a:tc>
                <a:extLst>
                  <a:ext uri="{0D108BD9-81ED-4DB2-BD59-A6C34878D82A}">
                    <a16:rowId xmlns:a16="http://schemas.microsoft.com/office/drawing/2014/main" val="579020577"/>
                  </a:ext>
                </a:extLst>
              </a:tr>
              <a:tr h="360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mn-lt"/>
                          <a:ea typeface="+mn-ea"/>
                          <a:cs typeface="+mn-cs"/>
                        </a:rPr>
                        <a:t>Julie</a:t>
                      </a:r>
                    </a:p>
                  </a:txBody>
                  <a:tcPr/>
                </a:tc>
                <a:tc>
                  <a:txBody>
                    <a:bodyPr/>
                    <a:lstStyle/>
                    <a:p>
                      <a:r>
                        <a:rPr lang="en-GB" sz="800" dirty="0">
                          <a:latin typeface="+mn-lt"/>
                        </a:rPr>
                        <a:t>23/10/2025</a:t>
                      </a:r>
                    </a:p>
                  </a:txBody>
                  <a:tcPr/>
                </a:tc>
                <a:tc>
                  <a:txBody>
                    <a:bodyPr/>
                    <a:lstStyle/>
                    <a:p>
                      <a:r>
                        <a:rPr lang="en-GB" sz="800" b="1" u="sng" kern="1200" dirty="0">
                          <a:solidFill>
                            <a:schemeClr val="dk1"/>
                          </a:solidFill>
                          <a:effectLst/>
                          <a:latin typeface="+mn-lt"/>
                          <a:ea typeface="+mn-ea"/>
                          <a:cs typeface="+mn-cs"/>
                          <a:hlinkClick r:id="rId9" tooltip="Meeting join link"/>
                        </a:rPr>
                        <a:t>Join the meeting now</a:t>
                      </a:r>
                      <a:endParaRPr lang="en-GB" sz="800" kern="1200" dirty="0">
                        <a:solidFill>
                          <a:schemeClr val="dk1"/>
                        </a:solidFill>
                        <a:effectLst/>
                        <a:latin typeface="+mn-lt"/>
                        <a:ea typeface="+mn-ea"/>
                        <a:cs typeface="+mn-cs"/>
                      </a:endParaRPr>
                    </a:p>
                  </a:txBody>
                  <a:tcPr/>
                </a:tc>
                <a:tc>
                  <a:txBody>
                    <a:bodyPr/>
                    <a:lstStyle/>
                    <a:p>
                      <a:r>
                        <a:rPr lang="en-GB" sz="800" kern="1200" dirty="0">
                          <a:solidFill>
                            <a:schemeClr val="dk1"/>
                          </a:solidFill>
                          <a:effectLst/>
                          <a:latin typeface="+mn-lt"/>
                          <a:ea typeface="+mn-ea"/>
                          <a:cs typeface="+mn-cs"/>
                        </a:rPr>
                        <a:t>Meeting ID: 321 320 090 881</a:t>
                      </a:r>
                    </a:p>
                    <a:p>
                      <a:r>
                        <a:rPr lang="en-GB" sz="800" kern="1200" dirty="0">
                          <a:solidFill>
                            <a:schemeClr val="dk1"/>
                          </a:solidFill>
                          <a:effectLst/>
                          <a:latin typeface="+mn-lt"/>
                          <a:ea typeface="+mn-ea"/>
                          <a:cs typeface="+mn-cs"/>
                        </a:rPr>
                        <a:t>Passcode: Ph9Cj3Zn</a:t>
                      </a:r>
                    </a:p>
                  </a:txBody>
                  <a:tcPr/>
                </a:tc>
                <a:extLst>
                  <a:ext uri="{0D108BD9-81ED-4DB2-BD59-A6C34878D82A}">
                    <a16:rowId xmlns:a16="http://schemas.microsoft.com/office/drawing/2014/main" val="2217807855"/>
                  </a:ext>
                </a:extLst>
              </a:tr>
              <a:tr h="4147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mn-lt"/>
                          <a:ea typeface="+mn-ea"/>
                          <a:cs typeface="+mn-cs"/>
                        </a:rPr>
                        <a:t>Becky</a:t>
                      </a:r>
                    </a:p>
                  </a:txBody>
                  <a:tcPr/>
                </a:tc>
                <a:tc>
                  <a:txBody>
                    <a:bodyPr/>
                    <a:lstStyle/>
                    <a:p>
                      <a:r>
                        <a:rPr lang="en-GB" sz="800" dirty="0">
                          <a:latin typeface="+mn-lt"/>
                        </a:rPr>
                        <a:t>20/11/2025</a:t>
                      </a:r>
                    </a:p>
                  </a:txBody>
                  <a:tcPr/>
                </a:tc>
                <a:tc>
                  <a:txBody>
                    <a:bodyPr/>
                    <a:lstStyle/>
                    <a:p>
                      <a:r>
                        <a:rPr lang="en-GB" sz="800" b="1" u="sng" kern="1200" dirty="0">
                          <a:solidFill>
                            <a:schemeClr val="dk1"/>
                          </a:solidFill>
                          <a:effectLst/>
                          <a:latin typeface="+mn-lt"/>
                          <a:ea typeface="+mn-ea"/>
                          <a:cs typeface="+mn-cs"/>
                          <a:hlinkClick r:id="rId10" tooltip="Meeting join link"/>
                        </a:rPr>
                        <a:t>Join the meeting now</a:t>
                      </a:r>
                      <a:endParaRPr lang="en-GB" sz="800" kern="1200" dirty="0">
                        <a:solidFill>
                          <a:schemeClr val="dk1"/>
                        </a:solidFill>
                        <a:effectLst/>
                        <a:latin typeface="+mn-lt"/>
                        <a:ea typeface="+mn-ea"/>
                        <a:cs typeface="+mn-cs"/>
                      </a:endParaRPr>
                    </a:p>
                  </a:txBody>
                  <a:tcPr/>
                </a:tc>
                <a:tc>
                  <a:txBody>
                    <a:bodyPr/>
                    <a:lstStyle/>
                    <a:p>
                      <a:r>
                        <a:rPr lang="en-GB" sz="800" kern="1200" dirty="0">
                          <a:solidFill>
                            <a:schemeClr val="dk1"/>
                          </a:solidFill>
                          <a:effectLst/>
                          <a:latin typeface="+mn-lt"/>
                          <a:ea typeface="+mn-ea"/>
                          <a:cs typeface="+mn-cs"/>
                        </a:rPr>
                        <a:t>Meeting ID: 324 892 990 615</a:t>
                      </a:r>
                    </a:p>
                    <a:p>
                      <a:r>
                        <a:rPr lang="en-GB" sz="800" kern="1200" dirty="0">
                          <a:solidFill>
                            <a:schemeClr val="dk1"/>
                          </a:solidFill>
                          <a:effectLst/>
                          <a:latin typeface="+mn-lt"/>
                          <a:ea typeface="+mn-ea"/>
                          <a:cs typeface="+mn-cs"/>
                        </a:rPr>
                        <a:t>Passcode: x8Qq3cZ2</a:t>
                      </a:r>
                    </a:p>
                  </a:txBody>
                  <a:tcPr/>
                </a:tc>
                <a:extLst>
                  <a:ext uri="{0D108BD9-81ED-4DB2-BD59-A6C34878D82A}">
                    <a16:rowId xmlns:a16="http://schemas.microsoft.com/office/drawing/2014/main" val="658025480"/>
                  </a:ext>
                </a:extLst>
              </a:tr>
              <a:tr h="3773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mn-lt"/>
                          <a:ea typeface="+mn-ea"/>
                          <a:cs typeface="+mn-cs"/>
                        </a:rPr>
                        <a:t>Julie</a:t>
                      </a:r>
                    </a:p>
                  </a:txBody>
                  <a:tcPr/>
                </a:tc>
                <a:tc>
                  <a:txBody>
                    <a:bodyPr/>
                    <a:lstStyle/>
                    <a:p>
                      <a:r>
                        <a:rPr lang="en-GB" sz="800" dirty="0">
                          <a:latin typeface="+mn-lt"/>
                        </a:rPr>
                        <a:t>18/12/2025</a:t>
                      </a:r>
                    </a:p>
                  </a:txBody>
                  <a:tcPr/>
                </a:tc>
                <a:tc>
                  <a:txBody>
                    <a:bodyPr/>
                    <a:lstStyle/>
                    <a:p>
                      <a:r>
                        <a:rPr lang="en-GB" sz="800" b="1" u="sng" kern="1200" dirty="0">
                          <a:solidFill>
                            <a:schemeClr val="dk1"/>
                          </a:solidFill>
                          <a:effectLst/>
                          <a:latin typeface="+mn-lt"/>
                          <a:ea typeface="+mn-ea"/>
                          <a:cs typeface="+mn-cs"/>
                          <a:hlinkClick r:id="rId11" tooltip="Meeting join link"/>
                        </a:rPr>
                        <a:t>Join the meeting now</a:t>
                      </a:r>
                      <a:endParaRPr lang="en-GB" sz="800" kern="1200" dirty="0">
                        <a:solidFill>
                          <a:schemeClr val="dk1"/>
                        </a:solidFill>
                        <a:effectLst/>
                        <a:latin typeface="+mn-lt"/>
                        <a:ea typeface="+mn-ea"/>
                        <a:cs typeface="+mn-cs"/>
                      </a:endParaRPr>
                    </a:p>
                  </a:txBody>
                  <a:tcPr/>
                </a:tc>
                <a:tc>
                  <a:txBody>
                    <a:bodyPr/>
                    <a:lstStyle/>
                    <a:p>
                      <a:r>
                        <a:rPr lang="en-GB" sz="800" kern="1200" dirty="0">
                          <a:solidFill>
                            <a:schemeClr val="dk1"/>
                          </a:solidFill>
                          <a:effectLst/>
                          <a:latin typeface="+mn-lt"/>
                          <a:ea typeface="+mn-ea"/>
                          <a:cs typeface="+mn-cs"/>
                        </a:rPr>
                        <a:t>Meeting ID: 367 132 099 562</a:t>
                      </a:r>
                    </a:p>
                    <a:p>
                      <a:r>
                        <a:rPr lang="en-GB" sz="800" kern="1200" dirty="0">
                          <a:solidFill>
                            <a:schemeClr val="dk1"/>
                          </a:solidFill>
                          <a:effectLst/>
                          <a:latin typeface="+mn-lt"/>
                          <a:ea typeface="+mn-ea"/>
                          <a:cs typeface="+mn-cs"/>
                        </a:rPr>
                        <a:t>Passcode: Xx7tW7JB</a:t>
                      </a:r>
                    </a:p>
                  </a:txBody>
                  <a:tcPr/>
                </a:tc>
                <a:extLst>
                  <a:ext uri="{0D108BD9-81ED-4DB2-BD59-A6C34878D82A}">
                    <a16:rowId xmlns:a16="http://schemas.microsoft.com/office/drawing/2014/main" val="2788586881"/>
                  </a:ext>
                </a:extLst>
              </a:tr>
              <a:tr h="360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mn-lt"/>
                          <a:ea typeface="+mn-ea"/>
                          <a:cs typeface="+mn-cs"/>
                        </a:rPr>
                        <a:t>TBC</a:t>
                      </a:r>
                    </a:p>
                  </a:txBody>
                  <a:tcPr/>
                </a:tc>
                <a:tc>
                  <a:txBody>
                    <a:bodyPr/>
                    <a:lstStyle/>
                    <a:p>
                      <a:r>
                        <a:rPr lang="en-GB" sz="800" dirty="0">
                          <a:latin typeface="+mn-lt"/>
                        </a:rPr>
                        <a:t>15/01/2026</a:t>
                      </a:r>
                    </a:p>
                  </a:txBody>
                  <a:tcPr/>
                </a:tc>
                <a:tc>
                  <a:txBody>
                    <a:bodyPr/>
                    <a:lstStyle/>
                    <a:p>
                      <a:r>
                        <a:rPr lang="en-GB" sz="800" b="1" u="sng" kern="1200" dirty="0">
                          <a:solidFill>
                            <a:schemeClr val="dk1"/>
                          </a:solidFill>
                          <a:effectLst/>
                          <a:latin typeface="+mn-lt"/>
                          <a:ea typeface="+mn-ea"/>
                          <a:cs typeface="+mn-cs"/>
                          <a:hlinkClick r:id="rId12" tooltip="Meeting join link"/>
                        </a:rPr>
                        <a:t>Join the meeting now</a:t>
                      </a:r>
                      <a:endParaRPr lang="en-GB" sz="800" kern="1200" dirty="0">
                        <a:solidFill>
                          <a:schemeClr val="dk1"/>
                        </a:solidFill>
                        <a:effectLst/>
                        <a:latin typeface="+mn-lt"/>
                        <a:ea typeface="+mn-ea"/>
                        <a:cs typeface="+mn-cs"/>
                      </a:endParaRPr>
                    </a:p>
                  </a:txBody>
                  <a:tcPr/>
                </a:tc>
                <a:tc>
                  <a:txBody>
                    <a:bodyPr/>
                    <a:lstStyle/>
                    <a:p>
                      <a:r>
                        <a:rPr lang="en-GB" sz="800" b="0" kern="1200" dirty="0">
                          <a:solidFill>
                            <a:schemeClr val="dk1"/>
                          </a:solidFill>
                          <a:effectLst/>
                          <a:latin typeface="+mn-lt"/>
                          <a:ea typeface="+mn-ea"/>
                          <a:cs typeface="+mn-cs"/>
                        </a:rPr>
                        <a:t>Meeting ID: 377 239 900 191</a:t>
                      </a:r>
                    </a:p>
                    <a:p>
                      <a:r>
                        <a:rPr lang="en-GB" sz="800" b="0" kern="1200" dirty="0">
                          <a:solidFill>
                            <a:schemeClr val="dk1"/>
                          </a:solidFill>
                          <a:effectLst/>
                          <a:latin typeface="+mn-lt"/>
                          <a:ea typeface="+mn-ea"/>
                          <a:cs typeface="+mn-cs"/>
                        </a:rPr>
                        <a:t>Passcode: zz9mE6sz</a:t>
                      </a:r>
                    </a:p>
                  </a:txBody>
                  <a:tcPr/>
                </a:tc>
                <a:extLst>
                  <a:ext uri="{0D108BD9-81ED-4DB2-BD59-A6C34878D82A}">
                    <a16:rowId xmlns:a16="http://schemas.microsoft.com/office/drawing/2014/main" val="1774159851"/>
                  </a:ext>
                </a:extLst>
              </a:tr>
              <a:tr h="360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mn-lt"/>
                          <a:ea typeface="+mn-ea"/>
                          <a:cs typeface="+mn-cs"/>
                        </a:rPr>
                        <a:t>TBC</a:t>
                      </a:r>
                    </a:p>
                  </a:txBody>
                  <a:tcPr/>
                </a:tc>
                <a:tc>
                  <a:txBody>
                    <a:bodyPr/>
                    <a:lstStyle/>
                    <a:p>
                      <a:r>
                        <a:rPr lang="en-GB" sz="800" dirty="0">
                          <a:latin typeface="+mn-lt"/>
                        </a:rPr>
                        <a:t>19/02/2026</a:t>
                      </a:r>
                    </a:p>
                  </a:txBody>
                  <a:tcPr/>
                </a:tc>
                <a:tc>
                  <a:txBody>
                    <a:bodyPr/>
                    <a:lstStyle/>
                    <a:p>
                      <a:r>
                        <a:rPr lang="en-GB" sz="800" b="1" u="sng" kern="1200" dirty="0">
                          <a:solidFill>
                            <a:schemeClr val="dk1"/>
                          </a:solidFill>
                          <a:effectLst/>
                          <a:latin typeface="+mn-lt"/>
                          <a:ea typeface="+mn-ea"/>
                          <a:cs typeface="+mn-cs"/>
                          <a:hlinkClick r:id="rId13" tooltip="Meeting join link"/>
                        </a:rPr>
                        <a:t>Join the meeting now</a:t>
                      </a:r>
                      <a:endParaRPr lang="en-GB" sz="800" kern="1200" dirty="0">
                        <a:solidFill>
                          <a:schemeClr val="dk1"/>
                        </a:solidFill>
                        <a:effectLst/>
                        <a:latin typeface="+mn-lt"/>
                        <a:ea typeface="+mn-ea"/>
                        <a:cs typeface="+mn-cs"/>
                      </a:endParaRPr>
                    </a:p>
                  </a:txBody>
                  <a:tcPr/>
                </a:tc>
                <a:tc>
                  <a:txBody>
                    <a:bodyPr/>
                    <a:lstStyle/>
                    <a:p>
                      <a:r>
                        <a:rPr lang="en-GB" sz="800" b="0" kern="1200" dirty="0">
                          <a:solidFill>
                            <a:schemeClr val="dk1"/>
                          </a:solidFill>
                          <a:effectLst/>
                          <a:latin typeface="+mn-lt"/>
                          <a:ea typeface="+mn-ea"/>
                          <a:cs typeface="+mn-cs"/>
                        </a:rPr>
                        <a:t>Meeting ID: 349 302 777 658</a:t>
                      </a:r>
                    </a:p>
                    <a:p>
                      <a:r>
                        <a:rPr lang="en-GB" sz="800" b="0" kern="1200" dirty="0">
                          <a:solidFill>
                            <a:schemeClr val="dk1"/>
                          </a:solidFill>
                          <a:effectLst/>
                          <a:latin typeface="+mn-lt"/>
                          <a:ea typeface="+mn-ea"/>
                          <a:cs typeface="+mn-cs"/>
                        </a:rPr>
                        <a:t>Passcode: uy63BD36</a:t>
                      </a:r>
                    </a:p>
                  </a:txBody>
                  <a:tcPr/>
                </a:tc>
                <a:extLst>
                  <a:ext uri="{0D108BD9-81ED-4DB2-BD59-A6C34878D82A}">
                    <a16:rowId xmlns:a16="http://schemas.microsoft.com/office/drawing/2014/main" val="781374823"/>
                  </a:ext>
                </a:extLst>
              </a:tr>
              <a:tr h="4147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mn-lt"/>
                          <a:ea typeface="+mn-ea"/>
                          <a:cs typeface="+mn-cs"/>
                        </a:rPr>
                        <a:t>Gamy</a:t>
                      </a:r>
                    </a:p>
                  </a:txBody>
                  <a:tcPr/>
                </a:tc>
                <a:tc>
                  <a:txBody>
                    <a:bodyPr/>
                    <a:lstStyle/>
                    <a:p>
                      <a:r>
                        <a:rPr lang="en-GB" sz="800" dirty="0">
                          <a:latin typeface="+mn-lt"/>
                        </a:rPr>
                        <a:t>19/03/2026</a:t>
                      </a:r>
                    </a:p>
                  </a:txBody>
                  <a:tcPr/>
                </a:tc>
                <a:tc>
                  <a:txBody>
                    <a:bodyPr/>
                    <a:lstStyle/>
                    <a:p>
                      <a:r>
                        <a:rPr lang="en-GB" sz="800" b="1" u="sng" kern="1200" dirty="0">
                          <a:solidFill>
                            <a:schemeClr val="dk1"/>
                          </a:solidFill>
                          <a:effectLst/>
                          <a:latin typeface="+mn-lt"/>
                          <a:ea typeface="+mn-ea"/>
                          <a:cs typeface="+mn-cs"/>
                          <a:hlinkClick r:id="rId14" tooltip="Meeting join link"/>
                        </a:rPr>
                        <a:t>Join the meeting now</a:t>
                      </a:r>
                      <a:endParaRPr lang="en-GB" sz="800" kern="1200" dirty="0">
                        <a:solidFill>
                          <a:schemeClr val="dk1"/>
                        </a:solidFill>
                        <a:effectLst/>
                        <a:latin typeface="+mn-lt"/>
                        <a:ea typeface="+mn-ea"/>
                        <a:cs typeface="+mn-cs"/>
                      </a:endParaRPr>
                    </a:p>
                  </a:txBody>
                  <a:tcPr/>
                </a:tc>
                <a:tc>
                  <a:txBody>
                    <a:bodyPr/>
                    <a:lstStyle/>
                    <a:p>
                      <a:r>
                        <a:rPr lang="en-GB" sz="800" b="0" kern="1200" dirty="0">
                          <a:solidFill>
                            <a:schemeClr val="dk1"/>
                          </a:solidFill>
                          <a:effectLst/>
                          <a:latin typeface="+mn-lt"/>
                          <a:ea typeface="+mn-ea"/>
                          <a:cs typeface="+mn-cs"/>
                        </a:rPr>
                        <a:t>Meeting ID: 390 698 880 820</a:t>
                      </a:r>
                    </a:p>
                    <a:p>
                      <a:r>
                        <a:rPr lang="en-GB" sz="800" b="0" kern="1200" dirty="0">
                          <a:solidFill>
                            <a:schemeClr val="dk1"/>
                          </a:solidFill>
                          <a:effectLst/>
                          <a:latin typeface="+mn-lt"/>
                          <a:ea typeface="+mn-ea"/>
                          <a:cs typeface="+mn-cs"/>
                        </a:rPr>
                        <a:t>Passcode: At3et2y6</a:t>
                      </a:r>
                    </a:p>
                  </a:txBody>
                  <a:tcPr/>
                </a:tc>
                <a:extLst>
                  <a:ext uri="{0D108BD9-81ED-4DB2-BD59-A6C34878D82A}">
                    <a16:rowId xmlns:a16="http://schemas.microsoft.com/office/drawing/2014/main" val="3240359530"/>
                  </a:ext>
                </a:extLst>
              </a:tr>
            </a:tbl>
          </a:graphicData>
        </a:graphic>
      </p:graphicFrame>
      <p:graphicFrame>
        <p:nvGraphicFramePr>
          <p:cNvPr id="3" name="Table 2">
            <a:extLst>
              <a:ext uri="{FF2B5EF4-FFF2-40B4-BE49-F238E27FC236}">
                <a16:creationId xmlns:a16="http://schemas.microsoft.com/office/drawing/2014/main" id="{087FF710-8579-24A6-4CCB-9234F97C4205}"/>
              </a:ext>
            </a:extLst>
          </p:cNvPr>
          <p:cNvGraphicFramePr>
            <a:graphicFrameLocks noGrp="1"/>
          </p:cNvGraphicFramePr>
          <p:nvPr>
            <p:extLst>
              <p:ext uri="{D42A27DB-BD31-4B8C-83A1-F6EECF244321}">
                <p14:modId xmlns:p14="http://schemas.microsoft.com/office/powerpoint/2010/main" val="213564753"/>
              </p:ext>
            </p:extLst>
          </p:nvPr>
        </p:nvGraphicFramePr>
        <p:xfrm>
          <a:off x="3035153" y="5182747"/>
          <a:ext cx="3789497" cy="1147875"/>
        </p:xfrm>
        <a:graphic>
          <a:graphicData uri="http://schemas.openxmlformats.org/drawingml/2006/table">
            <a:tbl>
              <a:tblPr firstRow="1" bandRow="1">
                <a:tableStyleId>{F5AB1C69-6EDB-4FF4-983F-18BD219EF322}</a:tableStyleId>
              </a:tblPr>
              <a:tblGrid>
                <a:gridCol w="788924">
                  <a:extLst>
                    <a:ext uri="{9D8B030D-6E8A-4147-A177-3AD203B41FA5}">
                      <a16:colId xmlns:a16="http://schemas.microsoft.com/office/drawing/2014/main" val="4173409985"/>
                    </a:ext>
                  </a:extLst>
                </a:gridCol>
                <a:gridCol w="882157">
                  <a:extLst>
                    <a:ext uri="{9D8B030D-6E8A-4147-A177-3AD203B41FA5}">
                      <a16:colId xmlns:a16="http://schemas.microsoft.com/office/drawing/2014/main" val="1693341618"/>
                    </a:ext>
                  </a:extLst>
                </a:gridCol>
                <a:gridCol w="2118416">
                  <a:extLst>
                    <a:ext uri="{9D8B030D-6E8A-4147-A177-3AD203B41FA5}">
                      <a16:colId xmlns:a16="http://schemas.microsoft.com/office/drawing/2014/main" val="1143176181"/>
                    </a:ext>
                  </a:extLst>
                </a:gridCol>
              </a:tblGrid>
              <a:tr h="270865">
                <a:tc>
                  <a:txBody>
                    <a:bodyPr/>
                    <a:lstStyle/>
                    <a:p>
                      <a:r>
                        <a:rPr lang="en-GB" sz="800" dirty="0"/>
                        <a:t>Lead</a:t>
                      </a:r>
                    </a:p>
                  </a:txBody>
                  <a:tcPr/>
                </a:tc>
                <a:tc>
                  <a:txBody>
                    <a:bodyPr/>
                    <a:lstStyle/>
                    <a:p>
                      <a:r>
                        <a:rPr lang="en-GB" sz="800" dirty="0"/>
                        <a:t>Contact Tel</a:t>
                      </a:r>
                    </a:p>
                  </a:txBody>
                  <a:tcPr/>
                </a:tc>
                <a:tc>
                  <a:txBody>
                    <a:bodyPr/>
                    <a:lstStyle/>
                    <a:p>
                      <a:r>
                        <a:rPr lang="en-GB" sz="800" dirty="0"/>
                        <a:t>Email</a:t>
                      </a:r>
                    </a:p>
                  </a:txBody>
                  <a:tcPr/>
                </a:tc>
                <a:extLst>
                  <a:ext uri="{0D108BD9-81ED-4DB2-BD59-A6C34878D82A}">
                    <a16:rowId xmlns:a16="http://schemas.microsoft.com/office/drawing/2014/main" val="3613347354"/>
                  </a:ext>
                </a:extLst>
              </a:tr>
              <a:tr h="270865">
                <a:tc>
                  <a:txBody>
                    <a:bodyPr/>
                    <a:lstStyle/>
                    <a:p>
                      <a:r>
                        <a:rPr lang="en-GB" sz="800" dirty="0"/>
                        <a:t>Gammy</a:t>
                      </a:r>
                    </a:p>
                  </a:txBody>
                  <a:tcPr/>
                </a:tc>
                <a:tc>
                  <a:txBody>
                    <a:bodyPr/>
                    <a:lstStyle/>
                    <a:p>
                      <a:r>
                        <a:rPr lang="en-GB" sz="800" dirty="0"/>
                        <a:t>07773234042</a:t>
                      </a:r>
                    </a:p>
                    <a:p>
                      <a:r>
                        <a:rPr lang="en-GB" sz="800" dirty="0"/>
                        <a:t>0333 405 3000</a:t>
                      </a:r>
                    </a:p>
                  </a:txBody>
                  <a:tcPr/>
                </a:tc>
                <a:tc>
                  <a:txBody>
                    <a:bodyPr/>
                    <a:lstStyle/>
                    <a:p>
                      <a:r>
                        <a:rPr lang="en-GB" sz="800" dirty="0"/>
                        <a:t>Gamaliel.sepulchre@nhs.net</a:t>
                      </a:r>
                    </a:p>
                  </a:txBody>
                  <a:tcPr/>
                </a:tc>
                <a:extLst>
                  <a:ext uri="{0D108BD9-81ED-4DB2-BD59-A6C34878D82A}">
                    <a16:rowId xmlns:a16="http://schemas.microsoft.com/office/drawing/2014/main" val="3629754693"/>
                  </a:ext>
                </a:extLst>
              </a:tr>
              <a:tr h="270865">
                <a:tc>
                  <a:txBody>
                    <a:bodyPr/>
                    <a:lstStyle/>
                    <a:p>
                      <a:r>
                        <a:rPr lang="en-GB" sz="800" dirty="0"/>
                        <a:t>Julie</a:t>
                      </a:r>
                    </a:p>
                  </a:txBody>
                  <a:tcPr/>
                </a:tc>
                <a:tc>
                  <a:txBody>
                    <a:bodyPr/>
                    <a:lstStyle/>
                    <a:p>
                      <a:r>
                        <a:rPr lang="en-GB" sz="800" dirty="0"/>
                        <a:t>01234 795854</a:t>
                      </a:r>
                    </a:p>
                  </a:txBody>
                  <a:tcPr/>
                </a:tc>
                <a:tc>
                  <a:txBody>
                    <a:bodyPr/>
                    <a:lstStyle/>
                    <a:p>
                      <a:r>
                        <a:rPr lang="en-GB" sz="800" dirty="0"/>
                        <a:t>Bhn-tr.fallsphysiobedford@nhs.net</a:t>
                      </a:r>
                    </a:p>
                  </a:txBody>
                  <a:tcPr/>
                </a:tc>
                <a:extLst>
                  <a:ext uri="{0D108BD9-81ED-4DB2-BD59-A6C34878D82A}">
                    <a16:rowId xmlns:a16="http://schemas.microsoft.com/office/drawing/2014/main" val="1840409807"/>
                  </a:ext>
                </a:extLst>
              </a:tr>
              <a:tr h="270865">
                <a:tc>
                  <a:txBody>
                    <a:bodyPr/>
                    <a:lstStyle/>
                    <a:p>
                      <a:r>
                        <a:rPr lang="en-GB" sz="800" dirty="0"/>
                        <a:t>Becky</a:t>
                      </a:r>
                    </a:p>
                  </a:txBody>
                  <a:tcPr/>
                </a:tc>
                <a:tc>
                  <a:txBody>
                    <a:bodyPr/>
                    <a:lstStyle/>
                    <a:p>
                      <a:r>
                        <a:rPr lang="en-GB" sz="800" dirty="0"/>
                        <a:t>07871981876</a:t>
                      </a:r>
                    </a:p>
                  </a:txBody>
                  <a:tcPr/>
                </a:tc>
                <a:tc>
                  <a:txBody>
                    <a:bodyPr/>
                    <a:lstStyle/>
                    <a:p>
                      <a:r>
                        <a:rPr lang="en-GB" sz="800" dirty="0"/>
                        <a:t>Becky.carrington@nhs.net</a:t>
                      </a:r>
                    </a:p>
                  </a:txBody>
                  <a:tcPr/>
                </a:tc>
                <a:extLst>
                  <a:ext uri="{0D108BD9-81ED-4DB2-BD59-A6C34878D82A}">
                    <a16:rowId xmlns:a16="http://schemas.microsoft.com/office/drawing/2014/main" val="3013248700"/>
                  </a:ext>
                </a:extLst>
              </a:tr>
            </a:tbl>
          </a:graphicData>
        </a:graphic>
      </p:graphicFrame>
      <p:sp>
        <p:nvSpPr>
          <p:cNvPr id="8" name="TextBox 7">
            <a:extLst>
              <a:ext uri="{FF2B5EF4-FFF2-40B4-BE49-F238E27FC236}">
                <a16:creationId xmlns:a16="http://schemas.microsoft.com/office/drawing/2014/main" id="{E08D025C-D22F-F770-1945-C800D81FBA06}"/>
              </a:ext>
            </a:extLst>
          </p:cNvPr>
          <p:cNvSpPr txBox="1"/>
          <p:nvPr/>
        </p:nvSpPr>
        <p:spPr>
          <a:xfrm>
            <a:off x="6428734" y="649941"/>
            <a:ext cx="3096344" cy="392993"/>
          </a:xfrm>
          <a:prstGeom prst="rect">
            <a:avLst/>
          </a:prstGeom>
          <a:noFill/>
        </p:spPr>
        <p:txBody>
          <a:bodyPr wrap="square">
            <a:spAutoFit/>
          </a:bodyPr>
          <a:lstStyle/>
          <a:p>
            <a:pPr>
              <a:lnSpc>
                <a:spcPct val="115000"/>
              </a:lnSpc>
              <a:spcAft>
                <a:spcPts val="800"/>
              </a:spcAft>
            </a:pPr>
            <a:r>
              <a:rPr lang="en-GB" sz="1800" b="1" kern="0" dirty="0">
                <a:effectLst/>
                <a:latin typeface="Times New Roman" panose="02020603050405020304" pitchFamily="18" charset="0"/>
                <a:ea typeface="Times New Roman" panose="02020603050405020304" pitchFamily="18" charset="0"/>
                <a:cs typeface="Times New Roman" panose="02020603050405020304" pitchFamily="18" charset="0"/>
              </a:rPr>
              <a:t>Microsoft Teams </a:t>
            </a:r>
            <a:r>
              <a:rPr lang="en-GB" sz="1800" b="1" u="sng" kern="0" dirty="0">
                <a:solidFill>
                  <a:srgbClr val="467886"/>
                </a:solidFill>
                <a:effectLst/>
                <a:latin typeface="Times New Roman" panose="02020603050405020304" pitchFamily="18" charset="0"/>
                <a:ea typeface="Times New Roman" panose="02020603050405020304" pitchFamily="18" charset="0"/>
                <a:cs typeface="Times New Roman" panose="02020603050405020304" pitchFamily="18" charset="0"/>
                <a:hlinkClick r:id="rId15"/>
              </a:rPr>
              <a:t>Need help?</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176345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9F5677D-AB0B-3046-8959-204B53F265D4}"/>
              </a:ext>
            </a:extLst>
          </p:cNvPr>
          <p:cNvSpPr>
            <a:spLocks noGrp="1"/>
          </p:cNvSpPr>
          <p:nvPr>
            <p:ph type="title"/>
          </p:nvPr>
        </p:nvSpPr>
        <p:spPr>
          <a:xfrm>
            <a:off x="523445" y="382349"/>
            <a:ext cx="8812915" cy="814403"/>
          </a:xfrm>
        </p:spPr>
        <p:txBody>
          <a:bodyPr>
            <a:normAutofit fontScale="90000"/>
          </a:bodyPr>
          <a:lstStyle/>
          <a:p>
            <a:r>
              <a:rPr lang="en-US" dirty="0">
                <a:solidFill>
                  <a:srgbClr val="7030A0"/>
                </a:solidFill>
              </a:rPr>
              <a:t>Falls Champion</a:t>
            </a:r>
            <a:br>
              <a:rPr lang="en-US" dirty="0"/>
            </a:br>
            <a:endParaRPr lang="en-US" sz="1400" dirty="0"/>
          </a:p>
        </p:txBody>
      </p:sp>
      <p:sp>
        <p:nvSpPr>
          <p:cNvPr id="5" name="Footer Placeholder 4">
            <a:extLst>
              <a:ext uri="{FF2B5EF4-FFF2-40B4-BE49-F238E27FC236}">
                <a16:creationId xmlns:a16="http://schemas.microsoft.com/office/drawing/2014/main" id="{12FC4B26-40DE-C840-B880-89B0F9E655A8}"/>
              </a:ext>
            </a:extLst>
          </p:cNvPr>
          <p:cNvSpPr>
            <a:spLocks noGrp="1"/>
          </p:cNvSpPr>
          <p:nvPr>
            <p:ph type="ftr" sz="quarter" idx="11"/>
          </p:nvPr>
        </p:nvSpPr>
        <p:spPr/>
        <p:txBody>
          <a:bodyPr/>
          <a:lstStyle/>
          <a:p>
            <a:r>
              <a:rPr lang="en-GB" b="1" dirty="0" err="1"/>
              <a:t>Bedfordshire,</a:t>
            </a:r>
            <a:r>
              <a:rPr lang="en-GB" b="1" dirty="0"/>
              <a:t> Luton and Milton Keynes Health and Care Partnership</a:t>
            </a:r>
            <a:endParaRPr lang="en-GB" dirty="0"/>
          </a:p>
        </p:txBody>
      </p:sp>
      <p:sp>
        <p:nvSpPr>
          <p:cNvPr id="6" name="Slide Number Placeholder 5">
            <a:extLst>
              <a:ext uri="{FF2B5EF4-FFF2-40B4-BE49-F238E27FC236}">
                <a16:creationId xmlns:a16="http://schemas.microsoft.com/office/drawing/2014/main" id="{17135F3E-2E0B-FD4F-A631-FFE9F2B87C7D}"/>
              </a:ext>
            </a:extLst>
          </p:cNvPr>
          <p:cNvSpPr>
            <a:spLocks noGrp="1"/>
          </p:cNvSpPr>
          <p:nvPr>
            <p:ph type="sldNum" sz="quarter" idx="12"/>
          </p:nvPr>
        </p:nvSpPr>
        <p:spPr/>
        <p:txBody>
          <a:bodyPr/>
          <a:lstStyle/>
          <a:p>
            <a:fld id="{30A60DCE-9105-48A5-8A92-25C9283756D1}" type="slidenum">
              <a:rPr lang="en-GB" smtClean="0"/>
              <a:pPr/>
              <a:t>16</a:t>
            </a:fld>
            <a:endParaRPr lang="en-GB" dirty="0"/>
          </a:p>
        </p:txBody>
      </p:sp>
      <p:sp>
        <p:nvSpPr>
          <p:cNvPr id="10" name="TextBox 9">
            <a:extLst>
              <a:ext uri="{FF2B5EF4-FFF2-40B4-BE49-F238E27FC236}">
                <a16:creationId xmlns:a16="http://schemas.microsoft.com/office/drawing/2014/main" id="{87B9808F-6EF9-6FC4-AC08-B70056F4C77D}"/>
              </a:ext>
            </a:extLst>
          </p:cNvPr>
          <p:cNvSpPr txBox="1"/>
          <p:nvPr/>
        </p:nvSpPr>
        <p:spPr>
          <a:xfrm>
            <a:off x="404682" y="3945193"/>
            <a:ext cx="2776297" cy="984885"/>
          </a:xfrm>
          <a:prstGeom prst="rect">
            <a:avLst/>
          </a:prstGeom>
          <a:noFill/>
          <a:ln>
            <a:solidFill>
              <a:srgbClr val="7030A0"/>
            </a:solidFill>
          </a:ln>
        </p:spPr>
        <p:txBody>
          <a:bodyPr wrap="square" rtlCol="0">
            <a:spAutoFit/>
          </a:bodyPr>
          <a:lstStyle/>
          <a:p>
            <a:r>
              <a:rPr lang="en-GB" sz="1400" b="1" dirty="0">
                <a:solidFill>
                  <a:srgbClr val="7030A0"/>
                </a:solidFill>
              </a:rPr>
              <a:t>Who is the training for: </a:t>
            </a:r>
          </a:p>
          <a:p>
            <a:r>
              <a:rPr lang="en-GB" sz="1100" dirty="0"/>
              <a:t>All staff working in a care home setting who have completed the Falls Awareness Training.</a:t>
            </a:r>
          </a:p>
          <a:p>
            <a:endParaRPr lang="en-GB" sz="1100" dirty="0"/>
          </a:p>
        </p:txBody>
      </p:sp>
      <p:sp>
        <p:nvSpPr>
          <p:cNvPr id="11" name="TextBox 10">
            <a:extLst>
              <a:ext uri="{FF2B5EF4-FFF2-40B4-BE49-F238E27FC236}">
                <a16:creationId xmlns:a16="http://schemas.microsoft.com/office/drawing/2014/main" id="{44AA2948-6D63-1ECB-A226-D469E0F1705C}"/>
              </a:ext>
            </a:extLst>
          </p:cNvPr>
          <p:cNvSpPr txBox="1"/>
          <p:nvPr/>
        </p:nvSpPr>
        <p:spPr>
          <a:xfrm>
            <a:off x="404681" y="5127343"/>
            <a:ext cx="2776297" cy="1031051"/>
          </a:xfrm>
          <a:prstGeom prst="rect">
            <a:avLst/>
          </a:prstGeom>
          <a:noFill/>
          <a:ln>
            <a:solidFill>
              <a:srgbClr val="7030A0"/>
            </a:solidFill>
          </a:ln>
        </p:spPr>
        <p:txBody>
          <a:bodyPr wrap="square" rtlCol="0">
            <a:spAutoFit/>
          </a:bodyPr>
          <a:lstStyle/>
          <a:p>
            <a:r>
              <a:rPr lang="en-GB" sz="1400" b="1" dirty="0">
                <a:solidFill>
                  <a:srgbClr val="7030A0"/>
                </a:solidFill>
              </a:rPr>
              <a:t>How long is the training:</a:t>
            </a:r>
          </a:p>
          <a:p>
            <a:endParaRPr lang="en-GB" sz="1400" b="1" dirty="0">
              <a:solidFill>
                <a:srgbClr val="7030A0"/>
              </a:solidFill>
              <a:highlight>
                <a:srgbClr val="FFFF00"/>
              </a:highlight>
            </a:endParaRPr>
          </a:p>
          <a:p>
            <a:r>
              <a:rPr lang="en-GB" sz="1100" dirty="0"/>
              <a:t>1 Day</a:t>
            </a:r>
          </a:p>
          <a:p>
            <a:endParaRPr lang="en-GB" sz="1100" dirty="0"/>
          </a:p>
          <a:p>
            <a:r>
              <a:rPr lang="en-GB" sz="1100" dirty="0"/>
              <a:t>9.30am to 3.00pm</a:t>
            </a:r>
          </a:p>
        </p:txBody>
      </p:sp>
      <p:sp>
        <p:nvSpPr>
          <p:cNvPr id="12" name="TextBox 11">
            <a:extLst>
              <a:ext uri="{FF2B5EF4-FFF2-40B4-BE49-F238E27FC236}">
                <a16:creationId xmlns:a16="http://schemas.microsoft.com/office/drawing/2014/main" id="{336EF446-78D0-E3D2-3B26-D7E72DA63BF1}"/>
              </a:ext>
            </a:extLst>
          </p:cNvPr>
          <p:cNvSpPr txBox="1"/>
          <p:nvPr/>
        </p:nvSpPr>
        <p:spPr>
          <a:xfrm>
            <a:off x="421003" y="2080306"/>
            <a:ext cx="2776297" cy="1600310"/>
          </a:xfrm>
          <a:prstGeom prst="rect">
            <a:avLst/>
          </a:prstGeom>
          <a:noFill/>
          <a:ln>
            <a:solidFill>
              <a:srgbClr val="7030A0"/>
            </a:solidFill>
          </a:ln>
        </p:spPr>
        <p:txBody>
          <a:bodyPr wrap="square" rtlCol="0">
            <a:spAutoFit/>
          </a:bodyPr>
          <a:lstStyle/>
          <a:p>
            <a:pPr>
              <a:lnSpc>
                <a:spcPct val="107000"/>
              </a:lnSpc>
              <a:spcAft>
                <a:spcPts val="800"/>
              </a:spcAft>
            </a:pPr>
            <a:r>
              <a:rPr lang="en-GB" sz="1400" b="1" dirty="0">
                <a:solidFill>
                  <a:srgbClr val="7030A0"/>
                </a:solidFill>
              </a:rPr>
              <a:t>Course Overview:</a:t>
            </a:r>
          </a:p>
          <a:p>
            <a:pPr>
              <a:lnSpc>
                <a:spcPct val="107000"/>
              </a:lnSpc>
              <a:spcAft>
                <a:spcPts val="800"/>
              </a:spcAft>
            </a:pPr>
            <a:r>
              <a:rPr lang="en-GB" sz="1100" dirty="0">
                <a:effectLst/>
                <a:latin typeface="Century Gothic" panose="020B0502020202020204" pitchFamily="34" charset="0"/>
                <a:ea typeface="Times New Roman" panose="02020603050405020304" pitchFamily="18" charset="0"/>
                <a:cs typeface="Calibri" panose="020F0502020204030204" pitchFamily="34" charset="0"/>
              </a:rPr>
              <a:t>A face-to</a:t>
            </a:r>
            <a:r>
              <a:rPr lang="en-GB" sz="1100" dirty="0">
                <a:latin typeface="Century Gothic" panose="020B0502020202020204" pitchFamily="34" charset="0"/>
                <a:ea typeface="Times New Roman" panose="02020603050405020304" pitchFamily="18" charset="0"/>
                <a:cs typeface="Calibri" panose="020F0502020204030204" pitchFamily="34" charset="0"/>
              </a:rPr>
              <a:t>-</a:t>
            </a:r>
            <a:r>
              <a:rPr lang="en-GB" sz="1100" dirty="0">
                <a:effectLst/>
                <a:latin typeface="Century Gothic" panose="020B0502020202020204" pitchFamily="34" charset="0"/>
                <a:ea typeface="Times New Roman" panose="02020603050405020304" pitchFamily="18" charset="0"/>
                <a:cs typeface="Calibri" panose="020F0502020204030204" pitchFamily="34" charset="0"/>
              </a:rPr>
              <a:t>face course looking in greater depth on how to manage residents who have an identified high risk of falls, and  how to put care plans in place to meet their needs.</a:t>
            </a:r>
          </a:p>
          <a:p>
            <a:pPr>
              <a:lnSpc>
                <a:spcPct val="107000"/>
              </a:lnSpc>
              <a:spcAft>
                <a:spcPts val="800"/>
              </a:spcAft>
            </a:pPr>
            <a:endParaRPr lang="en-GB" sz="1100" b="1" dirty="0">
              <a:solidFill>
                <a:schemeClr val="accent6"/>
              </a:solidFill>
              <a:latin typeface="Century Gothic" panose="020B050202020202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E61E53FE-9E6C-B5F3-D7B8-9CF4B9F30F16}"/>
              </a:ext>
            </a:extLst>
          </p:cNvPr>
          <p:cNvSpPr txBox="1"/>
          <p:nvPr/>
        </p:nvSpPr>
        <p:spPr>
          <a:xfrm>
            <a:off x="3340703" y="2080306"/>
            <a:ext cx="5444582" cy="4153573"/>
          </a:xfrm>
          <a:prstGeom prst="rect">
            <a:avLst/>
          </a:prstGeom>
          <a:noFill/>
          <a:ln>
            <a:solidFill>
              <a:srgbClr val="7030A0"/>
            </a:solidFill>
          </a:ln>
        </p:spPr>
        <p:txBody>
          <a:bodyPr wrap="square" rtlCol="0">
            <a:spAutoFit/>
          </a:bodyPr>
          <a:lstStyle/>
          <a:p>
            <a:pPr>
              <a:lnSpc>
                <a:spcPct val="107000"/>
              </a:lnSpc>
              <a:spcAft>
                <a:spcPts val="800"/>
              </a:spcAft>
            </a:pPr>
            <a:r>
              <a:rPr lang="en-GB" sz="1400" b="1" dirty="0">
                <a:solidFill>
                  <a:srgbClr val="7030A0"/>
                </a:solidFill>
              </a:rPr>
              <a:t>Key Learning Points:</a:t>
            </a:r>
            <a:endParaRPr lang="en-GB" sz="1100" b="1" i="1" dirty="0">
              <a:solidFill>
                <a:srgbClr val="7030A0"/>
              </a:solidFill>
              <a:latin typeface="Century Gothic" panose="020B0502020202020204" pitchFamily="34" charset="0"/>
              <a:ea typeface="Times New Roman" panose="02020603050405020304" pitchFamily="18" charset="0"/>
              <a:cs typeface="Calibri" panose="020F0502020204030204" pitchFamily="34" charset="0"/>
            </a:endParaRPr>
          </a:p>
          <a:p>
            <a:pPr>
              <a:lnSpc>
                <a:spcPct val="107000"/>
              </a:lnSpc>
              <a:spcAft>
                <a:spcPts val="800"/>
              </a:spcAft>
            </a:pPr>
            <a:endParaRPr lang="en-GB" sz="1100" b="1" i="1" dirty="0">
              <a:solidFill>
                <a:schemeClr val="accent6"/>
              </a:solidFill>
              <a:effectLst/>
              <a:latin typeface="Century Gothic" panose="020B0502020202020204" pitchFamily="34" charset="0"/>
              <a:ea typeface="Times New Roman" panose="02020603050405020304" pitchFamily="18" charset="0"/>
              <a:cs typeface="Calibri" panose="020F0502020204030204" pitchFamily="34" charset="0"/>
            </a:endParaRPr>
          </a:p>
          <a:p>
            <a:pPr marL="342900" lvl="0" indent="-342900">
              <a:lnSpc>
                <a:spcPct val="107000"/>
              </a:lnSpc>
              <a:spcAft>
                <a:spcPts val="800"/>
              </a:spcAft>
              <a:buSzPts val="1000"/>
              <a:buFont typeface="Wingdings" panose="05000000000000000000" pitchFamily="2" charset="2"/>
              <a:buChar char="Ø"/>
              <a:tabLst>
                <a:tab pos="457200" algn="l"/>
              </a:tabLst>
            </a:pPr>
            <a:r>
              <a:rPr lang="en-GB" sz="1100" dirty="0">
                <a:effectLst/>
                <a:latin typeface="Century Gothic" panose="020B0502020202020204" pitchFamily="34" charset="0"/>
                <a:ea typeface="Times New Roman" panose="02020603050405020304" pitchFamily="18" charset="0"/>
                <a:cs typeface="Calibri" panose="020F0502020204030204" pitchFamily="34" charset="0"/>
              </a:rPr>
              <a:t>Positive risk taking/ Promoting physical activity with your residents</a:t>
            </a:r>
            <a:endParaRPr lang="en-GB" sz="11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Wingdings" panose="05000000000000000000" pitchFamily="2" charset="2"/>
              <a:buChar char="Ø"/>
              <a:tabLst>
                <a:tab pos="457200" algn="l"/>
              </a:tabLst>
            </a:pPr>
            <a:r>
              <a:rPr lang="en-GB" sz="1100" dirty="0">
                <a:effectLst/>
                <a:latin typeface="Century Gothic" panose="020B0502020202020204" pitchFamily="34" charset="0"/>
                <a:ea typeface="Times New Roman" panose="02020603050405020304" pitchFamily="18" charset="0"/>
                <a:cs typeface="Calibri" panose="020F0502020204030204" pitchFamily="34" charset="0"/>
              </a:rPr>
              <a:t>Falls risk assessments, tools and proactive strategies to manage any identified risk and managing risk assessment reviews</a:t>
            </a:r>
            <a:endParaRPr lang="en-GB" sz="11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Wingdings" panose="05000000000000000000" pitchFamily="2" charset="2"/>
              <a:buChar char="Ø"/>
              <a:tabLst>
                <a:tab pos="457200" algn="l"/>
              </a:tabLst>
            </a:pPr>
            <a:r>
              <a:rPr lang="en-GB" sz="1100" dirty="0">
                <a:effectLst/>
                <a:latin typeface="Century Gothic" panose="020B0502020202020204" pitchFamily="34" charset="0"/>
                <a:ea typeface="Times New Roman" panose="02020603050405020304" pitchFamily="18" charset="0"/>
                <a:cs typeface="Calibri" panose="020F0502020204030204" pitchFamily="34" charset="0"/>
              </a:rPr>
              <a:t>Care and support plans for those who have fallen</a:t>
            </a:r>
            <a:endParaRPr lang="en-GB" sz="11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Wingdings" panose="05000000000000000000" pitchFamily="2" charset="2"/>
              <a:buChar char="Ø"/>
              <a:tabLst>
                <a:tab pos="457200" algn="l"/>
              </a:tabLst>
            </a:pPr>
            <a:r>
              <a:rPr lang="en-GB" sz="11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Methods of dealing with falling and retrieving uninjured clients – practical session</a:t>
            </a:r>
            <a:endParaRPr lang="en-GB" sz="11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b="1" i="1" dirty="0">
              <a:solidFill>
                <a:schemeClr val="accent6"/>
              </a:solidFill>
              <a:latin typeface="Century Gothic" panose="020B0502020202020204" pitchFamily="34" charset="0"/>
              <a:ea typeface="Times New Roman" panose="02020603050405020304" pitchFamily="18" charset="0"/>
              <a:cs typeface="Calibri" panose="020F0502020204030204" pitchFamily="34" charset="0"/>
            </a:endParaRPr>
          </a:p>
          <a:p>
            <a:pPr>
              <a:lnSpc>
                <a:spcPct val="107000"/>
              </a:lnSpc>
              <a:spcAft>
                <a:spcPts val="800"/>
              </a:spcAft>
            </a:pPr>
            <a:endParaRPr lang="en-GB" sz="1100" b="1" i="1" dirty="0">
              <a:solidFill>
                <a:schemeClr val="accent6"/>
              </a:solidFill>
              <a:latin typeface="Century Gothic" panose="020B0502020202020204" pitchFamily="34" charset="0"/>
              <a:ea typeface="Times New Roman" panose="02020603050405020304" pitchFamily="18" charset="0"/>
              <a:cs typeface="Calibri" panose="020F0502020204030204" pitchFamily="34" charset="0"/>
            </a:endParaRPr>
          </a:p>
          <a:p>
            <a:pPr>
              <a:lnSpc>
                <a:spcPct val="107000"/>
              </a:lnSpc>
              <a:spcAft>
                <a:spcPts val="800"/>
              </a:spcAft>
            </a:pPr>
            <a:r>
              <a:rPr lang="en-GB" sz="1100" dirty="0">
                <a:effectLst/>
                <a:latin typeface="Century Gothic" panose="020B0502020202020204" pitchFamily="34" charset="0"/>
                <a:ea typeface="Calibri" panose="020F0502020204030204" pitchFamily="34" charset="0"/>
              </a:rPr>
              <a:t>Elements of the Falls Champion session will be practical and involve activity such as  moving on and off the floor, so please attend the training in appropriate clothing.</a:t>
            </a:r>
          </a:p>
          <a:p>
            <a:pPr>
              <a:lnSpc>
                <a:spcPct val="107000"/>
              </a:lnSpc>
              <a:spcAft>
                <a:spcPts val="800"/>
              </a:spcAft>
            </a:pPr>
            <a:endParaRPr lang="en-GB" sz="1100" b="1" i="1" dirty="0">
              <a:solidFill>
                <a:schemeClr val="accent6"/>
              </a:solidFill>
              <a:latin typeface="Century Gothic" panose="020B0502020202020204" pitchFamily="34" charset="0"/>
              <a:ea typeface="Times New Roman" panose="02020603050405020304" pitchFamily="18" charset="0"/>
              <a:cs typeface="Calibri" panose="020F0502020204030204" pitchFamily="34" charset="0"/>
            </a:endParaRPr>
          </a:p>
          <a:p>
            <a:pPr>
              <a:lnSpc>
                <a:spcPct val="107000"/>
              </a:lnSpc>
              <a:spcAft>
                <a:spcPts val="800"/>
              </a:spcAft>
            </a:pPr>
            <a:endParaRPr lang="en-GB" sz="1100" b="1" i="1" dirty="0">
              <a:solidFill>
                <a:schemeClr val="accent6"/>
              </a:solidFill>
              <a:latin typeface="Century Gothic" panose="020B0502020202020204" pitchFamily="34" charset="0"/>
              <a:ea typeface="Times New Roman" panose="02020603050405020304" pitchFamily="18" charset="0"/>
              <a:cs typeface="Calibri" panose="020F0502020204030204" pitchFamily="34" charset="0"/>
            </a:endParaRPr>
          </a:p>
          <a:p>
            <a:pPr>
              <a:lnSpc>
                <a:spcPct val="107000"/>
              </a:lnSpc>
              <a:spcAft>
                <a:spcPts val="800"/>
              </a:spcAft>
            </a:pPr>
            <a:endParaRPr lang="en-GB" sz="1100" b="1" i="1" dirty="0">
              <a:effectLst/>
              <a:latin typeface="Century Gothic" panose="020B0502020202020204" pitchFamily="34" charset="0"/>
              <a:ea typeface="Times New Roman" panose="02020603050405020304" pitchFamily="18" charset="0"/>
              <a:cs typeface="Calibri" panose="020F0502020204030204" pitchFamily="34" charset="0"/>
            </a:endParaRPr>
          </a:p>
        </p:txBody>
      </p:sp>
      <p:sp>
        <p:nvSpPr>
          <p:cNvPr id="15" name="TextBox 14">
            <a:extLst>
              <a:ext uri="{FF2B5EF4-FFF2-40B4-BE49-F238E27FC236}">
                <a16:creationId xmlns:a16="http://schemas.microsoft.com/office/drawing/2014/main" id="{B3F663C0-29A8-7653-455D-A2726C9D25DA}"/>
              </a:ext>
            </a:extLst>
          </p:cNvPr>
          <p:cNvSpPr txBox="1"/>
          <p:nvPr/>
        </p:nvSpPr>
        <p:spPr>
          <a:xfrm>
            <a:off x="9001956" y="2080306"/>
            <a:ext cx="2998700" cy="1723549"/>
          </a:xfrm>
          <a:prstGeom prst="rect">
            <a:avLst/>
          </a:prstGeom>
          <a:noFill/>
          <a:ln>
            <a:solidFill>
              <a:srgbClr val="7030A0"/>
            </a:solidFill>
          </a:ln>
        </p:spPr>
        <p:txBody>
          <a:bodyPr wrap="square" rtlCol="0">
            <a:spAutoFit/>
          </a:bodyPr>
          <a:lstStyle/>
          <a:p>
            <a:r>
              <a:rPr lang="en-GB" sz="1400" b="1" dirty="0">
                <a:solidFill>
                  <a:srgbClr val="7030A0"/>
                </a:solidFill>
              </a:rPr>
              <a:t>Dates Times Venue:</a:t>
            </a:r>
          </a:p>
          <a:p>
            <a:endParaRPr lang="en-GB" sz="1100" b="1" dirty="0">
              <a:solidFill>
                <a:schemeClr val="accent6"/>
              </a:solidFill>
            </a:endParaRPr>
          </a:p>
          <a:p>
            <a:endParaRPr lang="en-GB" sz="1100" b="1" dirty="0">
              <a:solidFill>
                <a:schemeClr val="accent6"/>
              </a:solidFill>
            </a:endParaRPr>
          </a:p>
          <a:p>
            <a:endParaRPr lang="en-GB" sz="1400" b="1" dirty="0">
              <a:solidFill>
                <a:schemeClr val="accent6"/>
              </a:solidFill>
            </a:endParaRPr>
          </a:p>
          <a:p>
            <a:endParaRPr lang="en-GB" sz="1400" b="1" dirty="0">
              <a:solidFill>
                <a:schemeClr val="accent6"/>
              </a:solidFill>
            </a:endParaRPr>
          </a:p>
          <a:p>
            <a:endParaRPr lang="en-GB" sz="1400" b="1" dirty="0">
              <a:solidFill>
                <a:schemeClr val="accent6"/>
              </a:solidFill>
            </a:endParaRPr>
          </a:p>
          <a:p>
            <a:endParaRPr lang="en-GB" sz="1400" b="1" dirty="0">
              <a:solidFill>
                <a:schemeClr val="accent6"/>
              </a:solidFill>
            </a:endParaRPr>
          </a:p>
          <a:p>
            <a:endParaRPr lang="en-GB" sz="1400" b="1" dirty="0">
              <a:solidFill>
                <a:schemeClr val="accent6"/>
              </a:solidFill>
            </a:endParaRPr>
          </a:p>
        </p:txBody>
      </p:sp>
      <p:sp>
        <p:nvSpPr>
          <p:cNvPr id="17" name="TextBox 16">
            <a:extLst>
              <a:ext uri="{FF2B5EF4-FFF2-40B4-BE49-F238E27FC236}">
                <a16:creationId xmlns:a16="http://schemas.microsoft.com/office/drawing/2014/main" id="{1781E83B-9954-F802-8348-5B3B82A97EF8}"/>
              </a:ext>
            </a:extLst>
          </p:cNvPr>
          <p:cNvSpPr txBox="1"/>
          <p:nvPr/>
        </p:nvSpPr>
        <p:spPr>
          <a:xfrm>
            <a:off x="9001956" y="4437635"/>
            <a:ext cx="2998700" cy="637547"/>
          </a:xfrm>
          <a:prstGeom prst="rect">
            <a:avLst/>
          </a:prstGeom>
          <a:noFill/>
          <a:ln>
            <a:solidFill>
              <a:srgbClr val="7030A0"/>
            </a:solidFill>
          </a:ln>
        </p:spPr>
        <p:txBody>
          <a:bodyPr wrap="square">
            <a:spAutoFit/>
          </a:bodyPr>
          <a:lstStyle/>
          <a:p>
            <a:pPr>
              <a:lnSpc>
                <a:spcPct val="107000"/>
              </a:lnSpc>
              <a:spcAft>
                <a:spcPts val="800"/>
              </a:spcAft>
            </a:pPr>
            <a:r>
              <a:rPr lang="en-GB" sz="1400" b="1" dirty="0">
                <a:solidFill>
                  <a:srgbClr val="7030A0"/>
                </a:solidFill>
              </a:rPr>
              <a:t>How to register/enrol:</a:t>
            </a:r>
          </a:p>
          <a:p>
            <a:pPr>
              <a:lnSpc>
                <a:spcPct val="107000"/>
              </a:lnSpc>
              <a:spcAft>
                <a:spcPts val="800"/>
              </a:spcAft>
            </a:pPr>
            <a:endParaRPr lang="en-GB" sz="1400" b="1" dirty="0">
              <a:solidFill>
                <a:schemeClr val="accent6"/>
              </a:solidFill>
            </a:endParaRPr>
          </a:p>
        </p:txBody>
      </p:sp>
      <p:sp>
        <p:nvSpPr>
          <p:cNvPr id="18" name="TextBox 17">
            <a:extLst>
              <a:ext uri="{FF2B5EF4-FFF2-40B4-BE49-F238E27FC236}">
                <a16:creationId xmlns:a16="http://schemas.microsoft.com/office/drawing/2014/main" id="{597A4263-F216-0DCB-8997-C338D2B5D447}"/>
              </a:ext>
            </a:extLst>
          </p:cNvPr>
          <p:cNvSpPr txBox="1"/>
          <p:nvPr/>
        </p:nvSpPr>
        <p:spPr>
          <a:xfrm>
            <a:off x="421003" y="1215131"/>
            <a:ext cx="8427247" cy="815608"/>
          </a:xfrm>
          <a:prstGeom prst="rect">
            <a:avLst/>
          </a:prstGeom>
          <a:noFill/>
          <a:ln>
            <a:solidFill>
              <a:srgbClr val="7030A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highlight>
                  <a:srgbClr val="FFFF00"/>
                </a:highlight>
                <a:uLnTx/>
                <a:uFillTx/>
                <a:latin typeface="Century Gothic" panose="020F0302020204030204"/>
                <a:ea typeface="+mn-ea"/>
                <a:cs typeface="+mn-cs"/>
              </a:rPr>
              <a:t>DETAILS OF THESE SESSIONS ARE IN DEVELOPMENT AND WE HOPE TO ADD THESE SOON</a:t>
            </a:r>
          </a:p>
          <a:p>
            <a:endParaRPr lang="en-GB" sz="1100" dirty="0"/>
          </a:p>
          <a:p>
            <a:r>
              <a:rPr lang="en-GB" sz="1100" dirty="0"/>
              <a:t>Bedfordshire Luton Milton Keynes (BLMK) Champion Sessions will be led by a Falls Practitioner from the </a:t>
            </a:r>
            <a:r>
              <a:rPr lang="en-GB" sz="1100" dirty="0" err="1"/>
              <a:t>Bedfordshire,</a:t>
            </a:r>
            <a:r>
              <a:rPr lang="en-GB" sz="1100" dirty="0"/>
              <a:t> Luton or Milton Keynes falls services. </a:t>
            </a:r>
          </a:p>
        </p:txBody>
      </p:sp>
      <p:graphicFrame>
        <p:nvGraphicFramePr>
          <p:cNvPr id="2" name="Table 2">
            <a:extLst>
              <a:ext uri="{FF2B5EF4-FFF2-40B4-BE49-F238E27FC236}">
                <a16:creationId xmlns:a16="http://schemas.microsoft.com/office/drawing/2014/main" id="{463890C0-3EA8-A7CA-BF9C-7747C72C6BF4}"/>
              </a:ext>
            </a:extLst>
          </p:cNvPr>
          <p:cNvGraphicFramePr>
            <a:graphicFrameLocks noGrp="1"/>
          </p:cNvGraphicFramePr>
          <p:nvPr>
            <p:extLst>
              <p:ext uri="{D42A27DB-BD31-4B8C-83A1-F6EECF244321}">
                <p14:modId xmlns:p14="http://schemas.microsoft.com/office/powerpoint/2010/main" val="1294557900"/>
              </p:ext>
            </p:extLst>
          </p:nvPr>
        </p:nvGraphicFramePr>
        <p:xfrm>
          <a:off x="9081981" y="2492896"/>
          <a:ext cx="2846665" cy="722097"/>
        </p:xfrm>
        <a:graphic>
          <a:graphicData uri="http://schemas.openxmlformats.org/drawingml/2006/table">
            <a:tbl>
              <a:tblPr firstRow="1" bandRow="1">
                <a:tableStyleId>{F5AB1C69-6EDB-4FF4-983F-18BD219EF322}</a:tableStyleId>
              </a:tblPr>
              <a:tblGrid>
                <a:gridCol w="1050884">
                  <a:extLst>
                    <a:ext uri="{9D8B030D-6E8A-4147-A177-3AD203B41FA5}">
                      <a16:colId xmlns:a16="http://schemas.microsoft.com/office/drawing/2014/main" val="472827655"/>
                    </a:ext>
                  </a:extLst>
                </a:gridCol>
                <a:gridCol w="931687">
                  <a:extLst>
                    <a:ext uri="{9D8B030D-6E8A-4147-A177-3AD203B41FA5}">
                      <a16:colId xmlns:a16="http://schemas.microsoft.com/office/drawing/2014/main" val="1233085889"/>
                    </a:ext>
                  </a:extLst>
                </a:gridCol>
                <a:gridCol w="864094">
                  <a:extLst>
                    <a:ext uri="{9D8B030D-6E8A-4147-A177-3AD203B41FA5}">
                      <a16:colId xmlns:a16="http://schemas.microsoft.com/office/drawing/2014/main" val="1949449493"/>
                    </a:ext>
                  </a:extLst>
                </a:gridCol>
              </a:tblGrid>
              <a:tr h="292067">
                <a:tc>
                  <a:txBody>
                    <a:bodyPr/>
                    <a:lstStyle/>
                    <a:p>
                      <a:r>
                        <a:rPr lang="en-GB" sz="1100" dirty="0"/>
                        <a:t>Date</a:t>
                      </a:r>
                    </a:p>
                  </a:txBody>
                  <a:tcPr/>
                </a:tc>
                <a:tc>
                  <a:txBody>
                    <a:bodyPr/>
                    <a:lstStyle/>
                    <a:p>
                      <a:r>
                        <a:rPr lang="en-GB" sz="1100" dirty="0"/>
                        <a:t>Time</a:t>
                      </a:r>
                    </a:p>
                  </a:txBody>
                  <a:tcPr/>
                </a:tc>
                <a:tc>
                  <a:txBody>
                    <a:bodyPr/>
                    <a:lstStyle/>
                    <a:p>
                      <a:r>
                        <a:rPr lang="en-GB" sz="1100" dirty="0"/>
                        <a:t>Venue</a:t>
                      </a:r>
                    </a:p>
                  </a:txBody>
                  <a:tcPr/>
                </a:tc>
                <a:extLst>
                  <a:ext uri="{0D108BD9-81ED-4DB2-BD59-A6C34878D82A}">
                    <a16:rowId xmlns:a16="http://schemas.microsoft.com/office/drawing/2014/main" val="1355189914"/>
                  </a:ext>
                </a:extLst>
              </a:tr>
              <a:tr h="430030">
                <a:tc>
                  <a:txBody>
                    <a:bodyPr/>
                    <a:lstStyle/>
                    <a:p>
                      <a:endParaRPr lang="en-GB" sz="1100" dirty="0"/>
                    </a:p>
                  </a:txBody>
                  <a:tcPr/>
                </a:tc>
                <a:tc>
                  <a:txBody>
                    <a:bodyPr/>
                    <a:lstStyle/>
                    <a:p>
                      <a:endParaRPr lang="en-GB" sz="1100" dirty="0"/>
                    </a:p>
                  </a:txBody>
                  <a:tcPr/>
                </a:tc>
                <a:tc>
                  <a:txBody>
                    <a:bodyPr/>
                    <a:lstStyle/>
                    <a:p>
                      <a:endParaRPr lang="en-GB" sz="1100" dirty="0"/>
                    </a:p>
                  </a:txBody>
                  <a:tcPr/>
                </a:tc>
                <a:extLst>
                  <a:ext uri="{0D108BD9-81ED-4DB2-BD59-A6C34878D82A}">
                    <a16:rowId xmlns:a16="http://schemas.microsoft.com/office/drawing/2014/main" val="3480395558"/>
                  </a:ext>
                </a:extLst>
              </a:tr>
            </a:tbl>
          </a:graphicData>
        </a:graphic>
      </p:graphicFrame>
    </p:spTree>
    <p:extLst>
      <p:ext uri="{BB962C8B-B14F-4D97-AF65-F5344CB8AC3E}">
        <p14:creationId xmlns:p14="http://schemas.microsoft.com/office/powerpoint/2010/main" val="485469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9F5677D-AB0B-3046-8959-204B53F265D4}"/>
              </a:ext>
            </a:extLst>
          </p:cNvPr>
          <p:cNvSpPr>
            <a:spLocks noGrp="1"/>
          </p:cNvSpPr>
          <p:nvPr>
            <p:ph type="title"/>
          </p:nvPr>
        </p:nvSpPr>
        <p:spPr>
          <a:xfrm>
            <a:off x="523445" y="382349"/>
            <a:ext cx="8812915" cy="814403"/>
          </a:xfrm>
        </p:spPr>
        <p:txBody>
          <a:bodyPr>
            <a:normAutofit/>
          </a:bodyPr>
          <a:lstStyle/>
          <a:p>
            <a:r>
              <a:rPr lang="en-US" dirty="0">
                <a:solidFill>
                  <a:schemeClr val="accent2"/>
                </a:solidFill>
              </a:rPr>
              <a:t>Hydration Awareness</a:t>
            </a:r>
            <a:endParaRPr lang="en-US" sz="1400" dirty="0">
              <a:solidFill>
                <a:schemeClr val="accent2"/>
              </a:solidFill>
            </a:endParaRPr>
          </a:p>
        </p:txBody>
      </p:sp>
      <p:sp>
        <p:nvSpPr>
          <p:cNvPr id="5" name="Footer Placeholder 4">
            <a:extLst>
              <a:ext uri="{FF2B5EF4-FFF2-40B4-BE49-F238E27FC236}">
                <a16:creationId xmlns:a16="http://schemas.microsoft.com/office/drawing/2014/main" id="{12FC4B26-40DE-C840-B880-89B0F9E655A8}"/>
              </a:ext>
            </a:extLst>
          </p:cNvPr>
          <p:cNvSpPr>
            <a:spLocks noGrp="1"/>
          </p:cNvSpPr>
          <p:nvPr>
            <p:ph type="ftr" sz="quarter" idx="11"/>
          </p:nvPr>
        </p:nvSpPr>
        <p:spPr/>
        <p:txBody>
          <a:bodyPr/>
          <a:lstStyle/>
          <a:p>
            <a:r>
              <a:rPr lang="en-GB" b="1" dirty="0" err="1"/>
              <a:t>Bedfordshire,</a:t>
            </a:r>
            <a:r>
              <a:rPr lang="en-GB" b="1" dirty="0"/>
              <a:t> Luton and Milton Keynes Health and Care Partnership</a:t>
            </a:r>
            <a:endParaRPr lang="en-GB" dirty="0"/>
          </a:p>
        </p:txBody>
      </p:sp>
      <p:sp>
        <p:nvSpPr>
          <p:cNvPr id="6" name="Slide Number Placeholder 5">
            <a:extLst>
              <a:ext uri="{FF2B5EF4-FFF2-40B4-BE49-F238E27FC236}">
                <a16:creationId xmlns:a16="http://schemas.microsoft.com/office/drawing/2014/main" id="{17135F3E-2E0B-FD4F-A631-FFE9F2B87C7D}"/>
              </a:ext>
            </a:extLst>
          </p:cNvPr>
          <p:cNvSpPr>
            <a:spLocks noGrp="1"/>
          </p:cNvSpPr>
          <p:nvPr>
            <p:ph type="sldNum" sz="quarter" idx="12"/>
          </p:nvPr>
        </p:nvSpPr>
        <p:spPr/>
        <p:txBody>
          <a:bodyPr/>
          <a:lstStyle/>
          <a:p>
            <a:fld id="{30A60DCE-9105-48A5-8A92-25C9283756D1}" type="slidenum">
              <a:rPr lang="en-GB" smtClean="0"/>
              <a:pPr/>
              <a:t>17</a:t>
            </a:fld>
            <a:endParaRPr lang="en-GB" dirty="0"/>
          </a:p>
        </p:txBody>
      </p:sp>
      <p:sp>
        <p:nvSpPr>
          <p:cNvPr id="10" name="TextBox 9">
            <a:extLst>
              <a:ext uri="{FF2B5EF4-FFF2-40B4-BE49-F238E27FC236}">
                <a16:creationId xmlns:a16="http://schemas.microsoft.com/office/drawing/2014/main" id="{87B9808F-6EF9-6FC4-AC08-B70056F4C77D}"/>
              </a:ext>
            </a:extLst>
          </p:cNvPr>
          <p:cNvSpPr txBox="1"/>
          <p:nvPr/>
        </p:nvSpPr>
        <p:spPr>
          <a:xfrm>
            <a:off x="4654364" y="2062279"/>
            <a:ext cx="3745892" cy="1323439"/>
          </a:xfrm>
          <a:prstGeom prst="rect">
            <a:avLst/>
          </a:prstGeom>
          <a:noFill/>
          <a:ln>
            <a:solidFill>
              <a:schemeClr val="accent2"/>
            </a:solidFill>
          </a:ln>
        </p:spPr>
        <p:txBody>
          <a:bodyPr wrap="square" rtlCol="0">
            <a:spAutoFit/>
          </a:bodyPr>
          <a:lstStyle/>
          <a:p>
            <a:r>
              <a:rPr lang="en-GB" sz="1400" b="1" dirty="0">
                <a:solidFill>
                  <a:schemeClr val="accent2"/>
                </a:solidFill>
              </a:rPr>
              <a:t>Who is the training for:</a:t>
            </a:r>
          </a:p>
          <a:p>
            <a:r>
              <a:rPr lang="en-GB" sz="1100" dirty="0"/>
              <a:t>All adult social care staff working in Care Home Settings. It will be particularly beneficial to “new starters”.</a:t>
            </a:r>
          </a:p>
          <a:p>
            <a:endParaRPr lang="en-GB" sz="1100" dirty="0"/>
          </a:p>
          <a:p>
            <a:endParaRPr lang="en-GB" sz="1100" dirty="0"/>
          </a:p>
          <a:p>
            <a:endParaRPr lang="en-GB" sz="1100" dirty="0"/>
          </a:p>
        </p:txBody>
      </p:sp>
      <p:sp>
        <p:nvSpPr>
          <p:cNvPr id="11" name="TextBox 10">
            <a:extLst>
              <a:ext uri="{FF2B5EF4-FFF2-40B4-BE49-F238E27FC236}">
                <a16:creationId xmlns:a16="http://schemas.microsoft.com/office/drawing/2014/main" id="{44AA2948-6D63-1ECB-A226-D469E0F1705C}"/>
              </a:ext>
            </a:extLst>
          </p:cNvPr>
          <p:cNvSpPr txBox="1"/>
          <p:nvPr/>
        </p:nvSpPr>
        <p:spPr>
          <a:xfrm>
            <a:off x="8942438" y="2062279"/>
            <a:ext cx="2266130" cy="1200329"/>
          </a:xfrm>
          <a:prstGeom prst="rect">
            <a:avLst/>
          </a:prstGeom>
          <a:noFill/>
          <a:ln>
            <a:solidFill>
              <a:schemeClr val="accent2"/>
            </a:solidFill>
          </a:ln>
        </p:spPr>
        <p:txBody>
          <a:bodyPr wrap="square" rtlCol="0">
            <a:spAutoFit/>
          </a:bodyPr>
          <a:lstStyle/>
          <a:p>
            <a:r>
              <a:rPr lang="en-GB" sz="1400" b="1" dirty="0">
                <a:solidFill>
                  <a:schemeClr val="accent2"/>
                </a:solidFill>
              </a:rPr>
              <a:t>How long is the training:</a:t>
            </a:r>
          </a:p>
          <a:p>
            <a:endParaRPr lang="en-GB" sz="1400" b="1" dirty="0">
              <a:solidFill>
                <a:srgbClr val="7030A0"/>
              </a:solidFill>
            </a:endParaRPr>
          </a:p>
          <a:p>
            <a:r>
              <a:rPr lang="en-GB" sz="1100" dirty="0"/>
              <a:t>It will take approximately 30 minutes to complete this online awareness module</a:t>
            </a:r>
          </a:p>
          <a:p>
            <a:endParaRPr lang="en-GB" sz="1100" dirty="0"/>
          </a:p>
        </p:txBody>
      </p:sp>
      <p:sp>
        <p:nvSpPr>
          <p:cNvPr id="12" name="TextBox 11">
            <a:extLst>
              <a:ext uri="{FF2B5EF4-FFF2-40B4-BE49-F238E27FC236}">
                <a16:creationId xmlns:a16="http://schemas.microsoft.com/office/drawing/2014/main" id="{336EF446-78D0-E3D2-3B26-D7E72DA63BF1}"/>
              </a:ext>
            </a:extLst>
          </p:cNvPr>
          <p:cNvSpPr txBox="1"/>
          <p:nvPr/>
        </p:nvSpPr>
        <p:spPr>
          <a:xfrm>
            <a:off x="421003" y="2045865"/>
            <a:ext cx="3946805" cy="1283557"/>
          </a:xfrm>
          <a:prstGeom prst="rect">
            <a:avLst/>
          </a:prstGeom>
          <a:noFill/>
          <a:ln>
            <a:solidFill>
              <a:schemeClr val="accent2"/>
            </a:solidFill>
          </a:ln>
        </p:spPr>
        <p:txBody>
          <a:bodyPr wrap="square" rtlCol="0">
            <a:spAutoFit/>
          </a:bodyPr>
          <a:lstStyle/>
          <a:p>
            <a:pPr>
              <a:lnSpc>
                <a:spcPct val="107000"/>
              </a:lnSpc>
              <a:spcAft>
                <a:spcPts val="800"/>
              </a:spcAft>
            </a:pPr>
            <a:r>
              <a:rPr lang="en-GB" sz="1400" b="1" dirty="0">
                <a:solidFill>
                  <a:schemeClr val="accent2"/>
                </a:solidFill>
              </a:rPr>
              <a:t>Course Overview:</a:t>
            </a:r>
          </a:p>
          <a:p>
            <a:pPr>
              <a:lnSpc>
                <a:spcPct val="107000"/>
              </a:lnSpc>
              <a:spcAft>
                <a:spcPts val="800"/>
              </a:spcAft>
            </a:pPr>
            <a:r>
              <a:rPr lang="en-GB" sz="1100" dirty="0"/>
              <a:t>The course aims to provide an overview on managing the nutrition and hydration needs of care home residents</a:t>
            </a:r>
          </a:p>
          <a:p>
            <a:pPr>
              <a:lnSpc>
                <a:spcPct val="107000"/>
              </a:lnSpc>
              <a:spcAft>
                <a:spcPts val="800"/>
              </a:spcAft>
            </a:pPr>
            <a:endParaRPr lang="en-GB" sz="1400" b="1" dirty="0">
              <a:solidFill>
                <a:srgbClr val="7030A0"/>
              </a:solidFill>
            </a:endParaRPr>
          </a:p>
        </p:txBody>
      </p:sp>
      <p:sp>
        <p:nvSpPr>
          <p:cNvPr id="13" name="TextBox 12">
            <a:extLst>
              <a:ext uri="{FF2B5EF4-FFF2-40B4-BE49-F238E27FC236}">
                <a16:creationId xmlns:a16="http://schemas.microsoft.com/office/drawing/2014/main" id="{E61E53FE-9E6C-B5F3-D7B8-9CF4B9F30F16}"/>
              </a:ext>
            </a:extLst>
          </p:cNvPr>
          <p:cNvSpPr txBox="1"/>
          <p:nvPr/>
        </p:nvSpPr>
        <p:spPr>
          <a:xfrm>
            <a:off x="407169" y="3646370"/>
            <a:ext cx="3960639" cy="1895904"/>
          </a:xfrm>
          <a:prstGeom prst="rect">
            <a:avLst/>
          </a:prstGeom>
          <a:noFill/>
          <a:ln>
            <a:solidFill>
              <a:schemeClr val="accent2"/>
            </a:solidFill>
          </a:ln>
        </p:spPr>
        <p:txBody>
          <a:bodyPr wrap="square" rtlCol="0">
            <a:spAutoFit/>
          </a:bodyPr>
          <a:lstStyle/>
          <a:p>
            <a:pPr>
              <a:lnSpc>
                <a:spcPct val="107000"/>
              </a:lnSpc>
              <a:spcAft>
                <a:spcPts val="800"/>
              </a:spcAft>
            </a:pPr>
            <a:r>
              <a:rPr lang="en-GB" sz="1400" b="1" dirty="0">
                <a:solidFill>
                  <a:schemeClr val="accent2"/>
                </a:solidFill>
              </a:rPr>
              <a:t>Key Learning Points:</a:t>
            </a:r>
          </a:p>
          <a:p>
            <a:pPr marL="171450" indent="-171450">
              <a:lnSpc>
                <a:spcPct val="107000"/>
              </a:lnSpc>
              <a:spcAft>
                <a:spcPts val="800"/>
              </a:spcAft>
              <a:buFont typeface="Wingdings" panose="05000000000000000000" pitchFamily="2" charset="2"/>
              <a:buChar char="Ø"/>
            </a:pPr>
            <a:r>
              <a:rPr lang="en-GB" sz="1100" dirty="0">
                <a:effectLst/>
                <a:latin typeface="+mj-lt"/>
                <a:ea typeface="Times New Roman" panose="02020603050405020304" pitchFamily="18" charset="0"/>
                <a:cs typeface="Calibri" panose="020F0502020204030204" pitchFamily="34" charset="0"/>
              </a:rPr>
              <a:t>Principles of a healthy diet </a:t>
            </a:r>
            <a:endParaRPr lang="en-GB" sz="1100" dirty="0">
              <a:effectLst/>
              <a:latin typeface="+mj-lt"/>
              <a:ea typeface="Calibri" panose="020F0502020204030204" pitchFamily="34" charset="0"/>
              <a:cs typeface="Times New Roman" panose="02020603050405020304" pitchFamily="18" charset="0"/>
            </a:endParaRPr>
          </a:p>
          <a:p>
            <a:pPr marL="171450" indent="-171450">
              <a:lnSpc>
                <a:spcPct val="107000"/>
              </a:lnSpc>
              <a:spcAft>
                <a:spcPts val="800"/>
              </a:spcAft>
              <a:buFont typeface="Wingdings" panose="05000000000000000000" pitchFamily="2" charset="2"/>
              <a:buChar char="Ø"/>
            </a:pPr>
            <a:r>
              <a:rPr lang="en-GB" sz="1100" dirty="0">
                <a:effectLst/>
                <a:latin typeface="+mj-lt"/>
                <a:ea typeface="Times New Roman" panose="02020603050405020304" pitchFamily="18" charset="0"/>
                <a:cs typeface="Calibri" panose="020F0502020204030204" pitchFamily="34" charset="0"/>
              </a:rPr>
              <a:t>Malnutrition in older adults </a:t>
            </a:r>
            <a:endParaRPr lang="en-GB" sz="1100" dirty="0">
              <a:effectLst/>
              <a:latin typeface="+mj-lt"/>
              <a:ea typeface="Calibri" panose="020F0502020204030204" pitchFamily="34" charset="0"/>
              <a:cs typeface="Times New Roman" panose="02020603050405020304" pitchFamily="18" charset="0"/>
            </a:endParaRPr>
          </a:p>
          <a:p>
            <a:pPr marL="171450" indent="-171450">
              <a:lnSpc>
                <a:spcPct val="107000"/>
              </a:lnSpc>
              <a:spcAft>
                <a:spcPts val="800"/>
              </a:spcAft>
              <a:buFont typeface="Wingdings" panose="05000000000000000000" pitchFamily="2" charset="2"/>
              <a:buChar char="Ø"/>
            </a:pPr>
            <a:r>
              <a:rPr lang="en-GB" sz="1100" dirty="0">
                <a:effectLst/>
                <a:latin typeface="+mj-lt"/>
                <a:ea typeface="Times New Roman" panose="02020603050405020304" pitchFamily="18" charset="0"/>
                <a:cs typeface="Calibri" panose="020F0502020204030204" pitchFamily="34" charset="0"/>
              </a:rPr>
              <a:t>A food first approach  </a:t>
            </a:r>
            <a:endParaRPr lang="en-GB" sz="1100" dirty="0">
              <a:effectLst/>
              <a:latin typeface="+mj-lt"/>
              <a:ea typeface="Calibri" panose="020F0502020204030204" pitchFamily="34" charset="0"/>
              <a:cs typeface="Times New Roman" panose="02020603050405020304" pitchFamily="18" charset="0"/>
            </a:endParaRPr>
          </a:p>
          <a:p>
            <a:pPr marL="171450" indent="-171450">
              <a:lnSpc>
                <a:spcPct val="107000"/>
              </a:lnSpc>
              <a:spcAft>
                <a:spcPts val="800"/>
              </a:spcAft>
              <a:buFont typeface="Wingdings" panose="05000000000000000000" pitchFamily="2" charset="2"/>
              <a:buChar char="Ø"/>
            </a:pPr>
            <a:r>
              <a:rPr lang="en-GB" sz="1100" dirty="0">
                <a:effectLst/>
                <a:latin typeface="+mj-lt"/>
                <a:ea typeface="Times New Roman" panose="02020603050405020304" pitchFamily="18" charset="0"/>
                <a:cs typeface="Calibri" panose="020F0502020204030204" pitchFamily="34" charset="0"/>
              </a:rPr>
              <a:t>Swallowing difficulties (Dysphagia) </a:t>
            </a:r>
            <a:endParaRPr lang="en-GB" sz="1100" dirty="0">
              <a:effectLst/>
              <a:latin typeface="+mj-lt"/>
              <a:ea typeface="Calibri" panose="020F0502020204030204" pitchFamily="34" charset="0"/>
              <a:cs typeface="Times New Roman" panose="02020603050405020304" pitchFamily="18" charset="0"/>
            </a:endParaRPr>
          </a:p>
          <a:p>
            <a:pPr marL="171450" indent="-171450">
              <a:buFont typeface="Wingdings" panose="05000000000000000000" pitchFamily="2" charset="2"/>
              <a:buChar char="Ø"/>
            </a:pPr>
            <a:r>
              <a:rPr lang="en-GB" sz="1100" dirty="0">
                <a:effectLst/>
                <a:latin typeface="+mj-lt"/>
                <a:ea typeface="Times New Roman" panose="02020603050405020304" pitchFamily="18" charset="0"/>
              </a:rPr>
              <a:t>Hydration</a:t>
            </a:r>
            <a:endParaRPr lang="en-GB" sz="1100" b="1" i="1" dirty="0">
              <a:latin typeface="+mj-lt"/>
              <a:ea typeface="Times New Roman" panose="02020603050405020304" pitchFamily="18" charset="0"/>
              <a:cs typeface="Calibri" panose="020F0502020204030204" pitchFamily="34" charset="0"/>
            </a:endParaRPr>
          </a:p>
          <a:p>
            <a:pPr>
              <a:lnSpc>
                <a:spcPct val="107000"/>
              </a:lnSpc>
              <a:spcAft>
                <a:spcPts val="800"/>
              </a:spcAft>
            </a:pPr>
            <a:endParaRPr lang="en-GB" sz="1100" b="1" i="1" dirty="0">
              <a:solidFill>
                <a:srgbClr val="7030A0"/>
              </a:solidFill>
              <a:latin typeface="Century Gothic" panose="020B0502020202020204" pitchFamily="34" charset="0"/>
              <a:ea typeface="Times New Roman" panose="02020603050405020304" pitchFamily="18" charset="0"/>
              <a:cs typeface="Calibri" panose="020F0502020204030204" pitchFamily="34" charset="0"/>
            </a:endParaRPr>
          </a:p>
        </p:txBody>
      </p:sp>
      <p:sp>
        <p:nvSpPr>
          <p:cNvPr id="15" name="TextBox 14">
            <a:extLst>
              <a:ext uri="{FF2B5EF4-FFF2-40B4-BE49-F238E27FC236}">
                <a16:creationId xmlns:a16="http://schemas.microsoft.com/office/drawing/2014/main" id="{B3F663C0-29A8-7653-455D-A2726C9D25DA}"/>
              </a:ext>
            </a:extLst>
          </p:cNvPr>
          <p:cNvSpPr txBox="1"/>
          <p:nvPr/>
        </p:nvSpPr>
        <p:spPr>
          <a:xfrm>
            <a:off x="6816080" y="3734271"/>
            <a:ext cx="3745892" cy="861774"/>
          </a:xfrm>
          <a:prstGeom prst="rect">
            <a:avLst/>
          </a:prstGeom>
          <a:noFill/>
          <a:ln>
            <a:solidFill>
              <a:schemeClr val="accent2"/>
            </a:solidFill>
          </a:ln>
        </p:spPr>
        <p:txBody>
          <a:bodyPr wrap="square" rtlCol="0">
            <a:spAutoFit/>
          </a:bodyPr>
          <a:lstStyle/>
          <a:p>
            <a:r>
              <a:rPr lang="en-GB" sz="1400" b="1" dirty="0">
                <a:solidFill>
                  <a:schemeClr val="accent2"/>
                </a:solidFill>
              </a:rPr>
              <a:t>Dates Times Venue:</a:t>
            </a:r>
          </a:p>
          <a:p>
            <a:endParaRPr lang="en-GB" sz="1400" b="1" dirty="0">
              <a:solidFill>
                <a:srgbClr val="7030A0"/>
              </a:solidFill>
            </a:endParaRPr>
          </a:p>
          <a:p>
            <a:r>
              <a:rPr lang="en-GB" sz="1100" dirty="0"/>
              <a:t>On-line learning to be completed at own convenience</a:t>
            </a:r>
          </a:p>
        </p:txBody>
      </p:sp>
      <p:sp>
        <p:nvSpPr>
          <p:cNvPr id="17" name="TextBox 16">
            <a:extLst>
              <a:ext uri="{FF2B5EF4-FFF2-40B4-BE49-F238E27FC236}">
                <a16:creationId xmlns:a16="http://schemas.microsoft.com/office/drawing/2014/main" id="{1781E83B-9954-F802-8348-5B3B82A97EF8}"/>
              </a:ext>
            </a:extLst>
          </p:cNvPr>
          <p:cNvSpPr txBox="1"/>
          <p:nvPr/>
        </p:nvSpPr>
        <p:spPr>
          <a:xfrm>
            <a:off x="4654364" y="4816359"/>
            <a:ext cx="4509945" cy="1090427"/>
          </a:xfrm>
          <a:prstGeom prst="rect">
            <a:avLst/>
          </a:prstGeom>
          <a:noFill/>
          <a:ln>
            <a:solidFill>
              <a:schemeClr val="accent2"/>
            </a:solidFill>
          </a:ln>
        </p:spPr>
        <p:txBody>
          <a:bodyPr wrap="square">
            <a:spAutoFit/>
          </a:bodyPr>
          <a:lstStyle/>
          <a:p>
            <a:pPr>
              <a:lnSpc>
                <a:spcPct val="107000"/>
              </a:lnSpc>
              <a:spcAft>
                <a:spcPts val="800"/>
              </a:spcAft>
            </a:pPr>
            <a:r>
              <a:rPr lang="en-GB" sz="1400" b="1" dirty="0">
                <a:solidFill>
                  <a:schemeClr val="accent2"/>
                </a:solidFill>
              </a:rPr>
              <a:t>How to register/enrol:</a:t>
            </a:r>
            <a:endParaRPr lang="en-GB" sz="1100" b="1" dirty="0">
              <a:solidFill>
                <a:schemeClr val="accent2"/>
              </a:solidFill>
            </a:endParaRPr>
          </a:p>
          <a:p>
            <a:pPr>
              <a:lnSpc>
                <a:spcPct val="107000"/>
              </a:lnSpc>
              <a:spcAft>
                <a:spcPts val="800"/>
              </a:spcAft>
            </a:pPr>
            <a:r>
              <a:rPr lang="en-GB" sz="1200" b="1" dirty="0">
                <a:hlinkClick r:id="rId2">
                  <a:extLst>
                    <a:ext uri="{A12FA001-AC4F-418D-AE19-62706E023703}">
                      <ahyp:hlinkClr xmlns:ahyp="http://schemas.microsoft.com/office/drawing/2018/hyperlinkcolor" val="tx"/>
                    </a:ext>
                  </a:extLst>
                </a:hlinkClick>
              </a:rPr>
              <a:t>To participate in this training please click here to access the online video</a:t>
            </a:r>
            <a:r>
              <a:rPr lang="en-GB" sz="1200" b="1" dirty="0"/>
              <a:t> on the BLMK ICB YouTube Channel.</a:t>
            </a:r>
          </a:p>
          <a:p>
            <a:pPr>
              <a:lnSpc>
                <a:spcPct val="107000"/>
              </a:lnSpc>
              <a:spcAft>
                <a:spcPts val="800"/>
              </a:spcAft>
            </a:pPr>
            <a:endParaRPr lang="en-GB" sz="1100" dirty="0"/>
          </a:p>
        </p:txBody>
      </p:sp>
      <p:sp>
        <p:nvSpPr>
          <p:cNvPr id="18" name="TextBox 17">
            <a:extLst>
              <a:ext uri="{FF2B5EF4-FFF2-40B4-BE49-F238E27FC236}">
                <a16:creationId xmlns:a16="http://schemas.microsoft.com/office/drawing/2014/main" id="{597A4263-F216-0DCB-8997-C338D2B5D447}"/>
              </a:ext>
            </a:extLst>
          </p:cNvPr>
          <p:cNvSpPr txBox="1"/>
          <p:nvPr/>
        </p:nvSpPr>
        <p:spPr>
          <a:xfrm>
            <a:off x="440741" y="1335171"/>
            <a:ext cx="8427247" cy="430887"/>
          </a:xfrm>
          <a:prstGeom prst="rect">
            <a:avLst/>
          </a:prstGeom>
          <a:noFill/>
        </p:spPr>
        <p:txBody>
          <a:bodyPr wrap="square" rtlCol="0">
            <a:spAutoFit/>
          </a:bodyPr>
          <a:lstStyle/>
          <a:p>
            <a:r>
              <a:rPr lang="en-GB" sz="1100" b="1" dirty="0"/>
              <a:t>This training has been co-produced by colleagues from Food First Teams across BLMK together with Bedfordshire Hospitals Drink Well Hydration Team</a:t>
            </a:r>
          </a:p>
        </p:txBody>
      </p:sp>
    </p:spTree>
    <p:extLst>
      <p:ext uri="{BB962C8B-B14F-4D97-AF65-F5344CB8AC3E}">
        <p14:creationId xmlns:p14="http://schemas.microsoft.com/office/powerpoint/2010/main" val="1577122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9F5677D-AB0B-3046-8959-204B53F265D4}"/>
              </a:ext>
            </a:extLst>
          </p:cNvPr>
          <p:cNvSpPr>
            <a:spLocks noGrp="1"/>
          </p:cNvSpPr>
          <p:nvPr>
            <p:ph type="title"/>
          </p:nvPr>
        </p:nvSpPr>
        <p:spPr>
          <a:xfrm>
            <a:off x="523445" y="382349"/>
            <a:ext cx="8812915" cy="814403"/>
          </a:xfrm>
        </p:spPr>
        <p:txBody>
          <a:bodyPr>
            <a:normAutofit fontScale="90000"/>
          </a:bodyPr>
          <a:lstStyle/>
          <a:p>
            <a:r>
              <a:rPr lang="en-US" dirty="0">
                <a:solidFill>
                  <a:schemeClr val="accent2"/>
                </a:solidFill>
              </a:rPr>
              <a:t>(</a:t>
            </a:r>
            <a:r>
              <a:rPr lang="en-US" dirty="0" err="1">
                <a:solidFill>
                  <a:schemeClr val="accent2"/>
                </a:solidFill>
              </a:rPr>
              <a:t>Drinkwell</a:t>
            </a:r>
            <a:r>
              <a:rPr lang="en-US" dirty="0">
                <a:solidFill>
                  <a:schemeClr val="accent2"/>
                </a:solidFill>
              </a:rPr>
              <a:t>) Hydration Champion</a:t>
            </a:r>
            <a:br>
              <a:rPr lang="en-US" dirty="0"/>
            </a:br>
            <a:endParaRPr lang="en-US" sz="1400" dirty="0"/>
          </a:p>
        </p:txBody>
      </p:sp>
      <p:sp>
        <p:nvSpPr>
          <p:cNvPr id="5" name="Footer Placeholder 4">
            <a:extLst>
              <a:ext uri="{FF2B5EF4-FFF2-40B4-BE49-F238E27FC236}">
                <a16:creationId xmlns:a16="http://schemas.microsoft.com/office/drawing/2014/main" id="{12FC4B26-40DE-C840-B880-89B0F9E655A8}"/>
              </a:ext>
            </a:extLst>
          </p:cNvPr>
          <p:cNvSpPr>
            <a:spLocks noGrp="1"/>
          </p:cNvSpPr>
          <p:nvPr>
            <p:ph type="ftr" sz="quarter" idx="11"/>
          </p:nvPr>
        </p:nvSpPr>
        <p:spPr/>
        <p:txBody>
          <a:bodyPr/>
          <a:lstStyle/>
          <a:p>
            <a:r>
              <a:rPr lang="en-GB" b="1" dirty="0" err="1"/>
              <a:t>Bedfordshire,</a:t>
            </a:r>
            <a:r>
              <a:rPr lang="en-GB" b="1" dirty="0"/>
              <a:t> Luton and Milton Keynes Health and Care Partnership</a:t>
            </a:r>
            <a:endParaRPr lang="en-GB" dirty="0"/>
          </a:p>
        </p:txBody>
      </p:sp>
      <p:sp>
        <p:nvSpPr>
          <p:cNvPr id="6" name="Slide Number Placeholder 5">
            <a:extLst>
              <a:ext uri="{FF2B5EF4-FFF2-40B4-BE49-F238E27FC236}">
                <a16:creationId xmlns:a16="http://schemas.microsoft.com/office/drawing/2014/main" id="{17135F3E-2E0B-FD4F-A631-FFE9F2B87C7D}"/>
              </a:ext>
            </a:extLst>
          </p:cNvPr>
          <p:cNvSpPr>
            <a:spLocks noGrp="1"/>
          </p:cNvSpPr>
          <p:nvPr>
            <p:ph type="sldNum" sz="quarter" idx="12"/>
          </p:nvPr>
        </p:nvSpPr>
        <p:spPr/>
        <p:txBody>
          <a:bodyPr/>
          <a:lstStyle/>
          <a:p>
            <a:fld id="{30A60DCE-9105-48A5-8A92-25C9283756D1}" type="slidenum">
              <a:rPr lang="en-GB" smtClean="0"/>
              <a:pPr/>
              <a:t>18</a:t>
            </a:fld>
            <a:endParaRPr lang="en-GB" dirty="0"/>
          </a:p>
        </p:txBody>
      </p:sp>
      <p:sp>
        <p:nvSpPr>
          <p:cNvPr id="10" name="TextBox 9">
            <a:extLst>
              <a:ext uri="{FF2B5EF4-FFF2-40B4-BE49-F238E27FC236}">
                <a16:creationId xmlns:a16="http://schemas.microsoft.com/office/drawing/2014/main" id="{87B9808F-6EF9-6FC4-AC08-B70056F4C77D}"/>
              </a:ext>
            </a:extLst>
          </p:cNvPr>
          <p:cNvSpPr txBox="1"/>
          <p:nvPr/>
        </p:nvSpPr>
        <p:spPr>
          <a:xfrm>
            <a:off x="315022" y="4185749"/>
            <a:ext cx="2842105" cy="646331"/>
          </a:xfrm>
          <a:prstGeom prst="rect">
            <a:avLst/>
          </a:prstGeom>
          <a:noFill/>
          <a:ln>
            <a:solidFill>
              <a:srgbClr val="00B0F0"/>
            </a:solidFill>
          </a:ln>
        </p:spPr>
        <p:txBody>
          <a:bodyPr wrap="square" rtlCol="0">
            <a:spAutoFit/>
          </a:bodyPr>
          <a:lstStyle/>
          <a:p>
            <a:r>
              <a:rPr lang="en-GB" sz="1400" b="1" dirty="0">
                <a:solidFill>
                  <a:schemeClr val="accent2"/>
                </a:solidFill>
              </a:rPr>
              <a:t>Who is the training for:</a:t>
            </a:r>
          </a:p>
          <a:p>
            <a:r>
              <a:rPr lang="en-GB" sz="1100" dirty="0"/>
              <a:t>All adult social care staff working in Care Home Settings</a:t>
            </a:r>
          </a:p>
        </p:txBody>
      </p:sp>
      <p:sp>
        <p:nvSpPr>
          <p:cNvPr id="11" name="TextBox 10">
            <a:extLst>
              <a:ext uri="{FF2B5EF4-FFF2-40B4-BE49-F238E27FC236}">
                <a16:creationId xmlns:a16="http://schemas.microsoft.com/office/drawing/2014/main" id="{44AA2948-6D63-1ECB-A226-D469E0F1705C}"/>
              </a:ext>
            </a:extLst>
          </p:cNvPr>
          <p:cNvSpPr txBox="1"/>
          <p:nvPr/>
        </p:nvSpPr>
        <p:spPr>
          <a:xfrm>
            <a:off x="267696" y="5091142"/>
            <a:ext cx="2889432" cy="692497"/>
          </a:xfrm>
          <a:prstGeom prst="rect">
            <a:avLst/>
          </a:prstGeom>
          <a:noFill/>
          <a:ln>
            <a:solidFill>
              <a:srgbClr val="00B0F0"/>
            </a:solidFill>
          </a:ln>
        </p:spPr>
        <p:txBody>
          <a:bodyPr wrap="square" rtlCol="0">
            <a:spAutoFit/>
          </a:bodyPr>
          <a:lstStyle/>
          <a:p>
            <a:r>
              <a:rPr lang="en-GB" sz="1400" b="1" dirty="0">
                <a:solidFill>
                  <a:schemeClr val="accent2"/>
                </a:solidFill>
              </a:rPr>
              <a:t>How long is the training:</a:t>
            </a:r>
          </a:p>
          <a:p>
            <a:endParaRPr lang="en-GB" sz="1400" b="1" dirty="0">
              <a:solidFill>
                <a:schemeClr val="accent2"/>
              </a:solidFill>
            </a:endParaRPr>
          </a:p>
          <a:p>
            <a:r>
              <a:rPr lang="en-GB" sz="1100" dirty="0"/>
              <a:t>1 hour 30 minutes</a:t>
            </a:r>
          </a:p>
        </p:txBody>
      </p:sp>
      <p:sp>
        <p:nvSpPr>
          <p:cNvPr id="12" name="TextBox 11">
            <a:extLst>
              <a:ext uri="{FF2B5EF4-FFF2-40B4-BE49-F238E27FC236}">
                <a16:creationId xmlns:a16="http://schemas.microsoft.com/office/drawing/2014/main" id="{336EF446-78D0-E3D2-3B26-D7E72DA63BF1}"/>
              </a:ext>
            </a:extLst>
          </p:cNvPr>
          <p:cNvSpPr txBox="1"/>
          <p:nvPr/>
        </p:nvSpPr>
        <p:spPr>
          <a:xfrm>
            <a:off x="380830" y="2080306"/>
            <a:ext cx="2776297" cy="1645835"/>
          </a:xfrm>
          <a:prstGeom prst="rect">
            <a:avLst/>
          </a:prstGeom>
          <a:noFill/>
          <a:ln>
            <a:solidFill>
              <a:srgbClr val="00B0F0"/>
            </a:solidFill>
          </a:ln>
        </p:spPr>
        <p:txBody>
          <a:bodyPr wrap="square" rtlCol="0">
            <a:spAutoFit/>
          </a:bodyPr>
          <a:lstStyle/>
          <a:p>
            <a:pPr>
              <a:lnSpc>
                <a:spcPct val="107000"/>
              </a:lnSpc>
              <a:spcAft>
                <a:spcPts val="800"/>
              </a:spcAft>
            </a:pPr>
            <a:r>
              <a:rPr lang="en-GB" sz="1400" b="1" dirty="0">
                <a:solidFill>
                  <a:schemeClr val="accent2"/>
                </a:solidFill>
              </a:rPr>
              <a:t>Course Overview:</a:t>
            </a:r>
          </a:p>
          <a:p>
            <a:pPr>
              <a:lnSpc>
                <a:spcPct val="107000"/>
              </a:lnSpc>
              <a:spcAft>
                <a:spcPts val="800"/>
              </a:spcAft>
            </a:pPr>
            <a:r>
              <a:rPr lang="en-GB" sz="11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This course provides additional detailed training on the management of hydration in care homes to improve fluid intake and decrease incidences of UTI's and Falls. </a:t>
            </a:r>
            <a:endParaRPr lang="en-GB" sz="11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400" b="1" dirty="0">
              <a:solidFill>
                <a:srgbClr val="7030A0"/>
              </a:solidFill>
            </a:endParaRPr>
          </a:p>
        </p:txBody>
      </p:sp>
      <p:sp>
        <p:nvSpPr>
          <p:cNvPr id="13" name="TextBox 12">
            <a:extLst>
              <a:ext uri="{FF2B5EF4-FFF2-40B4-BE49-F238E27FC236}">
                <a16:creationId xmlns:a16="http://schemas.microsoft.com/office/drawing/2014/main" id="{E61E53FE-9E6C-B5F3-D7B8-9CF4B9F30F16}"/>
              </a:ext>
            </a:extLst>
          </p:cNvPr>
          <p:cNvSpPr txBox="1"/>
          <p:nvPr/>
        </p:nvSpPr>
        <p:spPr>
          <a:xfrm>
            <a:off x="3340703" y="2080306"/>
            <a:ext cx="5444582" cy="1908471"/>
          </a:xfrm>
          <a:prstGeom prst="rect">
            <a:avLst/>
          </a:prstGeom>
          <a:noFill/>
          <a:ln>
            <a:solidFill>
              <a:srgbClr val="00B0F0"/>
            </a:solidFill>
          </a:ln>
        </p:spPr>
        <p:txBody>
          <a:bodyPr wrap="square" rtlCol="0">
            <a:spAutoFit/>
          </a:bodyPr>
          <a:lstStyle/>
          <a:p>
            <a:pPr>
              <a:lnSpc>
                <a:spcPct val="107000"/>
              </a:lnSpc>
              <a:spcAft>
                <a:spcPts val="800"/>
              </a:spcAft>
            </a:pPr>
            <a:r>
              <a:rPr lang="en-GB" sz="1400" b="1" dirty="0">
                <a:solidFill>
                  <a:schemeClr val="accent2"/>
                </a:solidFill>
              </a:rPr>
              <a:t>Key Learning Points:</a:t>
            </a:r>
          </a:p>
          <a:p>
            <a:pPr marL="285750" indent="-285750">
              <a:lnSpc>
                <a:spcPct val="107000"/>
              </a:lnSpc>
              <a:spcAft>
                <a:spcPts val="800"/>
              </a:spcAft>
              <a:buFont typeface="Wingdings" panose="05000000000000000000" pitchFamily="2" charset="2"/>
              <a:buChar char="Ø"/>
            </a:pPr>
            <a:r>
              <a:rPr lang="en-GB" sz="1100" dirty="0">
                <a:effectLst/>
                <a:ea typeface="Times New Roman" panose="02020603050405020304" pitchFamily="18" charset="0"/>
                <a:cs typeface="Calibri" panose="020F0502020204030204" pitchFamily="34" charset="0"/>
              </a:rPr>
              <a:t>Why hydration is important</a:t>
            </a:r>
            <a:endParaRPr lang="en-GB" sz="1100" dirty="0">
              <a:effectLst/>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Ø"/>
            </a:pPr>
            <a:r>
              <a:rPr lang="en-GB" sz="1100" dirty="0">
                <a:effectLst/>
                <a:ea typeface="Times New Roman" panose="02020603050405020304" pitchFamily="18" charset="0"/>
                <a:cs typeface="Calibri" panose="020F0502020204030204" pitchFamily="34" charset="0"/>
              </a:rPr>
              <a:t>Understand the causes and effects of hydration</a:t>
            </a:r>
            <a:endParaRPr lang="en-GB" sz="1100" dirty="0">
              <a:effectLst/>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Ø"/>
            </a:pPr>
            <a:r>
              <a:rPr lang="en-GB" sz="1100" dirty="0">
                <a:effectLst/>
                <a:ea typeface="Times New Roman" panose="02020603050405020304" pitchFamily="18" charset="0"/>
                <a:cs typeface="Calibri" panose="020F0502020204030204" pitchFamily="34" charset="0"/>
              </a:rPr>
              <a:t>Recognise the signs and symptoms of dehydration</a:t>
            </a:r>
            <a:endParaRPr lang="en-GB" sz="1100" dirty="0">
              <a:effectLst/>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Ø"/>
            </a:pPr>
            <a:r>
              <a:rPr lang="en-GB" sz="1100" dirty="0">
                <a:effectLst/>
                <a:ea typeface="Times New Roman" panose="02020603050405020304" pitchFamily="18" charset="0"/>
                <a:cs typeface="Calibri" panose="020F0502020204030204" pitchFamily="34" charset="0"/>
              </a:rPr>
              <a:t>Understanding how to improve hydration for your residents</a:t>
            </a:r>
            <a:endParaRPr lang="en-GB" sz="1100" dirty="0">
              <a:effectLst/>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Ø"/>
            </a:pPr>
            <a:r>
              <a:rPr lang="en-GB" sz="1100" dirty="0">
                <a:effectLst/>
                <a:ea typeface="Times New Roman" panose="02020603050405020304" pitchFamily="18" charset="0"/>
                <a:cs typeface="Calibri" panose="020F0502020204030204" pitchFamily="34" charset="0"/>
              </a:rPr>
              <a:t>Be aware of monitoring tools and some products available to help with hydration.</a:t>
            </a:r>
            <a:endParaRPr lang="en-GB" sz="1100" b="1" i="1" dirty="0">
              <a:solidFill>
                <a:srgbClr val="7030A0"/>
              </a:solidFill>
              <a:ea typeface="Times New Roman" panose="02020603050405020304" pitchFamily="18" charset="0"/>
              <a:cs typeface="Calibri" panose="020F0502020204030204" pitchFamily="34" charset="0"/>
            </a:endParaRPr>
          </a:p>
        </p:txBody>
      </p:sp>
      <p:sp>
        <p:nvSpPr>
          <p:cNvPr id="15" name="TextBox 14">
            <a:extLst>
              <a:ext uri="{FF2B5EF4-FFF2-40B4-BE49-F238E27FC236}">
                <a16:creationId xmlns:a16="http://schemas.microsoft.com/office/drawing/2014/main" id="{B3F663C0-29A8-7653-455D-A2726C9D25DA}"/>
              </a:ext>
            </a:extLst>
          </p:cNvPr>
          <p:cNvSpPr txBox="1"/>
          <p:nvPr/>
        </p:nvSpPr>
        <p:spPr>
          <a:xfrm>
            <a:off x="8849525" y="1335385"/>
            <a:ext cx="3151131" cy="4662815"/>
          </a:xfrm>
          <a:prstGeom prst="rect">
            <a:avLst/>
          </a:prstGeom>
          <a:noFill/>
          <a:ln>
            <a:solidFill>
              <a:srgbClr val="00B0F0"/>
            </a:solidFill>
          </a:ln>
        </p:spPr>
        <p:txBody>
          <a:bodyPr wrap="square" rtlCol="0">
            <a:spAutoFit/>
          </a:bodyPr>
          <a:lstStyle/>
          <a:p>
            <a:r>
              <a:rPr lang="en-GB" sz="1400" b="1" dirty="0">
                <a:solidFill>
                  <a:schemeClr val="accent2"/>
                </a:solidFill>
              </a:rPr>
              <a:t>Dates Times Venue:</a:t>
            </a:r>
          </a:p>
          <a:p>
            <a:endParaRPr lang="en-GB" sz="1400" b="1" dirty="0">
              <a:solidFill>
                <a:srgbClr val="7030A0"/>
              </a:solidFill>
            </a:endParaRPr>
          </a:p>
          <a:p>
            <a:r>
              <a:rPr lang="en-GB" sz="1100" dirty="0"/>
              <a:t>Exact times will be communicated with delegates once enrolled</a:t>
            </a:r>
          </a:p>
          <a:p>
            <a:endParaRPr lang="en-GB" sz="1400" b="1" dirty="0">
              <a:solidFill>
                <a:srgbClr val="7030A0"/>
              </a:solidFill>
            </a:endParaRPr>
          </a:p>
          <a:p>
            <a:endParaRPr lang="en-GB" sz="1400" b="1" dirty="0">
              <a:solidFill>
                <a:srgbClr val="7030A0"/>
              </a:solidFill>
            </a:endParaRPr>
          </a:p>
          <a:p>
            <a:endParaRPr lang="en-GB" sz="1400" b="1" dirty="0">
              <a:solidFill>
                <a:srgbClr val="7030A0"/>
              </a:solidFill>
            </a:endParaRPr>
          </a:p>
          <a:p>
            <a:endParaRPr lang="en-GB" sz="1400" b="1" dirty="0">
              <a:solidFill>
                <a:srgbClr val="7030A0"/>
              </a:solidFill>
            </a:endParaRPr>
          </a:p>
          <a:p>
            <a:endParaRPr lang="en-GB" sz="1400" b="1" dirty="0">
              <a:solidFill>
                <a:srgbClr val="7030A0"/>
              </a:solidFill>
            </a:endParaRPr>
          </a:p>
          <a:p>
            <a:endParaRPr lang="en-GB" sz="1400" b="1" dirty="0">
              <a:solidFill>
                <a:srgbClr val="7030A0"/>
              </a:solidFill>
            </a:endParaRPr>
          </a:p>
          <a:p>
            <a:endParaRPr lang="en-GB" sz="1400" b="1" dirty="0">
              <a:solidFill>
                <a:srgbClr val="7030A0"/>
              </a:solidFill>
            </a:endParaRPr>
          </a:p>
          <a:p>
            <a:r>
              <a:rPr lang="en-GB" sz="1100" dirty="0">
                <a:solidFill>
                  <a:srgbClr val="FF0000"/>
                </a:solidFill>
              </a:rPr>
              <a:t>The Hydration Champions Programme has been paused due to staffing capacity however please contact the email in the “how to register” section if you would like to go on the waiting list for upcoming sessions or have any questions.</a:t>
            </a:r>
          </a:p>
          <a:p>
            <a:endParaRPr lang="en-GB" sz="1100" dirty="0">
              <a:solidFill>
                <a:srgbClr val="FF0000"/>
              </a:solidFill>
            </a:endParaRPr>
          </a:p>
          <a:p>
            <a:r>
              <a:rPr lang="en-GB" sz="1100" dirty="0">
                <a:solidFill>
                  <a:srgbClr val="FF0000"/>
                </a:solidFill>
              </a:rPr>
              <a:t>We apologies for any inconvenience caused. We are working with system partner  to reinstate these sessions as soon as possible.</a:t>
            </a:r>
          </a:p>
          <a:p>
            <a:endParaRPr lang="en-GB" sz="1400" b="1" dirty="0">
              <a:solidFill>
                <a:srgbClr val="7030A0"/>
              </a:solidFill>
            </a:endParaRPr>
          </a:p>
          <a:p>
            <a:endParaRPr lang="en-GB" sz="1400" b="1" dirty="0">
              <a:solidFill>
                <a:srgbClr val="7030A0"/>
              </a:solidFill>
            </a:endParaRPr>
          </a:p>
        </p:txBody>
      </p:sp>
      <p:sp>
        <p:nvSpPr>
          <p:cNvPr id="17" name="TextBox 16">
            <a:extLst>
              <a:ext uri="{FF2B5EF4-FFF2-40B4-BE49-F238E27FC236}">
                <a16:creationId xmlns:a16="http://schemas.microsoft.com/office/drawing/2014/main" id="{1781E83B-9954-F802-8348-5B3B82A97EF8}"/>
              </a:ext>
            </a:extLst>
          </p:cNvPr>
          <p:cNvSpPr txBox="1"/>
          <p:nvPr/>
        </p:nvSpPr>
        <p:spPr>
          <a:xfrm>
            <a:off x="3340704" y="4665109"/>
            <a:ext cx="5444582" cy="607859"/>
          </a:xfrm>
          <a:prstGeom prst="rect">
            <a:avLst/>
          </a:prstGeom>
          <a:noFill/>
          <a:ln>
            <a:solidFill>
              <a:srgbClr val="00B0F0"/>
            </a:solidFill>
          </a:ln>
        </p:spPr>
        <p:txBody>
          <a:bodyPr wrap="square">
            <a:spAutoFit/>
          </a:bodyPr>
          <a:lstStyle/>
          <a:p>
            <a:pPr>
              <a:lnSpc>
                <a:spcPct val="107000"/>
              </a:lnSpc>
              <a:spcAft>
                <a:spcPts val="800"/>
              </a:spcAft>
            </a:pPr>
            <a:r>
              <a:rPr lang="en-GB" sz="1400" b="1" dirty="0">
                <a:solidFill>
                  <a:schemeClr val="accent2"/>
                </a:solidFill>
              </a:rPr>
              <a:t>How to register/enrol:</a:t>
            </a:r>
          </a:p>
          <a:p>
            <a:pPr>
              <a:lnSpc>
                <a:spcPct val="107000"/>
              </a:lnSpc>
              <a:spcAft>
                <a:spcPts val="800"/>
              </a:spcAft>
            </a:pPr>
            <a:r>
              <a:rPr lang="en-GB" sz="1100" b="1" dirty="0"/>
              <a:t>To register for this training please email </a:t>
            </a:r>
            <a:r>
              <a:rPr lang="en-GB" sz="1100" b="1" dirty="0">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Bhn-tr.drinkwell@nhs.net</a:t>
            </a:r>
            <a:r>
              <a:rPr lang="en-GB" sz="1100" b="1" dirty="0">
                <a:effectLst/>
                <a:ea typeface="Calibri" panose="020F0502020204030204" pitchFamily="34" charset="0"/>
                <a:cs typeface="Times New Roman" panose="02020603050405020304" pitchFamily="18" charset="0"/>
              </a:rPr>
              <a:t>  </a:t>
            </a:r>
          </a:p>
        </p:txBody>
      </p:sp>
      <p:sp>
        <p:nvSpPr>
          <p:cNvPr id="18" name="TextBox 17">
            <a:extLst>
              <a:ext uri="{FF2B5EF4-FFF2-40B4-BE49-F238E27FC236}">
                <a16:creationId xmlns:a16="http://schemas.microsoft.com/office/drawing/2014/main" id="{597A4263-F216-0DCB-8997-C338D2B5D447}"/>
              </a:ext>
            </a:extLst>
          </p:cNvPr>
          <p:cNvSpPr txBox="1"/>
          <p:nvPr/>
        </p:nvSpPr>
        <p:spPr>
          <a:xfrm>
            <a:off x="358038" y="1187783"/>
            <a:ext cx="8427247" cy="600164"/>
          </a:xfrm>
          <a:prstGeom prst="rect">
            <a:avLst/>
          </a:prstGeom>
          <a:noFill/>
          <a:ln>
            <a:solidFill>
              <a:schemeClr val="accent2"/>
            </a:solidFill>
          </a:ln>
        </p:spPr>
        <p:txBody>
          <a:bodyPr wrap="square" rtlCol="0">
            <a:spAutoFit/>
          </a:bodyPr>
          <a:lstStyle/>
          <a:p>
            <a:r>
              <a:rPr lang="en-GB" sz="1100" dirty="0"/>
              <a:t>Bedfordshire Hospitals Trust are commissioned to deliver this training across Bedford Borough, Central Bedfordshire and Luton care homes.</a:t>
            </a:r>
          </a:p>
          <a:p>
            <a:r>
              <a:rPr lang="en-GB" sz="1100" dirty="0">
                <a:highlight>
                  <a:srgbClr val="FFFF00"/>
                </a:highlight>
              </a:rPr>
              <a:t>Discussions are underway to develop an offer for Milton Keynes in 2024/25</a:t>
            </a:r>
          </a:p>
        </p:txBody>
      </p:sp>
      <p:graphicFrame>
        <p:nvGraphicFramePr>
          <p:cNvPr id="2" name="Table 2">
            <a:extLst>
              <a:ext uri="{FF2B5EF4-FFF2-40B4-BE49-F238E27FC236}">
                <a16:creationId xmlns:a16="http://schemas.microsoft.com/office/drawing/2014/main" id="{EAAF9868-0822-E5C2-50AF-15E0177E19B0}"/>
              </a:ext>
            </a:extLst>
          </p:cNvPr>
          <p:cNvGraphicFramePr>
            <a:graphicFrameLocks noGrp="1"/>
          </p:cNvGraphicFramePr>
          <p:nvPr>
            <p:extLst>
              <p:ext uri="{D42A27DB-BD31-4B8C-83A1-F6EECF244321}">
                <p14:modId xmlns:p14="http://schemas.microsoft.com/office/powerpoint/2010/main" val="2535570556"/>
              </p:ext>
            </p:extLst>
          </p:nvPr>
        </p:nvGraphicFramePr>
        <p:xfrm>
          <a:off x="8957028" y="2392115"/>
          <a:ext cx="3008132" cy="754996"/>
        </p:xfrm>
        <a:graphic>
          <a:graphicData uri="http://schemas.openxmlformats.org/drawingml/2006/table">
            <a:tbl>
              <a:tblPr firstRow="1" bandRow="1">
                <a:tableStyleId>{21E4AEA4-8DFA-4A89-87EB-49C32662AFE0}</a:tableStyleId>
              </a:tblPr>
              <a:tblGrid>
                <a:gridCol w="767649">
                  <a:extLst>
                    <a:ext uri="{9D8B030D-6E8A-4147-A177-3AD203B41FA5}">
                      <a16:colId xmlns:a16="http://schemas.microsoft.com/office/drawing/2014/main" val="1518682971"/>
                    </a:ext>
                  </a:extLst>
                </a:gridCol>
                <a:gridCol w="1088355">
                  <a:extLst>
                    <a:ext uri="{9D8B030D-6E8A-4147-A177-3AD203B41FA5}">
                      <a16:colId xmlns:a16="http://schemas.microsoft.com/office/drawing/2014/main" val="4247100328"/>
                    </a:ext>
                  </a:extLst>
                </a:gridCol>
                <a:gridCol w="1152128">
                  <a:extLst>
                    <a:ext uri="{9D8B030D-6E8A-4147-A177-3AD203B41FA5}">
                      <a16:colId xmlns:a16="http://schemas.microsoft.com/office/drawing/2014/main" val="2069429182"/>
                    </a:ext>
                  </a:extLst>
                </a:gridCol>
              </a:tblGrid>
              <a:tr h="247958">
                <a:tc>
                  <a:txBody>
                    <a:bodyPr/>
                    <a:lstStyle/>
                    <a:p>
                      <a:r>
                        <a:rPr lang="en-GB" sz="1100" dirty="0"/>
                        <a:t>Date</a:t>
                      </a:r>
                    </a:p>
                  </a:txBody>
                  <a:tcPr/>
                </a:tc>
                <a:tc>
                  <a:txBody>
                    <a:bodyPr/>
                    <a:lstStyle/>
                    <a:p>
                      <a:r>
                        <a:rPr lang="en-GB" sz="1100" dirty="0"/>
                        <a:t>Type</a:t>
                      </a:r>
                    </a:p>
                  </a:txBody>
                  <a:tcPr/>
                </a:tc>
                <a:tc>
                  <a:txBody>
                    <a:bodyPr/>
                    <a:lstStyle/>
                    <a:p>
                      <a:r>
                        <a:rPr lang="en-GB" sz="1100" dirty="0"/>
                        <a:t>Venue</a:t>
                      </a:r>
                    </a:p>
                  </a:txBody>
                  <a:tcPr/>
                </a:tc>
                <a:extLst>
                  <a:ext uri="{0D108BD9-81ED-4DB2-BD59-A6C34878D82A}">
                    <a16:rowId xmlns:a16="http://schemas.microsoft.com/office/drawing/2014/main" val="2396823352"/>
                  </a:ext>
                </a:extLst>
              </a:tr>
              <a:tr h="247958">
                <a:tc>
                  <a:txBody>
                    <a:bodyPr/>
                    <a:lstStyle/>
                    <a:p>
                      <a:r>
                        <a:rPr lang="en-GB" sz="800" dirty="0"/>
                        <a:t>29/05/2025</a:t>
                      </a:r>
                    </a:p>
                  </a:txBody>
                  <a:tcPr/>
                </a:tc>
                <a:tc>
                  <a:txBody>
                    <a:bodyPr/>
                    <a:lstStyle/>
                    <a:p>
                      <a:r>
                        <a:rPr lang="en-GB" sz="800" dirty="0"/>
                        <a:t>Virtual</a:t>
                      </a:r>
                    </a:p>
                  </a:txBody>
                  <a:tcPr/>
                </a:tc>
                <a:tc>
                  <a:txBody>
                    <a:bodyPr/>
                    <a:lstStyle/>
                    <a:p>
                      <a:r>
                        <a:rPr lang="en-GB" sz="800" dirty="0"/>
                        <a:t>Online</a:t>
                      </a:r>
                    </a:p>
                  </a:txBody>
                  <a:tcPr/>
                </a:tc>
                <a:extLst>
                  <a:ext uri="{0D108BD9-81ED-4DB2-BD59-A6C34878D82A}">
                    <a16:rowId xmlns:a16="http://schemas.microsoft.com/office/drawing/2014/main" val="355473784"/>
                  </a:ext>
                </a:extLst>
              </a:tr>
              <a:tr h="247958">
                <a:tc>
                  <a:txBody>
                    <a:bodyPr/>
                    <a:lstStyle/>
                    <a:p>
                      <a:r>
                        <a:rPr lang="en-GB" sz="800" dirty="0"/>
                        <a:t>24/07/2025</a:t>
                      </a:r>
                    </a:p>
                  </a:txBody>
                  <a:tcPr/>
                </a:tc>
                <a:tc>
                  <a:txBody>
                    <a:bodyPr/>
                    <a:lstStyle/>
                    <a:p>
                      <a:r>
                        <a:rPr lang="en-GB" sz="800" dirty="0"/>
                        <a:t>In Person</a:t>
                      </a:r>
                    </a:p>
                  </a:txBody>
                  <a:tcPr/>
                </a:tc>
                <a:tc>
                  <a:txBody>
                    <a:bodyPr/>
                    <a:lstStyle/>
                    <a:p>
                      <a:r>
                        <a:rPr lang="en-GB" sz="800" dirty="0"/>
                        <a:t>TBC</a:t>
                      </a:r>
                    </a:p>
                  </a:txBody>
                  <a:tcPr/>
                </a:tc>
                <a:extLst>
                  <a:ext uri="{0D108BD9-81ED-4DB2-BD59-A6C34878D82A}">
                    <a16:rowId xmlns:a16="http://schemas.microsoft.com/office/drawing/2014/main" val="3136657599"/>
                  </a:ext>
                </a:extLst>
              </a:tr>
            </a:tbl>
          </a:graphicData>
        </a:graphic>
      </p:graphicFrame>
    </p:spTree>
    <p:extLst>
      <p:ext uri="{BB962C8B-B14F-4D97-AF65-F5344CB8AC3E}">
        <p14:creationId xmlns:p14="http://schemas.microsoft.com/office/powerpoint/2010/main" val="534339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9F5677D-AB0B-3046-8959-204B53F265D4}"/>
              </a:ext>
            </a:extLst>
          </p:cNvPr>
          <p:cNvSpPr>
            <a:spLocks noGrp="1"/>
          </p:cNvSpPr>
          <p:nvPr>
            <p:ph type="title"/>
          </p:nvPr>
        </p:nvSpPr>
        <p:spPr>
          <a:xfrm>
            <a:off x="523445" y="382349"/>
            <a:ext cx="8812915" cy="814403"/>
          </a:xfrm>
        </p:spPr>
        <p:txBody>
          <a:bodyPr>
            <a:normAutofit fontScale="90000"/>
          </a:bodyPr>
          <a:lstStyle/>
          <a:p>
            <a:r>
              <a:rPr lang="en-US" dirty="0">
                <a:solidFill>
                  <a:srgbClr val="00B050"/>
                </a:solidFill>
              </a:rPr>
              <a:t>Medication Training </a:t>
            </a:r>
            <a:br>
              <a:rPr lang="en-US" dirty="0">
                <a:solidFill>
                  <a:srgbClr val="00B050"/>
                </a:solidFill>
              </a:rPr>
            </a:br>
            <a:r>
              <a:rPr lang="en-US" sz="1400" dirty="0">
                <a:solidFill>
                  <a:srgbClr val="00B050"/>
                </a:solidFill>
              </a:rPr>
              <a:t>(this training consists of 3 Tiers in total)</a:t>
            </a:r>
          </a:p>
        </p:txBody>
      </p:sp>
      <p:sp>
        <p:nvSpPr>
          <p:cNvPr id="5" name="Footer Placeholder 4">
            <a:extLst>
              <a:ext uri="{FF2B5EF4-FFF2-40B4-BE49-F238E27FC236}">
                <a16:creationId xmlns:a16="http://schemas.microsoft.com/office/drawing/2014/main" id="{12FC4B26-40DE-C840-B880-89B0F9E655A8}"/>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err="1">
                <a:ln>
                  <a:noFill/>
                </a:ln>
                <a:solidFill>
                  <a:srgbClr val="000000">
                    <a:tint val="75000"/>
                  </a:srgbClr>
                </a:solidFill>
                <a:effectLst/>
                <a:uLnTx/>
                <a:uFillTx/>
                <a:latin typeface="Century Gothic" panose="020F0302020204030204"/>
                <a:ea typeface="+mn-ea"/>
                <a:cs typeface="+mn-cs"/>
              </a:rPr>
              <a:t>Bedfordshire,</a:t>
            </a:r>
            <a:r>
              <a:rPr kumimoji="0" lang="en-GB" sz="1200" b="1" i="0" u="none" strike="noStrike" kern="1200" cap="none" spc="0" normalizeH="0" baseline="0" noProof="0" dirty="0">
                <a:ln>
                  <a:noFill/>
                </a:ln>
                <a:solidFill>
                  <a:srgbClr val="000000">
                    <a:tint val="75000"/>
                  </a:srgbClr>
                </a:solidFill>
                <a:effectLst/>
                <a:uLnTx/>
                <a:uFillTx/>
                <a:latin typeface="Century Gothic" panose="020F0302020204030204"/>
                <a:ea typeface="+mn-ea"/>
                <a:cs typeface="+mn-cs"/>
              </a:rPr>
              <a:t> Luton and Milton Keynes Health and Care Partnership</a:t>
            </a:r>
            <a:endParaRPr kumimoji="0" lang="en-GB" sz="1200" b="0" i="0" u="none" strike="noStrike" kern="1200" cap="none" spc="0" normalizeH="0" baseline="0" noProof="0" dirty="0">
              <a:ln>
                <a:noFill/>
              </a:ln>
              <a:solidFill>
                <a:srgbClr val="000000">
                  <a:tint val="75000"/>
                </a:srgbClr>
              </a:solidFill>
              <a:effectLst/>
              <a:uLnTx/>
              <a:uFillTx/>
              <a:latin typeface="Century Gothic" panose="020F0302020204030204"/>
              <a:ea typeface="+mn-ea"/>
              <a:cs typeface="+mn-cs"/>
            </a:endParaRPr>
          </a:p>
        </p:txBody>
      </p:sp>
      <p:sp>
        <p:nvSpPr>
          <p:cNvPr id="6" name="Slide Number Placeholder 5">
            <a:extLst>
              <a:ext uri="{FF2B5EF4-FFF2-40B4-BE49-F238E27FC236}">
                <a16:creationId xmlns:a16="http://schemas.microsoft.com/office/drawing/2014/main" id="{17135F3E-2E0B-FD4F-A631-FFE9F2B87C7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A60DCE-9105-48A5-8A92-25C9283756D1}" type="slidenum">
              <a:rPr kumimoji="0" lang="en-GB" sz="1200" b="0"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srgbClr val="000000">
                  <a:tint val="75000"/>
                </a:srgbClr>
              </a:solidFill>
              <a:effectLst/>
              <a:uLnTx/>
              <a:uFillTx/>
              <a:latin typeface="Century Gothic" panose="020F0302020204030204"/>
              <a:ea typeface="+mn-ea"/>
              <a:cs typeface="+mn-cs"/>
            </a:endParaRPr>
          </a:p>
        </p:txBody>
      </p:sp>
      <p:sp>
        <p:nvSpPr>
          <p:cNvPr id="2" name="TextBox 1">
            <a:extLst>
              <a:ext uri="{FF2B5EF4-FFF2-40B4-BE49-F238E27FC236}">
                <a16:creationId xmlns:a16="http://schemas.microsoft.com/office/drawing/2014/main" id="{F707C0E8-0168-168B-CEF7-372F87ED6E89}"/>
              </a:ext>
            </a:extLst>
          </p:cNvPr>
          <p:cNvSpPr txBox="1"/>
          <p:nvPr/>
        </p:nvSpPr>
        <p:spPr>
          <a:xfrm>
            <a:off x="5159896" y="347109"/>
            <a:ext cx="417646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Century Gothic" panose="020F0302020204030204"/>
                <a:ea typeface="+mn-ea"/>
                <a:cs typeface="+mn-cs"/>
              </a:rPr>
              <a:t>Tier 1 ‘Online’ eLearning training by </a:t>
            </a:r>
            <a:r>
              <a:rPr kumimoji="0" lang="en-US" sz="2400" b="1" i="0" u="none" strike="noStrike" kern="1200" cap="none" spc="0" normalizeH="0" baseline="0" noProof="0" dirty="0" err="1">
                <a:ln>
                  <a:noFill/>
                </a:ln>
                <a:solidFill>
                  <a:srgbClr val="00B050"/>
                </a:solidFill>
                <a:effectLst/>
                <a:uLnTx/>
                <a:uFillTx/>
                <a:latin typeface="Century Gothic" panose="020F0302020204030204"/>
                <a:ea typeface="+mn-ea"/>
                <a:cs typeface="+mn-cs"/>
              </a:rPr>
              <a:t>PrescQI</a:t>
            </a:r>
            <a:r>
              <a:rPr kumimoji="0" lang="en-US" sz="2400" b="1" i="0" u="none" strike="noStrike" kern="1200" cap="none" spc="0" normalizeH="0" baseline="0" noProof="0" dirty="0">
                <a:ln>
                  <a:noFill/>
                </a:ln>
                <a:solidFill>
                  <a:srgbClr val="00B050"/>
                </a:solidFill>
                <a:effectLst/>
                <a:uLnTx/>
                <a:uFillTx/>
                <a:latin typeface="Century Gothic" panose="020F0302020204030204"/>
                <a:ea typeface="+mn-ea"/>
                <a:cs typeface="+mn-cs"/>
              </a:rPr>
              <a:t>PP </a:t>
            </a:r>
            <a:endParaRPr kumimoji="0" lang="en-GB" sz="2400" b="0" i="0" u="none" strike="noStrike" kern="1200" cap="none" spc="0" normalizeH="0" baseline="0" noProof="0" dirty="0">
              <a:ln>
                <a:noFill/>
              </a:ln>
              <a:solidFill>
                <a:srgbClr val="00B050"/>
              </a:solidFill>
              <a:effectLst/>
              <a:uLnTx/>
              <a:uFillTx/>
              <a:latin typeface="Century Gothic" panose="020F0302020204030204"/>
              <a:ea typeface="+mn-ea"/>
              <a:cs typeface="+mn-cs"/>
            </a:endParaRPr>
          </a:p>
        </p:txBody>
      </p:sp>
      <p:sp>
        <p:nvSpPr>
          <p:cNvPr id="10" name="TextBox 9">
            <a:extLst>
              <a:ext uri="{FF2B5EF4-FFF2-40B4-BE49-F238E27FC236}">
                <a16:creationId xmlns:a16="http://schemas.microsoft.com/office/drawing/2014/main" id="{87B9808F-6EF9-6FC4-AC08-B70056F4C77D}"/>
              </a:ext>
            </a:extLst>
          </p:cNvPr>
          <p:cNvSpPr txBox="1"/>
          <p:nvPr/>
        </p:nvSpPr>
        <p:spPr>
          <a:xfrm>
            <a:off x="421003" y="4873428"/>
            <a:ext cx="2776297" cy="646331"/>
          </a:xfrm>
          <a:prstGeom prst="rect">
            <a:avLst/>
          </a:prstGeom>
          <a:noFill/>
          <a:ln>
            <a:solidFill>
              <a:srgbClr val="00B05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B050"/>
                </a:solidFill>
                <a:effectLst/>
                <a:uLnTx/>
                <a:uFillTx/>
                <a:latin typeface="Century Gothic" panose="020F0302020204030204"/>
                <a:ea typeface="+mn-ea"/>
                <a:cs typeface="+mn-cs"/>
              </a:rPr>
              <a:t>Who is the training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Century Gothic" panose="020F0302020204030204"/>
                <a:ea typeface="+mn-ea"/>
                <a:cs typeface="+mn-cs"/>
              </a:rPr>
              <a:t>Adult social care staff working either in care homes or in the community </a:t>
            </a:r>
          </a:p>
        </p:txBody>
      </p:sp>
      <p:sp>
        <p:nvSpPr>
          <p:cNvPr id="11" name="TextBox 10">
            <a:extLst>
              <a:ext uri="{FF2B5EF4-FFF2-40B4-BE49-F238E27FC236}">
                <a16:creationId xmlns:a16="http://schemas.microsoft.com/office/drawing/2014/main" id="{44AA2948-6D63-1ECB-A226-D469E0F1705C}"/>
              </a:ext>
            </a:extLst>
          </p:cNvPr>
          <p:cNvSpPr txBox="1"/>
          <p:nvPr/>
        </p:nvSpPr>
        <p:spPr>
          <a:xfrm>
            <a:off x="8950692" y="1442752"/>
            <a:ext cx="3159830" cy="3004284"/>
          </a:xfrm>
          <a:prstGeom prst="rect">
            <a:avLst/>
          </a:prstGeom>
          <a:noFill/>
          <a:ln>
            <a:solidFill>
              <a:srgbClr val="00B05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B050"/>
                </a:solidFill>
                <a:effectLst/>
                <a:uLnTx/>
                <a:uFillTx/>
                <a:latin typeface="Century Gothic" panose="020F0302020204030204"/>
                <a:ea typeface="+mn-ea"/>
                <a:cs typeface="+mn-cs"/>
              </a:rPr>
              <a:t>How long is the training:</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100" b="1" i="1"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Calibri" panose="020F0502020204030204" pitchFamily="34" charset="0"/>
              </a:rPr>
              <a:t>Medicines use in care homes: </a:t>
            </a:r>
            <a:endParaRPr kumimoji="0" lang="en-GB" sz="1100" b="1"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Calibri" panose="020F0502020204030204" pitchFamily="34" charset="0"/>
              </a:rPr>
              <a:t>Course 1 – 5 hours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Calibri" panose="020F0502020204030204" pitchFamily="34" charset="0"/>
              </a:rPr>
              <a:t>Course 2 – 3.5 hours  </a:t>
            </a:r>
            <a:endParaRPr kumimoji="0" lang="en-GB" sz="11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Calibri" panose="020F0502020204030204" pitchFamily="34" charset="0"/>
              </a:rPr>
              <a:t>Course 3 – 2.5 hours </a:t>
            </a:r>
            <a:endParaRPr kumimoji="0" lang="en-GB" sz="11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100" b="1" i="1"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Calibri" panose="020F0502020204030204" pitchFamily="34" charset="0"/>
              </a:rPr>
              <a:t>Managing medicines for adults receiving social care in the community</a:t>
            </a:r>
            <a:endParaRPr kumimoji="0" lang="en-GB" sz="1100" b="1"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Calibri" panose="020F0502020204030204" pitchFamily="34" charset="0"/>
              </a:rPr>
              <a:t>Course 1 – 2.5 hours </a:t>
            </a:r>
            <a:endParaRPr kumimoji="0" lang="en-GB" sz="11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Calibri" panose="020F0502020204030204" pitchFamily="34" charset="0"/>
              </a:rPr>
              <a:t>Course 2 – 4 hours </a:t>
            </a:r>
            <a:endParaRPr kumimoji="0" lang="en-GB" sz="11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100" b="0" i="1" u="none" strike="noStrike" kern="1200" cap="none" spc="0" normalizeH="0" baseline="0" noProof="0" dirty="0">
                <a:ln>
                  <a:noFill/>
                </a:ln>
                <a:solidFill>
                  <a:srgbClr val="FF3300"/>
                </a:solidFill>
                <a:effectLst/>
                <a:uLnTx/>
                <a:uFillTx/>
                <a:latin typeface="Century Gothic" panose="020B0502020202020204" pitchFamily="34" charset="0"/>
                <a:ea typeface="Times New Roman" panose="02020603050405020304" pitchFamily="18" charset="0"/>
                <a:cs typeface="+mn-cs"/>
              </a:rPr>
              <a:t>Please note: the above courses can be completed in stages - they do not have to be completed in one sitting</a:t>
            </a:r>
            <a:endParaRPr kumimoji="0" lang="en-GB" sz="1100" b="1" i="1" u="none" strike="noStrike" kern="1200" cap="none" spc="0" normalizeH="0" baseline="0" noProof="0" dirty="0">
              <a:ln>
                <a:noFill/>
              </a:ln>
              <a:solidFill>
                <a:srgbClr val="FF3300"/>
              </a:solidFill>
              <a:effectLst/>
              <a:uLnTx/>
              <a:uFillTx/>
              <a:latin typeface="Century Gothic" panose="020B0502020202020204" pitchFamily="34" charset="0"/>
              <a:ea typeface="+mn-ea"/>
              <a:cs typeface="+mn-cs"/>
            </a:endParaRPr>
          </a:p>
        </p:txBody>
      </p:sp>
      <p:sp>
        <p:nvSpPr>
          <p:cNvPr id="12" name="TextBox 11">
            <a:extLst>
              <a:ext uri="{FF2B5EF4-FFF2-40B4-BE49-F238E27FC236}">
                <a16:creationId xmlns:a16="http://schemas.microsoft.com/office/drawing/2014/main" id="{336EF446-78D0-E3D2-3B26-D7E72DA63BF1}"/>
              </a:ext>
            </a:extLst>
          </p:cNvPr>
          <p:cNvSpPr txBox="1"/>
          <p:nvPr/>
        </p:nvSpPr>
        <p:spPr>
          <a:xfrm>
            <a:off x="421003" y="2045865"/>
            <a:ext cx="2776297" cy="2766270"/>
          </a:xfrm>
          <a:prstGeom prst="rect">
            <a:avLst/>
          </a:prstGeom>
          <a:noFill/>
          <a:ln>
            <a:solidFill>
              <a:srgbClr val="00B050"/>
            </a:solidFill>
          </a:ln>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1" i="0" u="none" strike="noStrike" kern="1200" cap="none" spc="0" normalizeH="0" baseline="0" noProof="0" dirty="0">
                <a:ln>
                  <a:noFill/>
                </a:ln>
                <a:solidFill>
                  <a:srgbClr val="00B050"/>
                </a:solidFill>
                <a:effectLst/>
                <a:uLnTx/>
                <a:uFillTx/>
                <a:latin typeface="Century Gothic" panose="020F0302020204030204"/>
                <a:ea typeface="+mn-ea"/>
                <a:cs typeface="+mn-cs"/>
              </a:rPr>
              <a:t>Course Overview:</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Times New Roman" panose="02020603050405020304" pitchFamily="18" charset="0"/>
              </a:rPr>
              <a:t>These eLearning modules (which carry a NICE endorsement statement and are Skills for Care endorsed) are designed to give learners a foundation knowledge in medicines management within social care and support the implementation of recommendations in the NICE guideline SC1 (Managing medicines in care homes) / NICE Guideline NG67 (Managing medicines for adults receiving social care in the community).</a:t>
            </a:r>
          </a:p>
        </p:txBody>
      </p:sp>
      <p:sp>
        <p:nvSpPr>
          <p:cNvPr id="13" name="TextBox 12">
            <a:extLst>
              <a:ext uri="{FF2B5EF4-FFF2-40B4-BE49-F238E27FC236}">
                <a16:creationId xmlns:a16="http://schemas.microsoft.com/office/drawing/2014/main" id="{E61E53FE-9E6C-B5F3-D7B8-9CF4B9F30F16}"/>
              </a:ext>
            </a:extLst>
          </p:cNvPr>
          <p:cNvSpPr txBox="1"/>
          <p:nvPr/>
        </p:nvSpPr>
        <p:spPr>
          <a:xfrm>
            <a:off x="3340703" y="2080306"/>
            <a:ext cx="5444582" cy="4208973"/>
          </a:xfrm>
          <a:prstGeom prst="rect">
            <a:avLst/>
          </a:prstGeom>
          <a:noFill/>
          <a:ln>
            <a:solidFill>
              <a:srgbClr val="00B050"/>
            </a:solidFill>
          </a:ln>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1" i="0" u="none" strike="noStrike" kern="1200" cap="none" spc="0" normalizeH="0" baseline="0" noProof="0" dirty="0">
                <a:ln>
                  <a:noFill/>
                </a:ln>
                <a:solidFill>
                  <a:srgbClr val="00B050"/>
                </a:solidFill>
                <a:effectLst/>
                <a:uLnTx/>
                <a:uFillTx/>
                <a:latin typeface="Century Gothic" panose="020F0302020204030204"/>
                <a:ea typeface="+mn-ea"/>
                <a:cs typeface="+mn-cs"/>
              </a:rPr>
              <a:t>Key Learning Points:</a:t>
            </a:r>
            <a:endParaRPr kumimoji="0" lang="en-GB" sz="1100" b="1" i="1" u="none" strike="noStrike" kern="1200" cap="none" spc="0" normalizeH="0" baseline="0" noProof="0" dirty="0">
              <a:ln>
                <a:noFill/>
              </a:ln>
              <a:solidFill>
                <a:srgbClr val="00B050"/>
              </a:solidFill>
              <a:effectLst/>
              <a:uLnTx/>
              <a:uFillTx/>
              <a:latin typeface="Century Gothic" panose="020B050202020202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100" b="1" i="1"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Calibri" panose="020F0502020204030204" pitchFamily="34" charset="0"/>
              </a:rPr>
              <a:t>Medicines use in care homes: </a:t>
            </a:r>
            <a:endParaRPr kumimoji="0" lang="en-GB" sz="1100" b="0" i="1"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100" b="0" i="0" u="sng"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Calibri" panose="020F0502020204030204" pitchFamily="34" charset="0"/>
              </a:rPr>
              <a:t>Course 1</a:t>
            </a:r>
            <a:r>
              <a:rPr kumimoji="0" lang="en-GB" sz="1100" b="0"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Calibri" panose="020F0502020204030204" pitchFamily="34" charset="0"/>
              </a:rPr>
              <a:t> – </a:t>
            </a:r>
            <a:r>
              <a:rPr kumimoji="0" lang="en-GB" sz="11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Times New Roman" panose="02020603050405020304" pitchFamily="18" charset="0"/>
              </a:rPr>
              <a:t>Safe use of medicines, medicines basics, Medicines Administration Records, general principles of medicines administration, the monthly medicines cycle and self-administration, as well as administration of PRN medicines, solid doses, liquids, inhalers, topical products, transdermal patches and eye drops.</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100" b="0" i="0" u="sng"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Calibri" panose="020F0502020204030204" pitchFamily="34" charset="0"/>
              </a:rPr>
              <a:t>Course 2</a:t>
            </a:r>
            <a:r>
              <a:rPr kumimoji="0" lang="en-GB" sz="1100" b="0"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Calibri" panose="020F0502020204030204" pitchFamily="34" charset="0"/>
              </a:rPr>
              <a:t> - </a:t>
            </a:r>
            <a:r>
              <a:rPr kumimoji="0" lang="en-GB" sz="11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Times New Roman" panose="02020603050405020304" pitchFamily="18" charset="0"/>
              </a:rPr>
              <a:t>refused and omitted doses, covert administration, controlled drugs, bulk prescribing, homely remedies and waste.</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100" b="0" i="0" u="sng"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Calibri" panose="020F0502020204030204" pitchFamily="34" charset="0"/>
              </a:rPr>
              <a:t>Course 3</a:t>
            </a:r>
            <a:r>
              <a:rPr kumimoji="0" lang="en-GB" sz="1100" b="0"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Calibri" panose="020F0502020204030204" pitchFamily="34" charset="0"/>
              </a:rPr>
              <a:t> - t</a:t>
            </a:r>
            <a:r>
              <a:rPr kumimoji="0" lang="en-GB" sz="11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Times New Roman" panose="02020603050405020304" pitchFamily="18" charset="0"/>
              </a:rPr>
              <a:t>he use of certain ‘high risk’ or specialist medicines that require specific consideration and/or administration techniques.</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kumimoji="0" lang="en-GB" sz="1100" b="1" i="1"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Calibri" panose="020F0502020204030204" pitchFamily="34" charset="0"/>
              </a:rPr>
              <a:t>Managing medicines for adults receiving social care in the community:</a:t>
            </a:r>
            <a:endParaRPr kumimoji="0" lang="en-GB" sz="1100" b="0" i="1"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100" b="0" i="0" u="sng"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Calibri" panose="020F0502020204030204" pitchFamily="34" charset="0"/>
              </a:rPr>
              <a:t>Course 1</a:t>
            </a:r>
            <a:r>
              <a:rPr kumimoji="0" lang="en-GB" sz="1100" b="0"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Calibri" panose="020F0502020204030204" pitchFamily="34" charset="0"/>
              </a:rPr>
              <a:t> – </a:t>
            </a:r>
            <a:r>
              <a:rPr kumimoji="0" lang="en-GB" sz="11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Times New Roman" panose="02020603050405020304" pitchFamily="18" charset="0"/>
              </a:rPr>
              <a:t>This course is based on NICE Guideline 67 and focuses on the medicine-related processes which social care providers need to consider in relation to medicines use.</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100" b="0" i="0" u="sng"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Calibri" panose="020F0502020204030204" pitchFamily="34" charset="0"/>
              </a:rPr>
              <a:t>Course 2</a:t>
            </a:r>
            <a:r>
              <a:rPr kumimoji="0" lang="en-GB" sz="1100" b="0"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Calibri" panose="020F0502020204030204" pitchFamily="34" charset="0"/>
              </a:rPr>
              <a:t> – </a:t>
            </a:r>
            <a:r>
              <a:rPr kumimoji="0" lang="en-GB" sz="11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Times New Roman" panose="02020603050405020304" pitchFamily="18" charset="0"/>
              </a:rPr>
              <a:t>This second course focuses on the practical issues relating to the provision of medicines administration support by social care providers</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B3F663C0-29A8-7653-455D-A2726C9D25DA}"/>
              </a:ext>
            </a:extLst>
          </p:cNvPr>
          <p:cNvSpPr txBox="1"/>
          <p:nvPr/>
        </p:nvSpPr>
        <p:spPr>
          <a:xfrm>
            <a:off x="421003" y="5614090"/>
            <a:ext cx="2776297" cy="646331"/>
          </a:xfrm>
          <a:prstGeom prst="rect">
            <a:avLst/>
          </a:prstGeom>
          <a:noFill/>
          <a:ln>
            <a:solidFill>
              <a:srgbClr val="00B05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B050"/>
                </a:solidFill>
                <a:effectLst/>
                <a:uLnTx/>
                <a:uFillTx/>
                <a:latin typeface="Century Gothic" panose="020F0302020204030204"/>
                <a:ea typeface="+mn-ea"/>
                <a:cs typeface="+mn-cs"/>
              </a:rPr>
              <a:t>Dates Times Venue: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Century Gothic" panose="020F0302020204030204"/>
                <a:ea typeface="+mn-ea"/>
                <a:cs typeface="+mn-cs"/>
              </a:rPr>
              <a:t>Online E-learning at individual’s convenience</a:t>
            </a:r>
          </a:p>
        </p:txBody>
      </p:sp>
      <p:sp>
        <p:nvSpPr>
          <p:cNvPr id="17" name="TextBox 16">
            <a:extLst>
              <a:ext uri="{FF2B5EF4-FFF2-40B4-BE49-F238E27FC236}">
                <a16:creationId xmlns:a16="http://schemas.microsoft.com/office/drawing/2014/main" id="{1781E83B-9954-F802-8348-5B3B82A97EF8}"/>
              </a:ext>
            </a:extLst>
          </p:cNvPr>
          <p:cNvSpPr txBox="1"/>
          <p:nvPr/>
        </p:nvSpPr>
        <p:spPr>
          <a:xfrm>
            <a:off x="8950692" y="4572619"/>
            <a:ext cx="3159830" cy="2065758"/>
          </a:xfrm>
          <a:prstGeom prst="rect">
            <a:avLst/>
          </a:prstGeom>
          <a:noFill/>
          <a:ln>
            <a:solidFill>
              <a:srgbClr val="00B050"/>
            </a:solidFill>
          </a:ln>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1" i="0" u="none" strike="noStrike" kern="1200" cap="none" spc="0" normalizeH="0" baseline="0" noProof="0" dirty="0">
                <a:ln>
                  <a:noFill/>
                </a:ln>
                <a:solidFill>
                  <a:srgbClr val="00B050"/>
                </a:solidFill>
                <a:effectLst/>
                <a:uLnTx/>
                <a:uFillTx/>
                <a:latin typeface="Century Gothic" panose="020F0302020204030204"/>
                <a:ea typeface="+mn-ea"/>
                <a:cs typeface="+mn-cs"/>
              </a:rPr>
              <a:t>How to register/enrol:</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Times New Roman" panose="02020603050405020304" pitchFamily="18" charset="0"/>
              </a:rPr>
              <a:t>For guidance on registering for this PrescQIPP eLearning, please follow the instructions on the Tier 1 Flyer and relevant logon guide which can be accessed via the link below.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100" b="0" i="0" u="sng" strike="noStrike" kern="1200" cap="none" spc="0" normalizeH="0" baseline="0" noProof="0" dirty="0">
                <a:ln>
                  <a:noFill/>
                </a:ln>
                <a:solidFill>
                  <a:srgbClr val="0000FF"/>
                </a:solidFill>
                <a:effectLst/>
                <a:uLnTx/>
                <a:uFillTx/>
                <a:latin typeface="Century Gothic" panose="020B0502020202020204" pitchFamily="34" charset="0"/>
                <a:ea typeface="Calibri" panose="020F0502020204030204" pitchFamily="34" charset="0"/>
                <a:cs typeface="Times New Roman" panose="02020603050405020304" pitchFamily="18" charset="0"/>
                <a:hlinkClick r:id="rId2"/>
              </a:rPr>
              <a:t>Adult Social Care Staff Only – BLMKICB Medicines Optimisation</a:t>
            </a:r>
            <a:endParaRPr kumimoji="0" lang="en-GB" sz="11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597A4263-F216-0DCB-8997-C338D2B5D447}"/>
              </a:ext>
            </a:extLst>
          </p:cNvPr>
          <p:cNvSpPr txBox="1"/>
          <p:nvPr/>
        </p:nvSpPr>
        <p:spPr>
          <a:xfrm>
            <a:off x="440741" y="1335171"/>
            <a:ext cx="8427247" cy="600164"/>
          </a:xfrm>
          <a:prstGeom prst="rect">
            <a:avLst/>
          </a:prstGeom>
          <a:noFill/>
          <a:ln>
            <a:solidFill>
              <a:srgbClr val="00B05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Century Gothic" panose="020F0302020204030204"/>
                <a:ea typeface="+mn-ea"/>
                <a:cs typeface="+mn-cs"/>
              </a:rPr>
              <a:t>These training courses are delivered in multiple modules: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100" b="1" i="0" u="none" strike="noStrike" kern="1200" cap="none" spc="0" normalizeH="0" baseline="0" noProof="0" dirty="0">
                <a:ln>
                  <a:noFill/>
                </a:ln>
                <a:solidFill>
                  <a:srgbClr val="000000"/>
                </a:solidFill>
                <a:effectLst/>
                <a:uLnTx/>
                <a:uFillTx/>
                <a:latin typeface="Century Gothic" panose="020F0302020204030204"/>
                <a:ea typeface="+mn-ea"/>
                <a:cs typeface="+mn-cs"/>
              </a:rPr>
              <a:t>Medicines use in care homes course 1,2,and 3</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100" b="1" i="0" u="none" strike="noStrike" kern="1200" cap="none" spc="0" normalizeH="0" baseline="0" noProof="0" dirty="0">
                <a:ln>
                  <a:noFill/>
                </a:ln>
                <a:solidFill>
                  <a:srgbClr val="000000"/>
                </a:solidFill>
                <a:effectLst/>
                <a:uLnTx/>
                <a:uFillTx/>
                <a:latin typeface="Century Gothic" panose="020F0302020204030204"/>
                <a:ea typeface="+mn-ea"/>
                <a:cs typeface="+mn-cs"/>
              </a:rPr>
              <a:t>Managing medicines for adults receiving care in the community – courses 1 and 2</a:t>
            </a:r>
          </a:p>
        </p:txBody>
      </p:sp>
    </p:spTree>
    <p:extLst>
      <p:ext uri="{BB962C8B-B14F-4D97-AF65-F5344CB8AC3E}">
        <p14:creationId xmlns:p14="http://schemas.microsoft.com/office/powerpoint/2010/main" val="331227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D37D01A-D609-0E4B-CA1B-4793648E065A}"/>
              </a:ext>
            </a:extLst>
          </p:cNvPr>
          <p:cNvSpPr>
            <a:spLocks noGrp="1"/>
          </p:cNvSpPr>
          <p:nvPr>
            <p:ph type="title"/>
          </p:nvPr>
        </p:nvSpPr>
        <p:spPr>
          <a:xfrm>
            <a:off x="4007768" y="292874"/>
            <a:ext cx="3734268" cy="863041"/>
          </a:xfrm>
        </p:spPr>
        <p:txBody>
          <a:bodyPr vert="horz" lIns="91440" tIns="45720" rIns="91440" bIns="45720" rtlCol="0" anchor="b" anchorCtr="0">
            <a:normAutofit/>
          </a:bodyPr>
          <a:lstStyle/>
          <a:p>
            <a:pPr algn="ctr">
              <a:lnSpc>
                <a:spcPct val="90000"/>
              </a:lnSpc>
            </a:pPr>
            <a:r>
              <a:rPr lang="en-GB" sz="3200" dirty="0">
                <a:solidFill>
                  <a:schemeClr val="accent3"/>
                </a:solidFill>
              </a:rPr>
              <a:t>Introduction</a:t>
            </a:r>
          </a:p>
        </p:txBody>
      </p:sp>
      <p:sp>
        <p:nvSpPr>
          <p:cNvPr id="2" name="TextBox 1">
            <a:extLst>
              <a:ext uri="{FF2B5EF4-FFF2-40B4-BE49-F238E27FC236}">
                <a16:creationId xmlns:a16="http://schemas.microsoft.com/office/drawing/2014/main" id="{20FBBA5D-29BC-96E9-DB83-8F223647A108}"/>
              </a:ext>
            </a:extLst>
          </p:cNvPr>
          <p:cNvSpPr txBox="1"/>
          <p:nvPr/>
        </p:nvSpPr>
        <p:spPr>
          <a:xfrm>
            <a:off x="479376" y="1532102"/>
            <a:ext cx="7416824" cy="4955203"/>
          </a:xfrm>
          <a:prstGeom prst="rect">
            <a:avLst/>
          </a:prstGeom>
          <a:noFill/>
        </p:spPr>
        <p:txBody>
          <a:bodyPr wrap="square" rtlCol="0">
            <a:spAutoFit/>
          </a:bodyPr>
          <a:lstStyle/>
          <a:p>
            <a:r>
              <a:rPr lang="en-GB" sz="1400" dirty="0"/>
              <a:t>This pack has been produced to support Care Home Staff to have access to best practice training opportunities as outlined in the Enhanced Heath in Care Homes Framework which was first published in March 2020 and refreshed in November 2023. </a:t>
            </a:r>
            <a:r>
              <a:rPr lang="en-GB" sz="1800" dirty="0">
                <a:effectLst/>
                <a:latin typeface="Calibri" panose="020F0502020204030204" pitchFamily="34" charset="0"/>
                <a:hlinkClick r:id="rId2"/>
              </a:rPr>
              <a:t>NHS England » Providing proactive care for people living in care homes – Enhanced health in care homes framework</a:t>
            </a:r>
            <a:endParaRPr lang="en-GB" sz="1400" dirty="0"/>
          </a:p>
          <a:p>
            <a:endParaRPr lang="en-GB" sz="1400" dirty="0"/>
          </a:p>
          <a:p>
            <a:r>
              <a:rPr lang="en-GB" sz="1400" dirty="0"/>
              <a:t>This brochure offers 2 levels of training, awareness and champions across 15 specific subject areas the majority of which are defined in the framework referenced above as best practice together with others that have been determined by the BLMK System.</a:t>
            </a:r>
          </a:p>
          <a:p>
            <a:endParaRPr lang="en-GB" sz="1400" dirty="0"/>
          </a:p>
          <a:p>
            <a:r>
              <a:rPr lang="en-GB" sz="1400" dirty="0"/>
              <a:t>The training offers within this pack have been developed with partners across the whole of BLMK to ensure that there is an equitable and sustainable offer to all care home staff working across Bedford Borough, Central Bedfordshire, Luton and Milton Keynes Care Homes.</a:t>
            </a:r>
          </a:p>
          <a:p>
            <a:endParaRPr lang="en-GB" sz="1400" dirty="0"/>
          </a:p>
          <a:p>
            <a:r>
              <a:rPr lang="en-GB" sz="1400" dirty="0"/>
              <a:t>There are some elements of this training brochure that are still in development, and we shall endeavour to have this information able for staff to access as soon as possible. </a:t>
            </a:r>
          </a:p>
          <a:p>
            <a:endParaRPr lang="en-GB" sz="1400" dirty="0"/>
          </a:p>
          <a:p>
            <a:r>
              <a:rPr lang="en-GB" sz="1400" dirty="0"/>
              <a:t>This brochure has been designed to be a useful tool for both managers and staff when planning personal development opportunities.</a:t>
            </a:r>
          </a:p>
        </p:txBody>
      </p:sp>
      <p:sp>
        <p:nvSpPr>
          <p:cNvPr id="4" name="TextBox 3">
            <a:extLst>
              <a:ext uri="{FF2B5EF4-FFF2-40B4-BE49-F238E27FC236}">
                <a16:creationId xmlns:a16="http://schemas.microsoft.com/office/drawing/2014/main" id="{6DA1F31F-6ADC-26FE-DDFB-6D0D1A98DEE4}"/>
              </a:ext>
            </a:extLst>
          </p:cNvPr>
          <p:cNvSpPr txBox="1"/>
          <p:nvPr/>
        </p:nvSpPr>
        <p:spPr>
          <a:xfrm>
            <a:off x="9552384" y="2028616"/>
            <a:ext cx="1944216" cy="2800767"/>
          </a:xfrm>
          <a:prstGeom prst="rect">
            <a:avLst/>
          </a:prstGeom>
          <a:noFill/>
        </p:spPr>
        <p:txBody>
          <a:bodyPr wrap="square" rtlCol="0">
            <a:spAutoFit/>
          </a:bodyPr>
          <a:lstStyle/>
          <a:p>
            <a:r>
              <a:rPr lang="en-GB" sz="1600" b="1" i="1" dirty="0">
                <a:solidFill>
                  <a:srgbClr val="FF0000"/>
                </a:solidFill>
              </a:rPr>
              <a:t>Full details on how to register for any of the awareness or champion training offers are outlined on the training  information page for each specialist subject</a:t>
            </a:r>
          </a:p>
        </p:txBody>
      </p:sp>
    </p:spTree>
    <p:extLst>
      <p:ext uri="{BB962C8B-B14F-4D97-AF65-F5344CB8AC3E}">
        <p14:creationId xmlns:p14="http://schemas.microsoft.com/office/powerpoint/2010/main" val="68582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9F5677D-AB0B-3046-8959-204B53F265D4}"/>
              </a:ext>
            </a:extLst>
          </p:cNvPr>
          <p:cNvSpPr>
            <a:spLocks noGrp="1"/>
          </p:cNvSpPr>
          <p:nvPr>
            <p:ph type="title"/>
          </p:nvPr>
        </p:nvSpPr>
        <p:spPr>
          <a:xfrm>
            <a:off x="523445" y="382349"/>
            <a:ext cx="9100947" cy="814403"/>
          </a:xfrm>
        </p:spPr>
        <p:txBody>
          <a:bodyPr>
            <a:normAutofit fontScale="90000"/>
          </a:bodyPr>
          <a:lstStyle/>
          <a:p>
            <a:r>
              <a:rPr lang="en-US" dirty="0">
                <a:solidFill>
                  <a:srgbClr val="00B050"/>
                </a:solidFill>
              </a:rPr>
              <a:t>Medication Training </a:t>
            </a:r>
            <a:br>
              <a:rPr lang="en-US" dirty="0">
                <a:solidFill>
                  <a:srgbClr val="00B050"/>
                </a:solidFill>
              </a:rPr>
            </a:br>
            <a:r>
              <a:rPr lang="en-US" sz="1400" dirty="0">
                <a:solidFill>
                  <a:srgbClr val="00B050"/>
                </a:solidFill>
              </a:rPr>
              <a:t>(this training consists of 3 Tiers in total)</a:t>
            </a:r>
          </a:p>
        </p:txBody>
      </p:sp>
      <p:sp>
        <p:nvSpPr>
          <p:cNvPr id="5" name="Footer Placeholder 4">
            <a:extLst>
              <a:ext uri="{FF2B5EF4-FFF2-40B4-BE49-F238E27FC236}">
                <a16:creationId xmlns:a16="http://schemas.microsoft.com/office/drawing/2014/main" id="{12FC4B26-40DE-C840-B880-89B0F9E655A8}"/>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err="1">
                <a:ln>
                  <a:noFill/>
                </a:ln>
                <a:solidFill>
                  <a:srgbClr val="000000">
                    <a:tint val="75000"/>
                  </a:srgbClr>
                </a:solidFill>
                <a:effectLst/>
                <a:uLnTx/>
                <a:uFillTx/>
                <a:latin typeface="Century Gothic" panose="020F0302020204030204"/>
                <a:ea typeface="+mn-ea"/>
                <a:cs typeface="+mn-cs"/>
              </a:rPr>
              <a:t>Bedfordshire,</a:t>
            </a:r>
            <a:r>
              <a:rPr kumimoji="0" lang="en-GB" sz="1200" b="1" i="0" u="none" strike="noStrike" kern="1200" cap="none" spc="0" normalizeH="0" baseline="0" noProof="0" dirty="0">
                <a:ln>
                  <a:noFill/>
                </a:ln>
                <a:solidFill>
                  <a:srgbClr val="000000">
                    <a:tint val="75000"/>
                  </a:srgbClr>
                </a:solidFill>
                <a:effectLst/>
                <a:uLnTx/>
                <a:uFillTx/>
                <a:latin typeface="Century Gothic" panose="020F0302020204030204"/>
                <a:ea typeface="+mn-ea"/>
                <a:cs typeface="+mn-cs"/>
              </a:rPr>
              <a:t> Luton and Milton Keynes Health and Care Partnership</a:t>
            </a:r>
            <a:endParaRPr kumimoji="0" lang="en-GB" sz="1200" b="0" i="0" u="none" strike="noStrike" kern="1200" cap="none" spc="0" normalizeH="0" baseline="0" noProof="0" dirty="0">
              <a:ln>
                <a:noFill/>
              </a:ln>
              <a:solidFill>
                <a:srgbClr val="000000">
                  <a:tint val="75000"/>
                </a:srgbClr>
              </a:solidFill>
              <a:effectLst/>
              <a:uLnTx/>
              <a:uFillTx/>
              <a:latin typeface="Century Gothic" panose="020F0302020204030204"/>
              <a:ea typeface="+mn-ea"/>
              <a:cs typeface="+mn-cs"/>
            </a:endParaRPr>
          </a:p>
        </p:txBody>
      </p:sp>
      <p:sp>
        <p:nvSpPr>
          <p:cNvPr id="6" name="Slide Number Placeholder 5">
            <a:extLst>
              <a:ext uri="{FF2B5EF4-FFF2-40B4-BE49-F238E27FC236}">
                <a16:creationId xmlns:a16="http://schemas.microsoft.com/office/drawing/2014/main" id="{17135F3E-2E0B-FD4F-A631-FFE9F2B87C7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A60DCE-9105-48A5-8A92-25C9283756D1}" type="slidenum">
              <a:rPr kumimoji="0" lang="en-GB" sz="1200" b="0"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srgbClr val="000000">
                  <a:tint val="75000"/>
                </a:srgbClr>
              </a:solidFill>
              <a:effectLst/>
              <a:uLnTx/>
              <a:uFillTx/>
              <a:latin typeface="Century Gothic" panose="020F0302020204030204"/>
              <a:ea typeface="+mn-ea"/>
              <a:cs typeface="+mn-cs"/>
            </a:endParaRPr>
          </a:p>
        </p:txBody>
      </p:sp>
      <p:sp>
        <p:nvSpPr>
          <p:cNvPr id="2" name="TextBox 1">
            <a:extLst>
              <a:ext uri="{FF2B5EF4-FFF2-40B4-BE49-F238E27FC236}">
                <a16:creationId xmlns:a16="http://schemas.microsoft.com/office/drawing/2014/main" id="{F707C0E8-0168-168B-CEF7-372F87ED6E89}"/>
              </a:ext>
            </a:extLst>
          </p:cNvPr>
          <p:cNvSpPr txBox="1"/>
          <p:nvPr/>
        </p:nvSpPr>
        <p:spPr>
          <a:xfrm>
            <a:off x="5159896" y="466936"/>
            <a:ext cx="468052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Century Gothic" panose="020F0302020204030204"/>
                <a:ea typeface="+mn-ea"/>
                <a:cs typeface="+mn-cs"/>
              </a:rPr>
              <a:t>Tier 2 Virtual Medication training via Microsoft Teams </a:t>
            </a:r>
          </a:p>
        </p:txBody>
      </p:sp>
      <p:sp>
        <p:nvSpPr>
          <p:cNvPr id="10" name="TextBox 9">
            <a:extLst>
              <a:ext uri="{FF2B5EF4-FFF2-40B4-BE49-F238E27FC236}">
                <a16:creationId xmlns:a16="http://schemas.microsoft.com/office/drawing/2014/main" id="{87B9808F-6EF9-6FC4-AC08-B70056F4C77D}"/>
              </a:ext>
            </a:extLst>
          </p:cNvPr>
          <p:cNvSpPr txBox="1"/>
          <p:nvPr/>
        </p:nvSpPr>
        <p:spPr>
          <a:xfrm>
            <a:off x="380828" y="4880291"/>
            <a:ext cx="2776297" cy="646331"/>
          </a:xfrm>
          <a:prstGeom prst="rect">
            <a:avLst/>
          </a:prstGeom>
          <a:noFill/>
          <a:ln>
            <a:solidFill>
              <a:srgbClr val="00B05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B050"/>
                </a:solidFill>
                <a:effectLst/>
                <a:uLnTx/>
                <a:uFillTx/>
                <a:latin typeface="Century Gothic" panose="020F0302020204030204"/>
                <a:ea typeface="+mn-ea"/>
                <a:cs typeface="+mn-cs"/>
              </a:rPr>
              <a:t>Who is the training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Century Gothic" panose="020F0302020204030204"/>
                <a:ea typeface="+mn-ea"/>
                <a:cs typeface="+mn-cs"/>
              </a:rPr>
              <a:t>Adult social care staff working either in care homes or in the community </a:t>
            </a:r>
          </a:p>
        </p:txBody>
      </p:sp>
      <p:sp>
        <p:nvSpPr>
          <p:cNvPr id="11" name="TextBox 10">
            <a:extLst>
              <a:ext uri="{FF2B5EF4-FFF2-40B4-BE49-F238E27FC236}">
                <a16:creationId xmlns:a16="http://schemas.microsoft.com/office/drawing/2014/main" id="{44AA2948-6D63-1ECB-A226-D469E0F1705C}"/>
              </a:ext>
            </a:extLst>
          </p:cNvPr>
          <p:cNvSpPr txBox="1"/>
          <p:nvPr/>
        </p:nvSpPr>
        <p:spPr>
          <a:xfrm>
            <a:off x="380828" y="5678677"/>
            <a:ext cx="2776297" cy="477054"/>
          </a:xfrm>
          <a:prstGeom prst="rect">
            <a:avLst/>
          </a:prstGeom>
          <a:noFill/>
          <a:ln>
            <a:solidFill>
              <a:srgbClr val="00B05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B050"/>
                </a:solidFill>
                <a:effectLst/>
                <a:uLnTx/>
                <a:uFillTx/>
                <a:latin typeface="Century Gothic" panose="020F0302020204030204"/>
                <a:ea typeface="+mn-ea"/>
                <a:cs typeface="+mn-cs"/>
              </a:rPr>
              <a:t>How long is the training: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Century Gothic" panose="020F0302020204030204"/>
                <a:ea typeface="+mn-ea"/>
                <a:cs typeface="+mn-cs"/>
              </a:rPr>
              <a:t>Each Session is 1 hour long</a:t>
            </a:r>
          </a:p>
        </p:txBody>
      </p:sp>
      <p:sp>
        <p:nvSpPr>
          <p:cNvPr id="12" name="TextBox 11">
            <a:extLst>
              <a:ext uri="{FF2B5EF4-FFF2-40B4-BE49-F238E27FC236}">
                <a16:creationId xmlns:a16="http://schemas.microsoft.com/office/drawing/2014/main" id="{336EF446-78D0-E3D2-3B26-D7E72DA63BF1}"/>
              </a:ext>
            </a:extLst>
          </p:cNvPr>
          <p:cNvSpPr txBox="1"/>
          <p:nvPr/>
        </p:nvSpPr>
        <p:spPr>
          <a:xfrm>
            <a:off x="380828" y="2289067"/>
            <a:ext cx="2776297" cy="2442464"/>
          </a:xfrm>
          <a:prstGeom prst="rect">
            <a:avLst/>
          </a:prstGeom>
          <a:noFill/>
          <a:ln>
            <a:solidFill>
              <a:srgbClr val="00B050"/>
            </a:solidFill>
          </a:ln>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1" i="0" u="none" strike="noStrike" kern="1200" cap="none" spc="0" normalizeH="0" baseline="0" noProof="0" dirty="0">
                <a:ln>
                  <a:noFill/>
                </a:ln>
                <a:solidFill>
                  <a:srgbClr val="00B050"/>
                </a:solidFill>
                <a:effectLst/>
                <a:uLnTx/>
                <a:uFillTx/>
                <a:latin typeface="Century Gothic" panose="020F0302020204030204"/>
                <a:ea typeface="+mn-ea"/>
                <a:cs typeface="+mn-cs"/>
              </a:rPr>
              <a:t>Course Overview:</a:t>
            </a: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Calibri" panose="020F0502020204030204" pitchFamily="34" charset="0"/>
              </a:rPr>
              <a:t>The online medication training sessions are available for all adult social care staff. Each session will focus on a selected topic and will be a “step up” from Tier 1 eLearning. The sessions will be delivered by the BLMK ICB Care Home Medicines Optimisation team and will focus on local guidance and procedures</a:t>
            </a: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E61E53FE-9E6C-B5F3-D7B8-9CF4B9F30F16}"/>
              </a:ext>
            </a:extLst>
          </p:cNvPr>
          <p:cNvSpPr txBox="1"/>
          <p:nvPr/>
        </p:nvSpPr>
        <p:spPr>
          <a:xfrm>
            <a:off x="3263714" y="2285548"/>
            <a:ext cx="4662739" cy="4136645"/>
          </a:xfrm>
          <a:prstGeom prst="rect">
            <a:avLst/>
          </a:prstGeom>
          <a:noFill/>
          <a:ln>
            <a:solidFill>
              <a:srgbClr val="00B050"/>
            </a:solidFill>
          </a:ln>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1" i="0" u="none" strike="noStrike" kern="1200" cap="none" spc="0" normalizeH="0" baseline="0" noProof="0" dirty="0">
                <a:ln>
                  <a:noFill/>
                </a:ln>
                <a:solidFill>
                  <a:srgbClr val="00B050"/>
                </a:solidFill>
                <a:effectLst/>
                <a:uLnTx/>
                <a:uFillTx/>
                <a:latin typeface="Century Gothic" panose="020F0302020204030204"/>
                <a:ea typeface="+mn-ea"/>
                <a:cs typeface="+mn-cs"/>
              </a:rPr>
              <a:t>Key Learning Points:</a:t>
            </a:r>
          </a:p>
          <a:p>
            <a:pPr marL="171450" marR="0" lvl="0" indent="-171450" algn="l" defTabSz="914400" rtl="0" eaLnBrk="1" fontAlgn="auto" latinLnBrk="0" hangingPunct="1">
              <a:lnSpc>
                <a:spcPct val="107000"/>
              </a:lnSpc>
              <a:spcBef>
                <a:spcPts val="0"/>
              </a:spcBef>
              <a:spcAft>
                <a:spcPts val="0"/>
              </a:spcAft>
              <a:buClrTx/>
              <a:buSzTx/>
              <a:buFont typeface="Wingdings" panose="05000000000000000000" pitchFamily="2" charset="2"/>
              <a:buChar char="Ø"/>
              <a:tabLst/>
              <a:defRPr/>
            </a:pPr>
            <a:r>
              <a:rPr kumimoji="0" lang="en-GB" sz="11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Calibri" panose="020F0502020204030204" pitchFamily="34" charset="0"/>
              </a:rPr>
              <a:t>Homely Remedies* &amp; Self-Care – covers general information, local guidance e.g., Homely Remedies toolkit and listed products, Self-Care Toolkit, case studies and quiz </a:t>
            </a:r>
            <a:endParaRPr kumimoji="0" lang="en-GB" sz="11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7000"/>
              </a:lnSpc>
              <a:spcBef>
                <a:spcPts val="0"/>
              </a:spcBef>
              <a:spcAft>
                <a:spcPts val="0"/>
              </a:spcAft>
              <a:buClrTx/>
              <a:buSzTx/>
              <a:buFont typeface="Wingdings" panose="05000000000000000000" pitchFamily="2" charset="2"/>
              <a:buChar char="Ø"/>
              <a:tabLst/>
              <a:defRPr/>
            </a:pPr>
            <a:r>
              <a:rPr kumimoji="0" lang="en-GB" sz="11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Calibri" panose="020F0502020204030204" pitchFamily="34" charset="0"/>
              </a:rPr>
              <a:t>When Required (PRN) Medication – covers general information, local PRN guidance including PRN protocols, case studies and quiz </a:t>
            </a:r>
            <a:endParaRPr kumimoji="0" lang="en-GB" sz="11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7000"/>
              </a:lnSpc>
              <a:spcBef>
                <a:spcPts val="0"/>
              </a:spcBef>
              <a:spcAft>
                <a:spcPts val="0"/>
              </a:spcAft>
              <a:buClrTx/>
              <a:buSzTx/>
              <a:buFont typeface="Wingdings" panose="05000000000000000000" pitchFamily="2" charset="2"/>
              <a:buChar char="Ø"/>
              <a:tabLst/>
              <a:defRPr/>
            </a:pPr>
            <a:r>
              <a:rPr kumimoji="0" lang="en-GB" sz="11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Calibri" panose="020F0502020204030204" pitchFamily="34" charset="0"/>
              </a:rPr>
              <a:t>Covert Administration of Medication – covers general information, legislation, 7-steps approach, case studies and quiz </a:t>
            </a:r>
            <a:endParaRPr kumimoji="0" lang="en-GB" sz="11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7000"/>
              </a:lnSpc>
              <a:spcBef>
                <a:spcPts val="0"/>
              </a:spcBef>
              <a:spcAft>
                <a:spcPts val="0"/>
              </a:spcAft>
              <a:buClrTx/>
              <a:buSzTx/>
              <a:buFont typeface="Wingdings" panose="05000000000000000000" pitchFamily="2" charset="2"/>
              <a:buChar char="Ø"/>
              <a:tabLst/>
              <a:defRPr/>
            </a:pPr>
            <a:r>
              <a:rPr kumimoji="0" lang="en-GB" sz="11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Calibri" panose="020F0502020204030204" pitchFamily="34" charset="0"/>
              </a:rPr>
              <a:t>Medicines Reconciliation &amp; Transfers of Care – covers general information, resources, case studies and quiz  </a:t>
            </a:r>
            <a:endParaRPr kumimoji="0" lang="en-GB" sz="11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7000"/>
              </a:lnSpc>
              <a:spcBef>
                <a:spcPts val="0"/>
              </a:spcBef>
              <a:spcAft>
                <a:spcPts val="0"/>
              </a:spcAft>
              <a:buClrTx/>
              <a:buSzTx/>
              <a:buFont typeface="Wingdings" panose="05000000000000000000" pitchFamily="2" charset="2"/>
              <a:buChar char="Ø"/>
              <a:tabLst/>
              <a:defRPr/>
            </a:pPr>
            <a:r>
              <a:rPr kumimoji="0" lang="en-GB" sz="11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Calibri" panose="020F0502020204030204" pitchFamily="34" charset="0"/>
              </a:rPr>
              <a:t>Controlled Drugs (CDs) &amp; Regulations in Care Homes* - covers general information, controlled drugs legislation, case studies and quiz </a:t>
            </a:r>
            <a:endParaRPr kumimoji="0" lang="en-GB" sz="11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7000"/>
              </a:lnSpc>
              <a:spcBef>
                <a:spcPts val="0"/>
              </a:spcBef>
              <a:spcAft>
                <a:spcPts val="800"/>
              </a:spcAft>
              <a:buClrTx/>
              <a:buSzTx/>
              <a:buFont typeface="Wingdings" panose="05000000000000000000" pitchFamily="2" charset="2"/>
              <a:buChar char="Ø"/>
              <a:tabLst/>
              <a:defRPr/>
            </a:pPr>
            <a:r>
              <a:rPr kumimoji="0" lang="en-GB" sz="11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Calibri" panose="020F0502020204030204" pitchFamily="34" charset="0"/>
              </a:rPr>
              <a:t>Medication Safety, Governance &amp; Safeguarding – covers general information, local guidance on governance e.g., producing medicines policy, quality audits, case studies and quiz </a:t>
            </a:r>
            <a:endParaRPr kumimoji="0" lang="en-GB" sz="11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Calibri" panose="020F0502020204030204" pitchFamily="34" charset="0"/>
              </a:rPr>
              <a:t>* Please note – sessions marked with an asterisk may contain content less relevant to community-based care staff</a:t>
            </a:r>
            <a:endParaRPr kumimoji="0" lang="en-GB" sz="1100" b="1" i="1" u="none" strike="noStrike" kern="1200" cap="none" spc="0" normalizeH="0" baseline="0" noProof="0" dirty="0">
              <a:ln>
                <a:noFill/>
              </a:ln>
              <a:solidFill>
                <a:srgbClr val="009BDA"/>
              </a:solidFill>
              <a:effectLst/>
              <a:uLnTx/>
              <a:uFillTx/>
              <a:latin typeface="Century Gothic" panose="020B0502020202020204" pitchFamily="34" charset="0"/>
              <a:ea typeface="Times New Roman" panose="02020603050405020304" pitchFamily="18" charset="0"/>
              <a:cs typeface="Calibri" panose="020F0502020204030204" pitchFamily="34" charset="0"/>
            </a:endParaRPr>
          </a:p>
        </p:txBody>
      </p:sp>
      <p:sp>
        <p:nvSpPr>
          <p:cNvPr id="15" name="TextBox 14">
            <a:extLst>
              <a:ext uri="{FF2B5EF4-FFF2-40B4-BE49-F238E27FC236}">
                <a16:creationId xmlns:a16="http://schemas.microsoft.com/office/drawing/2014/main" id="{B3F663C0-29A8-7653-455D-A2726C9D25DA}"/>
              </a:ext>
            </a:extLst>
          </p:cNvPr>
          <p:cNvSpPr txBox="1"/>
          <p:nvPr/>
        </p:nvSpPr>
        <p:spPr>
          <a:xfrm>
            <a:off x="8033042" y="1421330"/>
            <a:ext cx="3989205" cy="307777"/>
          </a:xfrm>
          <a:prstGeom prst="rect">
            <a:avLst/>
          </a:prstGeom>
          <a:noFill/>
          <a:ln>
            <a:solidFill>
              <a:srgbClr val="00B05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B050"/>
                </a:solidFill>
                <a:effectLst/>
                <a:uLnTx/>
                <a:uFillTx/>
                <a:latin typeface="Century Gothic" panose="020F0302020204030204"/>
                <a:ea typeface="+mn-ea"/>
                <a:cs typeface="+mn-cs"/>
              </a:rPr>
              <a:t>Dates Times Venue: MS Teams 14:30 -15:30</a:t>
            </a:r>
          </a:p>
        </p:txBody>
      </p:sp>
      <p:sp>
        <p:nvSpPr>
          <p:cNvPr id="17" name="TextBox 16">
            <a:extLst>
              <a:ext uri="{FF2B5EF4-FFF2-40B4-BE49-F238E27FC236}">
                <a16:creationId xmlns:a16="http://schemas.microsoft.com/office/drawing/2014/main" id="{1781E83B-9954-F802-8348-5B3B82A97EF8}"/>
              </a:ext>
            </a:extLst>
          </p:cNvPr>
          <p:cNvSpPr txBox="1"/>
          <p:nvPr/>
        </p:nvSpPr>
        <p:spPr>
          <a:xfrm>
            <a:off x="8033043" y="4638991"/>
            <a:ext cx="3989204" cy="1736694"/>
          </a:xfrm>
          <a:prstGeom prst="rect">
            <a:avLst/>
          </a:prstGeom>
          <a:noFill/>
          <a:ln>
            <a:solidFill>
              <a:srgbClr val="00B050"/>
            </a:solidFill>
          </a:ln>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1" i="0" u="none" strike="noStrike" kern="1200" cap="none" spc="0" normalizeH="0" baseline="0" noProof="0" dirty="0">
                <a:ln>
                  <a:noFill/>
                </a:ln>
                <a:solidFill>
                  <a:srgbClr val="00B050"/>
                </a:solidFill>
                <a:effectLst/>
                <a:uLnTx/>
                <a:uFillTx/>
                <a:latin typeface="Century Gothic" panose="020F0302020204030204"/>
                <a:ea typeface="+mn-ea"/>
                <a:cs typeface="+mn-cs"/>
              </a:rPr>
              <a:t>How to register/enrol:</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100" b="1" i="0" u="none" strike="noStrike" kern="1200" cap="none" spc="0" normalizeH="0" baseline="0" noProof="0" dirty="0">
                <a:ln>
                  <a:noFill/>
                </a:ln>
                <a:effectLst/>
                <a:uLnTx/>
                <a:uFillTx/>
                <a:latin typeface="Century Gothic" panose="020F0302020204030204"/>
                <a:ea typeface="+mn-ea"/>
                <a:cs typeface="+mn-cs"/>
              </a:rPr>
              <a:t>Central Bedfordshire staff should book a place via the </a:t>
            </a:r>
            <a:r>
              <a:rPr kumimoji="0" lang="en-GB" sz="1100" b="1" i="0" u="none" strike="noStrike" kern="1200" cap="none" spc="0" normalizeH="0" baseline="0" noProof="0" dirty="0">
                <a:ln>
                  <a:noFill/>
                </a:ln>
                <a:effectLst/>
                <a:uLnTx/>
                <a:uFillTx/>
                <a:latin typeface="Century Gothic" panose="020F0302020204030204"/>
                <a:ea typeface="+mn-ea"/>
                <a:cs typeface="+mn-cs"/>
                <a:hlinkClick r:id="rId3">
                  <a:extLst>
                    <a:ext uri="{A12FA001-AC4F-418D-AE19-62706E023703}">
                      <ahyp:hlinkClr xmlns:ahyp="http://schemas.microsoft.com/office/drawing/2018/hyperlinkcolor" val="tx"/>
                    </a:ext>
                  </a:extLst>
                </a:hlinkClick>
              </a:rPr>
              <a:t>Learning Management System</a:t>
            </a:r>
            <a:r>
              <a:rPr kumimoji="0" lang="en-GB" sz="1100" b="1" i="0" u="none" strike="noStrike" kern="1200" cap="none" spc="0" normalizeH="0" baseline="0" noProof="0" dirty="0">
                <a:ln>
                  <a:noFill/>
                </a:ln>
                <a:effectLst/>
                <a:uLnTx/>
                <a:uFillTx/>
                <a:latin typeface="Century Gothic" panose="020F03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effectLst/>
                <a:uLnTx/>
                <a:uFillTx/>
                <a:latin typeface="Century Gothic" panose="020F0302020204030204"/>
                <a:ea typeface="+mn-ea"/>
                <a:cs typeface="+mn-cs"/>
              </a:rPr>
              <a:t>Bedford Borough, Luton &amp; Milton Keynes staff can join via the codes on the Tier 2 flyer which is accessible via the link below (no booking required):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sng" strike="noStrike" kern="1200" cap="none" spc="0" normalizeH="0" baseline="0" noProof="0" dirty="0">
                <a:ln>
                  <a:noFill/>
                </a:ln>
                <a:effectLst/>
                <a:uLnTx/>
                <a:uFillTx/>
                <a:latin typeface="Century Gothic" panose="020B050202020202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Adult Social Care Staff Only – BLMKICB Medicines Optimisation</a:t>
            </a:r>
            <a:endParaRPr kumimoji="0" lang="en-GB" sz="1100" b="1" i="0" u="none" strike="noStrike" kern="1200" cap="none" spc="0" normalizeH="0" baseline="0" noProof="0" dirty="0">
              <a:ln>
                <a:noFill/>
              </a:ln>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597A4263-F216-0DCB-8997-C338D2B5D447}"/>
              </a:ext>
            </a:extLst>
          </p:cNvPr>
          <p:cNvSpPr txBox="1"/>
          <p:nvPr/>
        </p:nvSpPr>
        <p:spPr>
          <a:xfrm>
            <a:off x="307102" y="1421330"/>
            <a:ext cx="7619351" cy="769441"/>
          </a:xfrm>
          <a:prstGeom prst="rect">
            <a:avLst/>
          </a:prstGeom>
          <a:noFill/>
          <a:ln>
            <a:solidFill>
              <a:srgbClr val="00B05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Century Gothic" panose="020F0302020204030204"/>
                <a:ea typeface="+mn-ea"/>
                <a:cs typeface="+mn-cs"/>
              </a:rPr>
              <a:t>This virtual training is delivered by the BLMK Medicines Optimisation Team and is a “step Up” from Tier 1 </a:t>
            </a:r>
            <a:r>
              <a:rPr kumimoji="0" lang="en-GB" sz="1100" b="1" i="0" u="none" strike="noStrike" kern="1200" cap="none" spc="0" normalizeH="0" baseline="0" noProof="0" dirty="0" err="1">
                <a:ln>
                  <a:noFill/>
                </a:ln>
                <a:solidFill>
                  <a:srgbClr val="000000"/>
                </a:solidFill>
                <a:effectLst/>
                <a:uLnTx/>
                <a:uFillTx/>
                <a:latin typeface="Century Gothic" panose="020F0302020204030204"/>
                <a:ea typeface="+mn-ea"/>
                <a:cs typeface="+mn-cs"/>
              </a:rPr>
              <a:t>elearning</a:t>
            </a:r>
            <a:r>
              <a:rPr kumimoji="0" lang="en-GB" sz="1100" b="1" i="0" u="none" strike="noStrike" kern="1200" cap="none" spc="0" normalizeH="0" baseline="0" noProof="0" dirty="0">
                <a:ln>
                  <a:noFill/>
                </a:ln>
                <a:solidFill>
                  <a:srgbClr val="000000"/>
                </a:solidFill>
                <a:effectLst/>
                <a:uLnTx/>
                <a:uFillTx/>
                <a:latin typeface="Century Gothic" panose="020F0302020204030204"/>
                <a:ea typeface="+mn-ea"/>
                <a:cs typeface="+mn-cs"/>
              </a:rPr>
              <a:t>, focusing on 6 selected topics.  More details can be found using the link: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sng" strike="noStrike" kern="1200" cap="none" spc="0" normalizeH="0" baseline="0" noProof="0" dirty="0">
                <a:ln>
                  <a:noFill/>
                </a:ln>
                <a:solidFill>
                  <a:srgbClr val="3EAB38"/>
                </a:solidFill>
                <a:effectLst/>
                <a:uLnTx/>
                <a:uFillTx/>
                <a:latin typeface="Century Gothic" panose="020B050202020202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Adult Social Care Staff Only – BLMKICB Medicines Optimisation</a:t>
            </a:r>
            <a:endParaRPr kumimoji="0" lang="en-GB" sz="1100" b="1" i="0" u="none" strike="noStrike" kern="1200" cap="none" spc="0" normalizeH="0" baseline="0" noProof="0" dirty="0">
              <a:ln>
                <a:noFill/>
              </a:ln>
              <a:solidFill>
                <a:srgbClr val="3EAB38"/>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dirty="0">
              <a:ln>
                <a:noFill/>
              </a:ln>
              <a:solidFill>
                <a:srgbClr val="000000"/>
              </a:solidFill>
              <a:effectLst/>
              <a:uLnTx/>
              <a:uFillTx/>
              <a:latin typeface="Century Gothic" panose="020F0302020204030204"/>
              <a:ea typeface="+mn-ea"/>
              <a:cs typeface="+mn-cs"/>
            </a:endParaRPr>
          </a:p>
        </p:txBody>
      </p:sp>
      <p:graphicFrame>
        <p:nvGraphicFramePr>
          <p:cNvPr id="3" name="Table 3">
            <a:extLst>
              <a:ext uri="{FF2B5EF4-FFF2-40B4-BE49-F238E27FC236}">
                <a16:creationId xmlns:a16="http://schemas.microsoft.com/office/drawing/2014/main" id="{571E3E27-FE3B-AE43-9BA3-DA5227E3C11B}"/>
              </a:ext>
            </a:extLst>
          </p:cNvPr>
          <p:cNvGraphicFramePr>
            <a:graphicFrameLocks noGrp="1"/>
          </p:cNvGraphicFramePr>
          <p:nvPr>
            <p:extLst>
              <p:ext uri="{D42A27DB-BD31-4B8C-83A1-F6EECF244321}">
                <p14:modId xmlns:p14="http://schemas.microsoft.com/office/powerpoint/2010/main" val="2348797443"/>
              </p:ext>
            </p:extLst>
          </p:nvPr>
        </p:nvGraphicFramePr>
        <p:xfrm>
          <a:off x="8033042" y="1824063"/>
          <a:ext cx="3989204" cy="2722075"/>
        </p:xfrm>
        <a:graphic>
          <a:graphicData uri="http://schemas.openxmlformats.org/drawingml/2006/table">
            <a:tbl>
              <a:tblPr firstRow="1" bandRow="1">
                <a:tableStyleId>{22838BEF-8BB2-4498-84A7-C5851F593DF1}</a:tableStyleId>
              </a:tblPr>
              <a:tblGrid>
                <a:gridCol w="2565963">
                  <a:extLst>
                    <a:ext uri="{9D8B030D-6E8A-4147-A177-3AD203B41FA5}">
                      <a16:colId xmlns:a16="http://schemas.microsoft.com/office/drawing/2014/main" val="2556346282"/>
                    </a:ext>
                  </a:extLst>
                </a:gridCol>
                <a:gridCol w="1423241">
                  <a:extLst>
                    <a:ext uri="{9D8B030D-6E8A-4147-A177-3AD203B41FA5}">
                      <a16:colId xmlns:a16="http://schemas.microsoft.com/office/drawing/2014/main" val="3803182640"/>
                    </a:ext>
                  </a:extLst>
                </a:gridCol>
              </a:tblGrid>
              <a:tr h="264149">
                <a:tc>
                  <a:txBody>
                    <a:bodyPr/>
                    <a:lstStyle/>
                    <a:p>
                      <a:r>
                        <a:rPr lang="en-GB" sz="1100" b="1" dirty="0"/>
                        <a:t>Topic</a:t>
                      </a:r>
                    </a:p>
                  </a:txBody>
                  <a:tcPr/>
                </a:tc>
                <a:tc>
                  <a:txBody>
                    <a:bodyPr/>
                    <a:lstStyle/>
                    <a:p>
                      <a:r>
                        <a:rPr lang="en-GB" sz="1100" b="1" dirty="0"/>
                        <a:t>Date</a:t>
                      </a:r>
                    </a:p>
                  </a:txBody>
                  <a:tcPr/>
                </a:tc>
                <a:extLst>
                  <a:ext uri="{0D108BD9-81ED-4DB2-BD59-A6C34878D82A}">
                    <a16:rowId xmlns:a16="http://schemas.microsoft.com/office/drawing/2014/main" val="2359358095"/>
                  </a:ext>
                </a:extLst>
              </a:tr>
              <a:tr h="310561">
                <a:tc>
                  <a:txBody>
                    <a:bodyPr/>
                    <a:lstStyle/>
                    <a:p>
                      <a:r>
                        <a:rPr lang="en-GB" sz="1050" dirty="0">
                          <a:latin typeface="+mn-lt"/>
                        </a:rPr>
                        <a:t>Homely Remedies &amp; Self Care</a:t>
                      </a:r>
                    </a:p>
                  </a:txBody>
                  <a:tcPr/>
                </a:tc>
                <a:tc>
                  <a:txBody>
                    <a:bodyPr/>
                    <a:lstStyle/>
                    <a:p>
                      <a:r>
                        <a:rPr lang="en-GB" sz="1050" dirty="0"/>
                        <a:t>Tues 20/05/2025</a:t>
                      </a:r>
                    </a:p>
                  </a:txBody>
                  <a:tcPr/>
                </a:tc>
                <a:extLst>
                  <a:ext uri="{0D108BD9-81ED-4DB2-BD59-A6C34878D82A}">
                    <a16:rowId xmlns:a16="http://schemas.microsoft.com/office/drawing/2014/main" val="2188105604"/>
                  </a:ext>
                </a:extLst>
              </a:tr>
              <a:tr h="382155">
                <a:tc>
                  <a:txBody>
                    <a:bodyPr/>
                    <a:lstStyle/>
                    <a:p>
                      <a:r>
                        <a:rPr lang="en-GB" sz="1050" dirty="0">
                          <a:latin typeface="+mn-lt"/>
                        </a:rPr>
                        <a:t>When required (PRN) Medication)</a:t>
                      </a:r>
                    </a:p>
                  </a:txBody>
                  <a:tcPr/>
                </a:tc>
                <a:tc>
                  <a:txBody>
                    <a:bodyPr/>
                    <a:lstStyle/>
                    <a:p>
                      <a:r>
                        <a:rPr lang="en-GB" sz="1050" dirty="0"/>
                        <a:t>Weds 16/07/2025</a:t>
                      </a:r>
                    </a:p>
                  </a:txBody>
                  <a:tcPr/>
                </a:tc>
                <a:extLst>
                  <a:ext uri="{0D108BD9-81ED-4DB2-BD59-A6C34878D82A}">
                    <a16:rowId xmlns:a16="http://schemas.microsoft.com/office/drawing/2014/main" val="760149950"/>
                  </a:ext>
                </a:extLst>
              </a:tr>
              <a:tr h="360040">
                <a:tc>
                  <a:txBody>
                    <a:bodyPr/>
                    <a:lstStyle/>
                    <a:p>
                      <a:r>
                        <a:rPr lang="en-GB" sz="1050" dirty="0">
                          <a:latin typeface="+mn-lt"/>
                        </a:rPr>
                        <a:t>Covert Administration of Medication</a:t>
                      </a:r>
                    </a:p>
                  </a:txBody>
                  <a:tcPr/>
                </a:tc>
                <a:tc>
                  <a:txBody>
                    <a:bodyPr/>
                    <a:lstStyle/>
                    <a:p>
                      <a:r>
                        <a:rPr lang="en-GB" sz="1050" dirty="0"/>
                        <a:t>Tues 16/09/2025</a:t>
                      </a:r>
                    </a:p>
                  </a:txBody>
                  <a:tcPr/>
                </a:tc>
                <a:extLst>
                  <a:ext uri="{0D108BD9-81ED-4DB2-BD59-A6C34878D82A}">
                    <a16:rowId xmlns:a16="http://schemas.microsoft.com/office/drawing/2014/main" val="127223928"/>
                  </a:ext>
                </a:extLst>
              </a:tr>
              <a:tr h="468390">
                <a:tc>
                  <a:txBody>
                    <a:bodyPr/>
                    <a:lstStyle/>
                    <a:p>
                      <a:r>
                        <a:rPr lang="en-GB" sz="1050" dirty="0">
                          <a:latin typeface="+mn-lt"/>
                        </a:rPr>
                        <a:t>Medicines Reconciliation &amp; Transfers of Care</a:t>
                      </a:r>
                    </a:p>
                  </a:txBody>
                  <a:tcPr/>
                </a:tc>
                <a:tc>
                  <a:txBody>
                    <a:bodyPr/>
                    <a:lstStyle/>
                    <a:p>
                      <a:r>
                        <a:rPr lang="en-GB" sz="1050" dirty="0"/>
                        <a:t>Weds 12/11/2025</a:t>
                      </a:r>
                    </a:p>
                  </a:txBody>
                  <a:tcPr/>
                </a:tc>
                <a:extLst>
                  <a:ext uri="{0D108BD9-81ED-4DB2-BD59-A6C34878D82A}">
                    <a16:rowId xmlns:a16="http://schemas.microsoft.com/office/drawing/2014/main" val="1290140710"/>
                  </a:ext>
                </a:extLst>
              </a:tr>
              <a:tr h="468390">
                <a:tc>
                  <a:txBody>
                    <a:bodyPr/>
                    <a:lstStyle/>
                    <a:p>
                      <a:r>
                        <a:rPr lang="en-GB" sz="1050" dirty="0">
                          <a:latin typeface="+mn-lt"/>
                        </a:rPr>
                        <a:t>Controlled Drugs (CD’s) &amp; CD Regulations in Care Homes</a:t>
                      </a:r>
                    </a:p>
                  </a:txBody>
                  <a:tcPr/>
                </a:tc>
                <a:tc>
                  <a:txBody>
                    <a:bodyPr/>
                    <a:lstStyle/>
                    <a:p>
                      <a:r>
                        <a:rPr lang="en-GB" sz="1050" dirty="0"/>
                        <a:t>Tues 20/01/2026</a:t>
                      </a:r>
                    </a:p>
                  </a:txBody>
                  <a:tcPr/>
                </a:tc>
                <a:extLst>
                  <a:ext uri="{0D108BD9-81ED-4DB2-BD59-A6C34878D82A}">
                    <a16:rowId xmlns:a16="http://schemas.microsoft.com/office/drawing/2014/main" val="58963095"/>
                  </a:ext>
                </a:extLst>
              </a:tr>
              <a:tr h="468390">
                <a:tc>
                  <a:txBody>
                    <a:bodyPr/>
                    <a:lstStyle/>
                    <a:p>
                      <a:r>
                        <a:rPr lang="en-GB" sz="1050" dirty="0">
                          <a:latin typeface="+mn-lt"/>
                        </a:rPr>
                        <a:t>Medication Safety, Governance &amp; Safeguarding</a:t>
                      </a:r>
                    </a:p>
                  </a:txBody>
                  <a:tcPr/>
                </a:tc>
                <a:tc>
                  <a:txBody>
                    <a:bodyPr/>
                    <a:lstStyle/>
                    <a:p>
                      <a:r>
                        <a:rPr lang="en-GB" sz="1050" dirty="0"/>
                        <a:t>Weds 18/03/2026</a:t>
                      </a:r>
                    </a:p>
                  </a:txBody>
                  <a:tcPr/>
                </a:tc>
                <a:extLst>
                  <a:ext uri="{0D108BD9-81ED-4DB2-BD59-A6C34878D82A}">
                    <a16:rowId xmlns:a16="http://schemas.microsoft.com/office/drawing/2014/main" val="1382570540"/>
                  </a:ext>
                </a:extLst>
              </a:tr>
            </a:tbl>
          </a:graphicData>
        </a:graphic>
      </p:graphicFrame>
    </p:spTree>
    <p:extLst>
      <p:ext uri="{BB962C8B-B14F-4D97-AF65-F5344CB8AC3E}">
        <p14:creationId xmlns:p14="http://schemas.microsoft.com/office/powerpoint/2010/main" val="750785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9F5677D-AB0B-3046-8959-204B53F265D4}"/>
              </a:ext>
            </a:extLst>
          </p:cNvPr>
          <p:cNvSpPr>
            <a:spLocks noGrp="1"/>
          </p:cNvSpPr>
          <p:nvPr>
            <p:ph type="title"/>
          </p:nvPr>
        </p:nvSpPr>
        <p:spPr>
          <a:xfrm>
            <a:off x="391465" y="178037"/>
            <a:ext cx="8812915" cy="814403"/>
          </a:xfrm>
        </p:spPr>
        <p:txBody>
          <a:bodyPr>
            <a:normAutofit fontScale="90000"/>
          </a:bodyPr>
          <a:lstStyle/>
          <a:p>
            <a:r>
              <a:rPr lang="en-US" dirty="0">
                <a:solidFill>
                  <a:srgbClr val="00B050"/>
                </a:solidFill>
              </a:rPr>
              <a:t>Medication Training – </a:t>
            </a:r>
            <a:r>
              <a:rPr lang="en-US" sz="2700" dirty="0">
                <a:solidFill>
                  <a:srgbClr val="00B050"/>
                </a:solidFill>
              </a:rPr>
              <a:t>Champion Tier 3</a:t>
            </a:r>
            <a:br>
              <a:rPr lang="en-US" sz="2700" dirty="0">
                <a:solidFill>
                  <a:srgbClr val="00B050"/>
                </a:solidFill>
              </a:rPr>
            </a:br>
            <a:r>
              <a:rPr lang="en-US" sz="1400" dirty="0">
                <a:solidFill>
                  <a:srgbClr val="00B050"/>
                </a:solidFill>
              </a:rPr>
              <a:t>(this training consists of 3 levels in total)</a:t>
            </a:r>
          </a:p>
        </p:txBody>
      </p:sp>
      <p:sp>
        <p:nvSpPr>
          <p:cNvPr id="5" name="Footer Placeholder 4">
            <a:extLst>
              <a:ext uri="{FF2B5EF4-FFF2-40B4-BE49-F238E27FC236}">
                <a16:creationId xmlns:a16="http://schemas.microsoft.com/office/drawing/2014/main" id="{12FC4B26-40DE-C840-B880-89B0F9E655A8}"/>
              </a:ext>
            </a:extLst>
          </p:cNvPr>
          <p:cNvSpPr>
            <a:spLocks noGrp="1"/>
          </p:cNvSpPr>
          <p:nvPr>
            <p:ph type="ftr" sz="quarter" idx="11"/>
          </p:nvPr>
        </p:nvSpPr>
        <p:spPr>
          <a:xfrm>
            <a:off x="470804" y="6470575"/>
            <a:ext cx="7403008" cy="365125"/>
          </a:xfrm>
        </p:spPr>
        <p:txBody>
          <a:bodyPr/>
          <a:lstStyle/>
          <a:p>
            <a:r>
              <a:rPr lang="en-GB" b="1" dirty="0" err="1"/>
              <a:t>Bedfordshire,</a:t>
            </a:r>
            <a:r>
              <a:rPr lang="en-GB" b="1" dirty="0"/>
              <a:t> Luton and Milton Keynes Health and Care Partnership</a:t>
            </a:r>
            <a:endParaRPr lang="en-GB" dirty="0"/>
          </a:p>
        </p:txBody>
      </p:sp>
      <p:sp>
        <p:nvSpPr>
          <p:cNvPr id="6" name="Slide Number Placeholder 5">
            <a:extLst>
              <a:ext uri="{FF2B5EF4-FFF2-40B4-BE49-F238E27FC236}">
                <a16:creationId xmlns:a16="http://schemas.microsoft.com/office/drawing/2014/main" id="{17135F3E-2E0B-FD4F-A631-FFE9F2B87C7D}"/>
              </a:ext>
            </a:extLst>
          </p:cNvPr>
          <p:cNvSpPr>
            <a:spLocks noGrp="1"/>
          </p:cNvSpPr>
          <p:nvPr>
            <p:ph type="sldNum" sz="quarter" idx="12"/>
          </p:nvPr>
        </p:nvSpPr>
        <p:spPr/>
        <p:txBody>
          <a:bodyPr/>
          <a:lstStyle/>
          <a:p>
            <a:fld id="{30A60DCE-9105-48A5-8A92-25C9283756D1}" type="slidenum">
              <a:rPr lang="en-GB" smtClean="0"/>
              <a:pPr/>
              <a:t>21</a:t>
            </a:fld>
            <a:endParaRPr lang="en-GB" dirty="0"/>
          </a:p>
        </p:txBody>
      </p:sp>
      <p:sp>
        <p:nvSpPr>
          <p:cNvPr id="10" name="TextBox 9">
            <a:extLst>
              <a:ext uri="{FF2B5EF4-FFF2-40B4-BE49-F238E27FC236}">
                <a16:creationId xmlns:a16="http://schemas.microsoft.com/office/drawing/2014/main" id="{87B9808F-6EF9-6FC4-AC08-B70056F4C77D}"/>
              </a:ext>
            </a:extLst>
          </p:cNvPr>
          <p:cNvSpPr txBox="1"/>
          <p:nvPr/>
        </p:nvSpPr>
        <p:spPr>
          <a:xfrm>
            <a:off x="377229" y="4588419"/>
            <a:ext cx="3822935" cy="1652504"/>
          </a:xfrm>
          <a:prstGeom prst="rect">
            <a:avLst/>
          </a:prstGeom>
          <a:noFill/>
          <a:ln>
            <a:solidFill>
              <a:srgbClr val="00B050"/>
            </a:solidFill>
          </a:ln>
        </p:spPr>
        <p:txBody>
          <a:bodyPr wrap="square" rtlCol="0">
            <a:spAutoFit/>
          </a:bodyPr>
          <a:lstStyle/>
          <a:p>
            <a:r>
              <a:rPr lang="en-GB" sz="1400" b="1" dirty="0">
                <a:solidFill>
                  <a:srgbClr val="00B050"/>
                </a:solidFill>
              </a:rPr>
              <a:t>Who is the training for:  </a:t>
            </a:r>
          </a:p>
          <a:p>
            <a:r>
              <a:rPr lang="en-GB" sz="1100" dirty="0"/>
              <a:t>Adult social care staff working in a care home setting. </a:t>
            </a:r>
          </a:p>
          <a:p>
            <a:pPr>
              <a:lnSpc>
                <a:spcPct val="107000"/>
              </a:lnSpc>
              <a:spcAft>
                <a:spcPts val="800"/>
              </a:spcAft>
            </a:pPr>
            <a:r>
              <a:rPr lang="en-GB" sz="11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To become</a:t>
            </a:r>
            <a:r>
              <a:rPr lang="en-GB" sz="1100" dirty="0">
                <a:effectLst/>
                <a:latin typeface="Century Gothic" panose="020B0502020202020204" pitchFamily="34" charset="0"/>
                <a:ea typeface="Calibri" panose="020F0502020204030204" pitchFamily="34" charset="0"/>
                <a:cs typeface="Calibri" panose="020F0502020204030204" pitchFamily="34" charset="0"/>
              </a:rPr>
              <a:t> a BLMK ICB Care Home Medication Champion care home staff must complete the CORE medication training below:</a:t>
            </a:r>
            <a:r>
              <a:rPr lang="en-GB" sz="1100" b="1" dirty="0">
                <a:effectLst/>
                <a:latin typeface="Century Gothic" panose="020B0502020202020204" pitchFamily="34" charset="0"/>
                <a:ea typeface="Calibri" panose="020F0502020204030204" pitchFamily="34" charset="0"/>
                <a:cs typeface="Calibri" panose="020F0502020204030204" pitchFamily="34" charset="0"/>
              </a:rPr>
              <a:t> </a:t>
            </a:r>
            <a:endParaRPr lang="en-GB" sz="11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Century Gothic" panose="020B0502020202020204" pitchFamily="34" charset="0"/>
                <a:ea typeface="Times New Roman" panose="02020603050405020304" pitchFamily="18" charset="0"/>
                <a:cs typeface="Calibri" panose="020F0502020204030204" pitchFamily="34" charset="0"/>
              </a:rPr>
              <a:t>Fully complete the Tier 1 PrescQIPP eLearning training Attend the Tier 2 Virtual Medication Training sessions, where possible </a:t>
            </a:r>
            <a:endParaRPr lang="en-GB" sz="11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44AA2948-6D63-1ECB-A226-D469E0F1705C}"/>
              </a:ext>
            </a:extLst>
          </p:cNvPr>
          <p:cNvSpPr txBox="1"/>
          <p:nvPr/>
        </p:nvSpPr>
        <p:spPr>
          <a:xfrm>
            <a:off x="4275004" y="4878422"/>
            <a:ext cx="2294796" cy="984885"/>
          </a:xfrm>
          <a:prstGeom prst="rect">
            <a:avLst/>
          </a:prstGeom>
          <a:noFill/>
          <a:ln>
            <a:solidFill>
              <a:srgbClr val="00B050"/>
            </a:solidFill>
          </a:ln>
        </p:spPr>
        <p:txBody>
          <a:bodyPr wrap="square" rtlCol="0">
            <a:spAutoFit/>
          </a:bodyPr>
          <a:lstStyle/>
          <a:p>
            <a:r>
              <a:rPr lang="en-GB" sz="1400" b="1" dirty="0">
                <a:solidFill>
                  <a:srgbClr val="00B050"/>
                </a:solidFill>
              </a:rPr>
              <a:t>How long is the training</a:t>
            </a:r>
            <a:r>
              <a:rPr lang="en-GB" sz="1400" b="1" dirty="0">
                <a:solidFill>
                  <a:schemeClr val="accent2"/>
                </a:solidFill>
              </a:rPr>
              <a:t>: </a:t>
            </a:r>
          </a:p>
          <a:p>
            <a:r>
              <a:rPr lang="en-GB" sz="1100" dirty="0"/>
              <a:t>1 Full day training</a:t>
            </a:r>
          </a:p>
          <a:p>
            <a:r>
              <a:rPr lang="en-GB" sz="1100" dirty="0"/>
              <a:t> </a:t>
            </a:r>
          </a:p>
          <a:p>
            <a:r>
              <a:rPr lang="en-GB" sz="1100" dirty="0"/>
              <a:t> 09:00 – 15:00</a:t>
            </a:r>
          </a:p>
          <a:p>
            <a:endParaRPr lang="en-GB" sz="1100" dirty="0"/>
          </a:p>
        </p:txBody>
      </p:sp>
      <p:sp>
        <p:nvSpPr>
          <p:cNvPr id="12" name="TextBox 11">
            <a:extLst>
              <a:ext uri="{FF2B5EF4-FFF2-40B4-BE49-F238E27FC236}">
                <a16:creationId xmlns:a16="http://schemas.microsoft.com/office/drawing/2014/main" id="{336EF446-78D0-E3D2-3B26-D7E72DA63BF1}"/>
              </a:ext>
            </a:extLst>
          </p:cNvPr>
          <p:cNvSpPr txBox="1"/>
          <p:nvPr/>
        </p:nvSpPr>
        <p:spPr>
          <a:xfrm>
            <a:off x="391465" y="1750133"/>
            <a:ext cx="3826554" cy="2609176"/>
          </a:xfrm>
          <a:prstGeom prst="rect">
            <a:avLst/>
          </a:prstGeom>
          <a:noFill/>
          <a:ln>
            <a:solidFill>
              <a:srgbClr val="00B050"/>
            </a:solidFill>
          </a:ln>
        </p:spPr>
        <p:txBody>
          <a:bodyPr wrap="square" rtlCol="0">
            <a:spAutoFit/>
          </a:bodyPr>
          <a:lstStyle/>
          <a:p>
            <a:pPr>
              <a:lnSpc>
                <a:spcPct val="107000"/>
              </a:lnSpc>
              <a:spcAft>
                <a:spcPts val="800"/>
              </a:spcAft>
            </a:pPr>
            <a:r>
              <a:rPr lang="en-GB" sz="1400" b="1" dirty="0">
                <a:solidFill>
                  <a:srgbClr val="00B050"/>
                </a:solidFill>
                <a:effectLst/>
                <a:latin typeface="Century Gothic" panose="020B0502020202020204" pitchFamily="34" charset="0"/>
                <a:ea typeface="Calibri" panose="020F0502020204030204" pitchFamily="34" charset="0"/>
                <a:cs typeface="Calibri" panose="020F0502020204030204" pitchFamily="34" charset="0"/>
              </a:rPr>
              <a:t>Course Overview</a:t>
            </a:r>
            <a:r>
              <a:rPr lang="en-GB" sz="1100" dirty="0">
                <a:solidFill>
                  <a:srgbClr val="00B050"/>
                </a:solidFill>
                <a:effectLst/>
                <a:latin typeface="Century Gothic" panose="020B0502020202020204" pitchFamily="34" charset="0"/>
                <a:ea typeface="Calibri" panose="020F0502020204030204" pitchFamily="34" charset="0"/>
                <a:cs typeface="Calibri" panose="020F0502020204030204" pitchFamily="34" charset="0"/>
              </a:rPr>
              <a:t>: </a:t>
            </a:r>
            <a:r>
              <a:rPr lang="en-GB" sz="1100" dirty="0">
                <a:effectLst/>
                <a:latin typeface="Century Gothic" panose="020B0502020202020204" pitchFamily="34" charset="0"/>
                <a:ea typeface="Calibri" panose="020F0502020204030204" pitchFamily="34" charset="0"/>
                <a:cs typeface="Calibri" panose="020F0502020204030204" pitchFamily="34" charset="0"/>
              </a:rPr>
              <a:t>A Care Home Medication Champion is a named individual within the care home who promotes best practice and empowers members of staff, as well as acting as a point of contact for healthcare professionals/practices with regards to medicines. Medication Champions have a keen interest in medicines management. </a:t>
            </a:r>
            <a:endParaRPr lang="en-GB" sz="11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Century Gothic" panose="020B0502020202020204" pitchFamily="34" charset="0"/>
                <a:ea typeface="Calibri" panose="020F0502020204030204" pitchFamily="34" charset="0"/>
                <a:cs typeface="Calibri" panose="020F0502020204030204" pitchFamily="34" charset="0"/>
              </a:rPr>
              <a:t>The training day will be:</a:t>
            </a:r>
            <a:endParaRPr lang="en-GB" sz="1100" dirty="0">
              <a:effectLst/>
              <a:latin typeface="Century Gothic" panose="020B0502020202020204" pitchFamily="34" charset="0"/>
              <a:ea typeface="Calibri" panose="020F0502020204030204" pitchFamily="34" charset="0"/>
              <a:cs typeface="Times New Roman" panose="02020603050405020304" pitchFamily="18" charset="0"/>
            </a:endParaRPr>
          </a:p>
          <a:p>
            <a:pPr marL="171450" indent="-171450">
              <a:lnSpc>
                <a:spcPct val="107000"/>
              </a:lnSpc>
              <a:spcAft>
                <a:spcPts val="800"/>
              </a:spcAft>
              <a:buFont typeface="Wingdings" panose="05000000000000000000" pitchFamily="2" charset="2"/>
              <a:buChar char="Ø"/>
            </a:pPr>
            <a:r>
              <a:rPr lang="en-GB" sz="1100" dirty="0">
                <a:effectLst/>
                <a:latin typeface="Century Gothic" panose="020B0502020202020204" pitchFamily="34" charset="0"/>
                <a:ea typeface="Calibri" panose="020F0502020204030204" pitchFamily="34" charset="0"/>
                <a:cs typeface="Calibri" panose="020F0502020204030204" pitchFamily="34" charset="0"/>
              </a:rPr>
              <a:t>Focussed on troubleshooting, how to implement guidance &amp; best practice and leadership tips.</a:t>
            </a:r>
            <a:endParaRPr lang="en-GB" sz="1100" dirty="0">
              <a:latin typeface="Century Gothic" panose="020B0502020202020204" pitchFamily="34" charset="0"/>
              <a:ea typeface="Calibri" panose="020F0502020204030204" pitchFamily="34" charset="0"/>
              <a:cs typeface="Times New Roman" panose="02020603050405020304" pitchFamily="18" charset="0"/>
            </a:endParaRPr>
          </a:p>
          <a:p>
            <a:pPr marL="171450" indent="-171450">
              <a:lnSpc>
                <a:spcPct val="107000"/>
              </a:lnSpc>
              <a:spcAft>
                <a:spcPts val="800"/>
              </a:spcAft>
              <a:buFont typeface="Wingdings" panose="05000000000000000000" pitchFamily="2" charset="2"/>
              <a:buChar char="Ø"/>
            </a:pPr>
            <a:r>
              <a:rPr lang="en-GB" sz="1100" dirty="0">
                <a:effectLst/>
                <a:latin typeface="Century Gothic" panose="020B0502020202020204" pitchFamily="34" charset="0"/>
                <a:ea typeface="Calibri" panose="020F0502020204030204" pitchFamily="34" charset="0"/>
                <a:cs typeface="Calibri" panose="020F0502020204030204" pitchFamily="34" charset="0"/>
              </a:rPr>
              <a:t>Centred around a ‘resident journey’ and case studies. </a:t>
            </a:r>
            <a:endParaRPr lang="en-GB" sz="11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E61E53FE-9E6C-B5F3-D7B8-9CF4B9F30F16}"/>
              </a:ext>
            </a:extLst>
          </p:cNvPr>
          <p:cNvSpPr txBox="1"/>
          <p:nvPr/>
        </p:nvSpPr>
        <p:spPr>
          <a:xfrm>
            <a:off x="4275004" y="1750133"/>
            <a:ext cx="3384377" cy="2687723"/>
          </a:xfrm>
          <a:prstGeom prst="rect">
            <a:avLst/>
          </a:prstGeom>
          <a:noFill/>
          <a:ln>
            <a:solidFill>
              <a:srgbClr val="00B050"/>
            </a:solidFill>
          </a:ln>
        </p:spPr>
        <p:txBody>
          <a:bodyPr wrap="square" rtlCol="0">
            <a:spAutoFit/>
          </a:bodyPr>
          <a:lstStyle/>
          <a:p>
            <a:pPr>
              <a:lnSpc>
                <a:spcPct val="107000"/>
              </a:lnSpc>
              <a:spcAft>
                <a:spcPts val="800"/>
              </a:spcAft>
            </a:pPr>
            <a:r>
              <a:rPr lang="en-GB" sz="1400" b="1" dirty="0">
                <a:solidFill>
                  <a:srgbClr val="00B050"/>
                </a:solidFill>
              </a:rPr>
              <a:t>Key Learning Points:</a:t>
            </a:r>
            <a:endParaRPr lang="en-GB" sz="1100" b="1" i="1" dirty="0">
              <a:solidFill>
                <a:srgbClr val="00B050"/>
              </a:solidFill>
              <a:latin typeface="Century Gothic" panose="020B0502020202020204" pitchFamily="34" charset="0"/>
              <a:ea typeface="Times New Roman" panose="02020603050405020304" pitchFamily="18" charset="0"/>
              <a:cs typeface="Calibri" panose="020F0502020204030204" pitchFamily="34" charset="0"/>
            </a:endParaRPr>
          </a:p>
          <a:p>
            <a:pPr>
              <a:lnSpc>
                <a:spcPct val="107000"/>
              </a:lnSpc>
              <a:spcAft>
                <a:spcPts val="800"/>
              </a:spcAft>
            </a:pPr>
            <a:r>
              <a:rPr lang="en-GB" sz="1100" dirty="0">
                <a:effectLst/>
                <a:latin typeface="Century Gothic" panose="020B0502020202020204" pitchFamily="34" charset="0"/>
                <a:ea typeface="Times New Roman" panose="02020603050405020304" pitchFamily="18" charset="0"/>
                <a:cs typeface="Calibri" panose="020F0502020204030204" pitchFamily="34" charset="0"/>
              </a:rPr>
              <a:t>The training day will cover a workbook which is centred around a new resident joining a care home. It will cover the following sections:</a:t>
            </a:r>
            <a:endParaRPr lang="en-GB" sz="1100" dirty="0">
              <a:effectLst/>
              <a:latin typeface="Century Gothic" panose="020B0502020202020204" pitchFamily="34" charset="0"/>
              <a:ea typeface="Calibri" panose="020F0502020204030204" pitchFamily="34" charset="0"/>
              <a:cs typeface="Times New Roman" panose="02020603050405020304" pitchFamily="18" charset="0"/>
            </a:endParaRPr>
          </a:p>
          <a:p>
            <a:pPr marL="171450" lvl="0" indent="-171450">
              <a:lnSpc>
                <a:spcPct val="107000"/>
              </a:lnSpc>
              <a:buFont typeface="Wingdings" panose="05000000000000000000" pitchFamily="2" charset="2"/>
              <a:buChar char="Ø"/>
            </a:pPr>
            <a:r>
              <a:rPr lang="en-GB" sz="1100" dirty="0">
                <a:effectLst/>
                <a:latin typeface="Century Gothic" panose="020B0502020202020204" pitchFamily="34" charset="0"/>
                <a:ea typeface="Times New Roman" panose="02020603050405020304" pitchFamily="18" charset="0"/>
                <a:cs typeface="Calibri" panose="020F0502020204030204" pitchFamily="34" charset="0"/>
              </a:rPr>
              <a:t>Introduction and background of new resident </a:t>
            </a:r>
            <a:endParaRPr lang="en-GB" sz="1100" dirty="0">
              <a:effectLst/>
              <a:latin typeface="Century Gothic" panose="020B0502020202020204" pitchFamily="34" charset="0"/>
              <a:ea typeface="Calibri" panose="020F0502020204030204" pitchFamily="34" charset="0"/>
              <a:cs typeface="Times New Roman" panose="02020603050405020304" pitchFamily="18" charset="0"/>
            </a:endParaRPr>
          </a:p>
          <a:p>
            <a:pPr marL="171450" lvl="0" indent="-171450">
              <a:lnSpc>
                <a:spcPct val="107000"/>
              </a:lnSpc>
              <a:buFont typeface="Wingdings" panose="05000000000000000000" pitchFamily="2" charset="2"/>
              <a:buChar char="Ø"/>
            </a:pPr>
            <a:r>
              <a:rPr lang="en-GB" sz="1100" dirty="0">
                <a:effectLst/>
                <a:latin typeface="Century Gothic" panose="020B0502020202020204" pitchFamily="34" charset="0"/>
                <a:ea typeface="Times New Roman" panose="02020603050405020304" pitchFamily="18" charset="0"/>
                <a:cs typeface="Calibri" panose="020F0502020204030204" pitchFamily="34" charset="0"/>
              </a:rPr>
              <a:t>Changing needs</a:t>
            </a:r>
            <a:endParaRPr lang="en-GB" sz="1100" dirty="0">
              <a:effectLst/>
              <a:latin typeface="Century Gothic" panose="020B0502020202020204" pitchFamily="34" charset="0"/>
              <a:ea typeface="Calibri" panose="020F0502020204030204" pitchFamily="34" charset="0"/>
              <a:cs typeface="Times New Roman" panose="02020603050405020304" pitchFamily="18" charset="0"/>
            </a:endParaRPr>
          </a:p>
          <a:p>
            <a:pPr marL="171450" lvl="0" indent="-171450">
              <a:lnSpc>
                <a:spcPct val="107000"/>
              </a:lnSpc>
              <a:buFont typeface="Wingdings" panose="05000000000000000000" pitchFamily="2" charset="2"/>
              <a:buChar char="Ø"/>
            </a:pPr>
            <a:r>
              <a:rPr lang="en-GB" sz="1100" dirty="0">
                <a:effectLst/>
                <a:latin typeface="Century Gothic" panose="020B0502020202020204" pitchFamily="34" charset="0"/>
                <a:ea typeface="Times New Roman" panose="02020603050405020304" pitchFamily="18" charset="0"/>
                <a:cs typeface="Calibri" panose="020F0502020204030204" pitchFamily="34" charset="0"/>
              </a:rPr>
              <a:t>Deterioration and increasing needs  </a:t>
            </a:r>
            <a:endParaRPr lang="en-GB" sz="11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Century Gothic" panose="020B0502020202020204" pitchFamily="34" charset="0"/>
                <a:ea typeface="Times New Roman" panose="02020603050405020304" pitchFamily="18" charset="0"/>
                <a:cs typeface="Calibri" panose="020F0502020204030204" pitchFamily="34" charset="0"/>
              </a:rPr>
              <a:t>Each section will have different scenarios which will promote discussions on how to deal with problems, troubleshooting, how to implement guidance and best practice and leaderships tips. </a:t>
            </a:r>
            <a:endParaRPr lang="en-GB" sz="11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B3F663C0-29A8-7653-455D-A2726C9D25DA}"/>
              </a:ext>
            </a:extLst>
          </p:cNvPr>
          <p:cNvSpPr txBox="1"/>
          <p:nvPr/>
        </p:nvSpPr>
        <p:spPr>
          <a:xfrm>
            <a:off x="7751203" y="1224870"/>
            <a:ext cx="4321461" cy="3108543"/>
          </a:xfrm>
          <a:prstGeom prst="rect">
            <a:avLst/>
          </a:prstGeom>
          <a:noFill/>
          <a:ln>
            <a:solidFill>
              <a:srgbClr val="00B050"/>
            </a:solidFill>
          </a:ln>
        </p:spPr>
        <p:txBody>
          <a:bodyPr wrap="square" rtlCol="0">
            <a:spAutoFit/>
          </a:bodyPr>
          <a:lstStyle/>
          <a:p>
            <a:r>
              <a:rPr lang="en-GB" sz="1400" b="1" dirty="0">
                <a:solidFill>
                  <a:srgbClr val="00B050"/>
                </a:solidFill>
              </a:rPr>
              <a:t>Dates Times Venue: Face 2 Face 9am – 3pm</a:t>
            </a:r>
          </a:p>
          <a:p>
            <a:endParaRPr lang="en-GB" sz="1400" b="1" dirty="0">
              <a:solidFill>
                <a:srgbClr val="00B050"/>
              </a:solidFill>
            </a:endParaRPr>
          </a:p>
          <a:p>
            <a:endParaRPr lang="en-GB" sz="1400" b="1" dirty="0">
              <a:solidFill>
                <a:schemeClr val="accent2"/>
              </a:solidFill>
            </a:endParaRPr>
          </a:p>
          <a:p>
            <a:endParaRPr lang="en-GB" sz="1400" b="1" dirty="0">
              <a:solidFill>
                <a:schemeClr val="accent2"/>
              </a:solidFill>
            </a:endParaRPr>
          </a:p>
          <a:p>
            <a:endParaRPr lang="en-GB" sz="1400" b="1" dirty="0">
              <a:solidFill>
                <a:schemeClr val="accent2"/>
              </a:solidFill>
            </a:endParaRPr>
          </a:p>
          <a:p>
            <a:endParaRPr lang="en-GB" sz="1400" b="1" dirty="0">
              <a:solidFill>
                <a:schemeClr val="accent2"/>
              </a:solidFill>
            </a:endParaRPr>
          </a:p>
          <a:p>
            <a:endParaRPr lang="en-GB" sz="1400" b="1" dirty="0">
              <a:solidFill>
                <a:schemeClr val="accent2"/>
              </a:solidFill>
            </a:endParaRPr>
          </a:p>
          <a:p>
            <a:endParaRPr lang="en-GB" sz="1400" b="1" dirty="0">
              <a:solidFill>
                <a:schemeClr val="accent2"/>
              </a:solidFill>
            </a:endParaRPr>
          </a:p>
          <a:p>
            <a:endParaRPr lang="en-GB" sz="1400" b="1" dirty="0">
              <a:solidFill>
                <a:schemeClr val="accent2"/>
              </a:solidFill>
            </a:endParaRPr>
          </a:p>
          <a:p>
            <a:endParaRPr lang="en-GB" sz="1400" b="1" dirty="0">
              <a:solidFill>
                <a:schemeClr val="accent2"/>
              </a:solidFill>
            </a:endParaRPr>
          </a:p>
          <a:p>
            <a:endParaRPr lang="en-GB" sz="1400" b="1" dirty="0">
              <a:solidFill>
                <a:schemeClr val="accent2"/>
              </a:solidFill>
            </a:endParaRPr>
          </a:p>
          <a:p>
            <a:endParaRPr lang="en-GB" sz="1400" b="1" dirty="0">
              <a:solidFill>
                <a:schemeClr val="accent2"/>
              </a:solidFill>
            </a:endParaRPr>
          </a:p>
          <a:p>
            <a:endParaRPr lang="en-GB" sz="1400" b="1" dirty="0">
              <a:solidFill>
                <a:schemeClr val="accent2"/>
              </a:solidFill>
            </a:endParaRPr>
          </a:p>
          <a:p>
            <a:endParaRPr lang="en-GB" sz="1400" b="1" dirty="0">
              <a:solidFill>
                <a:schemeClr val="accent2"/>
              </a:solidFill>
            </a:endParaRPr>
          </a:p>
        </p:txBody>
      </p:sp>
      <p:sp>
        <p:nvSpPr>
          <p:cNvPr id="17" name="TextBox 16">
            <a:extLst>
              <a:ext uri="{FF2B5EF4-FFF2-40B4-BE49-F238E27FC236}">
                <a16:creationId xmlns:a16="http://schemas.microsoft.com/office/drawing/2014/main" id="{1781E83B-9954-F802-8348-5B3B82A97EF8}"/>
              </a:ext>
            </a:extLst>
          </p:cNvPr>
          <p:cNvSpPr txBox="1"/>
          <p:nvPr/>
        </p:nvSpPr>
        <p:spPr>
          <a:xfrm>
            <a:off x="6644640" y="4470717"/>
            <a:ext cx="5428024" cy="2068195"/>
          </a:xfrm>
          <a:prstGeom prst="rect">
            <a:avLst/>
          </a:prstGeom>
          <a:noFill/>
          <a:ln>
            <a:solidFill>
              <a:srgbClr val="00B050"/>
            </a:solidFill>
          </a:ln>
        </p:spPr>
        <p:txBody>
          <a:bodyPr wrap="square">
            <a:spAutoFit/>
          </a:bodyPr>
          <a:lstStyle/>
          <a:p>
            <a:pPr>
              <a:lnSpc>
                <a:spcPct val="107000"/>
              </a:lnSpc>
              <a:spcAft>
                <a:spcPts val="800"/>
              </a:spcAft>
            </a:pPr>
            <a:r>
              <a:rPr lang="en-GB" sz="1400" b="1" dirty="0">
                <a:solidFill>
                  <a:srgbClr val="00B050"/>
                </a:solidFill>
              </a:rPr>
              <a:t>How to register/enrol:</a:t>
            </a:r>
          </a:p>
          <a:p>
            <a:pPr>
              <a:lnSpc>
                <a:spcPct val="107000"/>
              </a:lnSpc>
              <a:spcAft>
                <a:spcPts val="800"/>
              </a:spcAft>
            </a:pPr>
            <a:r>
              <a:rPr lang="en-GB" sz="1100" b="1" dirty="0"/>
              <a:t>To enrol for this Training please contact the relevant care home team for the locality in which you work.</a:t>
            </a:r>
          </a:p>
          <a:p>
            <a:pPr>
              <a:lnSpc>
                <a:spcPct val="107000"/>
              </a:lnSpc>
              <a:spcAft>
                <a:spcPts val="800"/>
              </a:spcAft>
            </a:pPr>
            <a:r>
              <a:rPr lang="en-GB" sz="1100" b="1" dirty="0"/>
              <a:t>Evidence will be required that Tier 1 (</a:t>
            </a:r>
            <a:r>
              <a:rPr lang="en-GB" sz="1100" b="1" dirty="0" err="1"/>
              <a:t>PrescQIPP</a:t>
            </a:r>
            <a:r>
              <a:rPr lang="en-GB" sz="1100" b="1" dirty="0"/>
              <a:t>) has been completed before registration is confirmed</a:t>
            </a:r>
          </a:p>
          <a:p>
            <a:pPr>
              <a:spcAft>
                <a:spcPts val="800"/>
              </a:spcAft>
            </a:pPr>
            <a:r>
              <a:rPr lang="en-GB" sz="1100" b="1" dirty="0">
                <a:effectLst/>
                <a:ea typeface="Calibri" panose="020F0502020204030204" pitchFamily="34" charset="0"/>
              </a:rPr>
              <a:t>Bedford and Central Bedfordshire:  </a:t>
            </a:r>
            <a:r>
              <a:rPr lang="en-GB" sz="1100" b="1" u="sng" dirty="0">
                <a:effectLst/>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blmkicb.bedsmocarehometeam@nhs.net</a:t>
            </a:r>
            <a:endParaRPr lang="en-GB" sz="1100" b="1" dirty="0">
              <a:effectLst/>
              <a:ea typeface="Calibri" panose="020F0502020204030204" pitchFamily="34" charset="0"/>
            </a:endParaRPr>
          </a:p>
          <a:p>
            <a:pPr>
              <a:spcAft>
                <a:spcPts val="800"/>
              </a:spcAft>
            </a:pPr>
            <a:r>
              <a:rPr lang="en-GB" sz="1100" b="1" dirty="0">
                <a:effectLst/>
                <a:ea typeface="Calibri" panose="020F0502020204030204" pitchFamily="34" charset="0"/>
              </a:rPr>
              <a:t>Luton:  </a:t>
            </a:r>
            <a:r>
              <a:rPr lang="en-GB" sz="1100" b="1" u="sng" dirty="0">
                <a:effectLst/>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blmkicb.lutoncarehometeam@nhs.net</a:t>
            </a:r>
            <a:endParaRPr lang="en-GB" sz="1100" b="1" dirty="0">
              <a:effectLst/>
              <a:ea typeface="Calibri" panose="020F0502020204030204" pitchFamily="34" charset="0"/>
            </a:endParaRPr>
          </a:p>
          <a:p>
            <a:pPr>
              <a:spcAft>
                <a:spcPts val="800"/>
              </a:spcAft>
            </a:pPr>
            <a:r>
              <a:rPr lang="en-GB" sz="1100" b="1" dirty="0">
                <a:effectLst/>
                <a:ea typeface="Calibri" panose="020F0502020204030204" pitchFamily="34" charset="0"/>
              </a:rPr>
              <a:t>Milton Keynes:  </a:t>
            </a:r>
            <a:r>
              <a:rPr lang="en-GB" sz="1100" b="1" u="sng" dirty="0">
                <a:effectLst/>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blmkicb.mkcarehomespharmacy@nhs.net</a:t>
            </a:r>
            <a:endParaRPr lang="en-GB" sz="1100" b="1" dirty="0"/>
          </a:p>
        </p:txBody>
      </p:sp>
      <p:sp>
        <p:nvSpPr>
          <p:cNvPr id="18" name="TextBox 17">
            <a:extLst>
              <a:ext uri="{FF2B5EF4-FFF2-40B4-BE49-F238E27FC236}">
                <a16:creationId xmlns:a16="http://schemas.microsoft.com/office/drawing/2014/main" id="{597A4263-F216-0DCB-8997-C338D2B5D447}"/>
              </a:ext>
            </a:extLst>
          </p:cNvPr>
          <p:cNvSpPr txBox="1"/>
          <p:nvPr/>
        </p:nvSpPr>
        <p:spPr>
          <a:xfrm>
            <a:off x="377230" y="1108936"/>
            <a:ext cx="7299133" cy="600164"/>
          </a:xfrm>
          <a:prstGeom prst="rect">
            <a:avLst/>
          </a:prstGeom>
          <a:noFill/>
          <a:ln>
            <a:solidFill>
              <a:srgbClr val="00B050"/>
            </a:solidFill>
          </a:ln>
        </p:spPr>
        <p:txBody>
          <a:bodyPr wrap="square" rtlCol="0">
            <a:spAutoFit/>
          </a:bodyPr>
          <a:lstStyle/>
          <a:p>
            <a:r>
              <a:rPr lang="en-GB" sz="1100" b="1" dirty="0"/>
              <a:t>Champions training is being delivered Face to Face in the 1</a:t>
            </a:r>
            <a:r>
              <a:rPr lang="en-GB" sz="1100" b="1" baseline="30000" dirty="0"/>
              <a:t>st</a:t>
            </a:r>
            <a:r>
              <a:rPr lang="en-GB" sz="1100" b="1" dirty="0"/>
              <a:t> Quarter of 2024/25 and will be a “pilot to shape future events later in 2024/25.  The training will be delivered in person by the BLMK ICB Medicine Optimisation Team</a:t>
            </a:r>
          </a:p>
        </p:txBody>
      </p:sp>
      <p:graphicFrame>
        <p:nvGraphicFramePr>
          <p:cNvPr id="8" name="Table 7">
            <a:extLst>
              <a:ext uri="{FF2B5EF4-FFF2-40B4-BE49-F238E27FC236}">
                <a16:creationId xmlns:a16="http://schemas.microsoft.com/office/drawing/2014/main" id="{5161ADC9-4880-CD30-73A1-826F098A1D59}"/>
              </a:ext>
            </a:extLst>
          </p:cNvPr>
          <p:cNvGraphicFramePr>
            <a:graphicFrameLocks noGrp="1"/>
          </p:cNvGraphicFramePr>
          <p:nvPr>
            <p:extLst>
              <p:ext uri="{D42A27DB-BD31-4B8C-83A1-F6EECF244321}">
                <p14:modId xmlns:p14="http://schemas.microsoft.com/office/powerpoint/2010/main" val="203878700"/>
              </p:ext>
            </p:extLst>
          </p:nvPr>
        </p:nvGraphicFramePr>
        <p:xfrm>
          <a:off x="7791306" y="1699171"/>
          <a:ext cx="4216567" cy="2404891"/>
        </p:xfrm>
        <a:graphic>
          <a:graphicData uri="http://schemas.openxmlformats.org/drawingml/2006/table">
            <a:tbl>
              <a:tblPr firstRow="1" bandRow="1">
                <a:tableStyleId>{7DF18680-E054-41AD-8BC1-D1AEF772440D}</a:tableStyleId>
              </a:tblPr>
              <a:tblGrid>
                <a:gridCol w="1026948">
                  <a:extLst>
                    <a:ext uri="{9D8B030D-6E8A-4147-A177-3AD203B41FA5}">
                      <a16:colId xmlns:a16="http://schemas.microsoft.com/office/drawing/2014/main" val="2853254073"/>
                    </a:ext>
                  </a:extLst>
                </a:gridCol>
                <a:gridCol w="1094170">
                  <a:extLst>
                    <a:ext uri="{9D8B030D-6E8A-4147-A177-3AD203B41FA5}">
                      <a16:colId xmlns:a16="http://schemas.microsoft.com/office/drawing/2014/main" val="2919131715"/>
                    </a:ext>
                  </a:extLst>
                </a:gridCol>
                <a:gridCol w="2095449">
                  <a:extLst>
                    <a:ext uri="{9D8B030D-6E8A-4147-A177-3AD203B41FA5}">
                      <a16:colId xmlns:a16="http://schemas.microsoft.com/office/drawing/2014/main" val="1322399853"/>
                    </a:ext>
                  </a:extLst>
                </a:gridCol>
              </a:tblGrid>
              <a:tr h="400586">
                <a:tc>
                  <a:txBody>
                    <a:bodyPr/>
                    <a:lstStyle/>
                    <a:p>
                      <a:r>
                        <a:rPr lang="en-GB" sz="1000" dirty="0"/>
                        <a:t>Locality</a:t>
                      </a:r>
                      <a:endParaRPr lang="en-GB" sz="10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GB" sz="1000" dirty="0"/>
                        <a:t>Date </a:t>
                      </a:r>
                      <a:endParaRPr lang="en-GB" sz="10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GB" sz="1000" dirty="0"/>
                        <a:t>Venue</a:t>
                      </a:r>
                      <a:endParaRPr lang="en-GB" sz="10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247424216"/>
                  </a:ext>
                </a:extLst>
              </a:tr>
              <a:tr h="458236">
                <a:tc>
                  <a:txBody>
                    <a:bodyPr/>
                    <a:lstStyle/>
                    <a:p>
                      <a:r>
                        <a:rPr lang="en-GB" sz="1100" dirty="0"/>
                        <a:t>Bedford Borough</a:t>
                      </a:r>
                    </a:p>
                    <a:p>
                      <a:endParaRPr lang="en-GB" sz="1100" dirty="0">
                        <a:latin typeface="Century Gothic" panose="020B0502020202020204" pitchFamily="34" charset="0"/>
                        <a:ea typeface="Calibri" panose="020F0502020204030204" pitchFamily="34" charset="0"/>
                        <a:cs typeface="Calibri" panose="020F0502020204030204" pitchFamily="34" charset="0"/>
                      </a:endParaRPr>
                    </a:p>
                  </a:txBody>
                  <a:tcPr/>
                </a:tc>
                <a:tc>
                  <a:txBody>
                    <a:bodyPr/>
                    <a:lstStyle/>
                    <a:p>
                      <a:pPr algn="l"/>
                      <a:r>
                        <a:rPr lang="en-GB" sz="1100" dirty="0">
                          <a:latin typeface="Calibri" panose="020F0502020204030204" pitchFamily="34" charset="0"/>
                          <a:ea typeface="Calibri" panose="020F0502020204030204" pitchFamily="34" charset="0"/>
                          <a:cs typeface="Calibri" panose="020F0502020204030204" pitchFamily="34" charset="0"/>
                        </a:rPr>
                        <a:t>Wednesday 25/06/2025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latin typeface="Calibri" panose="020F0502020204030204" pitchFamily="34" charset="0"/>
                          <a:ea typeface="Calibri" panose="020F0502020204030204" pitchFamily="34" charset="0"/>
                          <a:cs typeface="Calibri" panose="020F0502020204030204" pitchFamily="34" charset="0"/>
                        </a:rPr>
                        <a:t>TBC (in Bedford)</a:t>
                      </a:r>
                    </a:p>
                  </a:txBody>
                  <a:tcPr/>
                </a:tc>
                <a:extLst>
                  <a:ext uri="{0D108BD9-81ED-4DB2-BD59-A6C34878D82A}">
                    <a16:rowId xmlns:a16="http://schemas.microsoft.com/office/drawing/2014/main" val="2651771801"/>
                  </a:ext>
                </a:extLst>
              </a:tr>
              <a:tr h="460306">
                <a:tc>
                  <a:txBody>
                    <a:bodyPr/>
                    <a:lstStyle/>
                    <a:p>
                      <a:r>
                        <a:rPr lang="en-GB" sz="1100" dirty="0">
                          <a:latin typeface="Century Gothic" panose="020B0502020202020204" pitchFamily="34" charset="0"/>
                          <a:ea typeface="Calibri" panose="020F0502020204030204" pitchFamily="34" charset="0"/>
                          <a:cs typeface="Calibri" panose="020F0502020204030204" pitchFamily="34" charset="0"/>
                        </a:rPr>
                        <a:t>Central Bedfordshire</a:t>
                      </a:r>
                    </a:p>
                  </a:txBody>
                  <a:tcPr/>
                </a:tc>
                <a:tc>
                  <a:txBody>
                    <a:bodyPr/>
                    <a:lstStyle/>
                    <a:p>
                      <a:pPr algn="l"/>
                      <a:r>
                        <a:rPr lang="en-GB" sz="1100" dirty="0">
                          <a:latin typeface="Calibri" panose="020F0502020204030204" pitchFamily="34" charset="0"/>
                          <a:ea typeface="Calibri" panose="020F0502020204030204" pitchFamily="34" charset="0"/>
                          <a:cs typeface="Calibri" panose="020F0502020204030204" pitchFamily="34" charset="0"/>
                        </a:rPr>
                        <a:t>Friday 19/09/2025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latin typeface="Calibri" panose="020F0502020204030204" pitchFamily="34" charset="0"/>
                          <a:ea typeface="Calibri" panose="020F0502020204030204" pitchFamily="34" charset="0"/>
                          <a:cs typeface="Calibri" panose="020F0502020204030204" pitchFamily="34" charset="0"/>
                        </a:rPr>
                        <a:t>Priory House, Monks Walk, </a:t>
                      </a:r>
                      <a:r>
                        <a:rPr lang="en-GB" sz="1100" dirty="0" err="1">
                          <a:latin typeface="Calibri" panose="020F0502020204030204" pitchFamily="34" charset="0"/>
                          <a:ea typeface="Calibri" panose="020F0502020204030204" pitchFamily="34" charset="0"/>
                          <a:cs typeface="Calibri" panose="020F0502020204030204" pitchFamily="34" charset="0"/>
                        </a:rPr>
                        <a:t>Chicksands</a:t>
                      </a:r>
                      <a:r>
                        <a:rPr lang="en-GB" sz="1100" dirty="0">
                          <a:latin typeface="Calibri" panose="020F0502020204030204" pitchFamily="34" charset="0"/>
                          <a:ea typeface="Calibri" panose="020F0502020204030204" pitchFamily="34" charset="0"/>
                          <a:cs typeface="Calibri" panose="020F0502020204030204" pitchFamily="34" charset="0"/>
                        </a:rPr>
                        <a:t>, Shefford SG17 5TQ</a:t>
                      </a:r>
                    </a:p>
                  </a:txBody>
                  <a:tcPr/>
                </a:tc>
                <a:extLst>
                  <a:ext uri="{0D108BD9-81ED-4DB2-BD59-A6C34878D82A}">
                    <a16:rowId xmlns:a16="http://schemas.microsoft.com/office/drawing/2014/main" val="1107852440"/>
                  </a:ext>
                </a:extLst>
              </a:tr>
              <a:tr h="394548">
                <a:tc>
                  <a:txBody>
                    <a:bodyPr/>
                    <a:lstStyle/>
                    <a:p>
                      <a:r>
                        <a:rPr lang="en-GB" sz="1100" dirty="0"/>
                        <a:t>Luton</a:t>
                      </a:r>
                      <a:endParaRPr lang="en-GB" sz="11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l"/>
                      <a:r>
                        <a:rPr kumimoji="0" lang="en-GB"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Tuesday 11/11/2025</a:t>
                      </a:r>
                    </a:p>
                  </a:txBody>
                  <a:tcPr/>
                </a:tc>
                <a:tc>
                  <a:txBody>
                    <a:bodyPr/>
                    <a:lstStyle/>
                    <a:p>
                      <a:r>
                        <a:rPr lang="en-GB" sz="1100" dirty="0">
                          <a:latin typeface="Calibri" panose="020F0502020204030204" pitchFamily="34" charset="0"/>
                          <a:ea typeface="Calibri" panose="020F0502020204030204" pitchFamily="34" charset="0"/>
                          <a:cs typeface="Calibri" panose="020F0502020204030204" pitchFamily="34" charset="0"/>
                        </a:rPr>
                        <a:t>Capwell Grange Nursing Home, Addington Way, Luton, LU4 9GR</a:t>
                      </a:r>
                    </a:p>
                  </a:txBody>
                  <a:tcPr/>
                </a:tc>
                <a:extLst>
                  <a:ext uri="{0D108BD9-81ED-4DB2-BD59-A6C34878D82A}">
                    <a16:rowId xmlns:a16="http://schemas.microsoft.com/office/drawing/2014/main" val="322105389"/>
                  </a:ext>
                </a:extLst>
              </a:tr>
              <a:tr h="522919">
                <a:tc>
                  <a:txBody>
                    <a:bodyPr/>
                    <a:lstStyle/>
                    <a:p>
                      <a:r>
                        <a:rPr lang="en-GB" sz="1100" dirty="0"/>
                        <a:t>Milton Keynes</a:t>
                      </a:r>
                      <a:endParaRPr lang="en-GB" sz="11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l"/>
                      <a:r>
                        <a:rPr kumimoji="0" lang="en-GB"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Wednesday 25/02/2026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TBC (in Milton Keynes)</a:t>
                      </a:r>
                    </a:p>
                  </a:txBody>
                  <a:tcPr/>
                </a:tc>
                <a:extLst>
                  <a:ext uri="{0D108BD9-81ED-4DB2-BD59-A6C34878D82A}">
                    <a16:rowId xmlns:a16="http://schemas.microsoft.com/office/drawing/2014/main" val="628855417"/>
                  </a:ext>
                </a:extLst>
              </a:tr>
            </a:tbl>
          </a:graphicData>
        </a:graphic>
      </p:graphicFrame>
    </p:spTree>
    <p:extLst>
      <p:ext uri="{BB962C8B-B14F-4D97-AF65-F5344CB8AC3E}">
        <p14:creationId xmlns:p14="http://schemas.microsoft.com/office/powerpoint/2010/main" val="1596504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9F5677D-AB0B-3046-8959-204B53F265D4}"/>
              </a:ext>
            </a:extLst>
          </p:cNvPr>
          <p:cNvSpPr>
            <a:spLocks noGrp="1"/>
          </p:cNvSpPr>
          <p:nvPr>
            <p:ph type="title"/>
          </p:nvPr>
        </p:nvSpPr>
        <p:spPr>
          <a:xfrm>
            <a:off x="523445" y="382350"/>
            <a:ext cx="8812915" cy="513282"/>
          </a:xfrm>
        </p:spPr>
        <p:txBody>
          <a:bodyPr>
            <a:normAutofit fontScale="90000"/>
          </a:bodyPr>
          <a:lstStyle/>
          <a:p>
            <a:r>
              <a:rPr lang="en-US" dirty="0">
                <a:solidFill>
                  <a:srgbClr val="FFC000"/>
                </a:solidFill>
              </a:rPr>
              <a:t>Mental Health – Awareness </a:t>
            </a:r>
            <a:br>
              <a:rPr lang="en-US" dirty="0"/>
            </a:br>
            <a:endParaRPr lang="en-US" sz="1400" dirty="0"/>
          </a:p>
        </p:txBody>
      </p:sp>
      <p:sp>
        <p:nvSpPr>
          <p:cNvPr id="5" name="Footer Placeholder 4">
            <a:extLst>
              <a:ext uri="{FF2B5EF4-FFF2-40B4-BE49-F238E27FC236}">
                <a16:creationId xmlns:a16="http://schemas.microsoft.com/office/drawing/2014/main" id="{12FC4B26-40DE-C840-B880-89B0F9E655A8}"/>
              </a:ext>
            </a:extLst>
          </p:cNvPr>
          <p:cNvSpPr>
            <a:spLocks noGrp="1"/>
          </p:cNvSpPr>
          <p:nvPr>
            <p:ph type="ftr" sz="quarter" idx="11"/>
          </p:nvPr>
        </p:nvSpPr>
        <p:spPr/>
        <p:txBody>
          <a:bodyPr/>
          <a:lstStyle/>
          <a:p>
            <a:r>
              <a:rPr lang="en-GB" b="1" dirty="0" err="1"/>
              <a:t>Bedfordshire,</a:t>
            </a:r>
            <a:r>
              <a:rPr lang="en-GB" b="1" dirty="0"/>
              <a:t> Luton and Milton Keynes Health and Care Partnership</a:t>
            </a:r>
            <a:endParaRPr lang="en-GB" dirty="0"/>
          </a:p>
        </p:txBody>
      </p:sp>
      <p:sp>
        <p:nvSpPr>
          <p:cNvPr id="6" name="Slide Number Placeholder 5">
            <a:extLst>
              <a:ext uri="{FF2B5EF4-FFF2-40B4-BE49-F238E27FC236}">
                <a16:creationId xmlns:a16="http://schemas.microsoft.com/office/drawing/2014/main" id="{17135F3E-2E0B-FD4F-A631-FFE9F2B87C7D}"/>
              </a:ext>
            </a:extLst>
          </p:cNvPr>
          <p:cNvSpPr>
            <a:spLocks noGrp="1"/>
          </p:cNvSpPr>
          <p:nvPr>
            <p:ph type="sldNum" sz="quarter" idx="12"/>
          </p:nvPr>
        </p:nvSpPr>
        <p:spPr/>
        <p:txBody>
          <a:bodyPr/>
          <a:lstStyle/>
          <a:p>
            <a:fld id="{30A60DCE-9105-48A5-8A92-25C9283756D1}" type="slidenum">
              <a:rPr lang="en-GB" smtClean="0"/>
              <a:pPr/>
              <a:t>22</a:t>
            </a:fld>
            <a:endParaRPr lang="en-GB" dirty="0"/>
          </a:p>
        </p:txBody>
      </p:sp>
      <p:sp>
        <p:nvSpPr>
          <p:cNvPr id="10" name="TextBox 9">
            <a:extLst>
              <a:ext uri="{FF2B5EF4-FFF2-40B4-BE49-F238E27FC236}">
                <a16:creationId xmlns:a16="http://schemas.microsoft.com/office/drawing/2014/main" id="{87B9808F-6EF9-6FC4-AC08-B70056F4C77D}"/>
              </a:ext>
            </a:extLst>
          </p:cNvPr>
          <p:cNvSpPr txBox="1"/>
          <p:nvPr/>
        </p:nvSpPr>
        <p:spPr>
          <a:xfrm>
            <a:off x="281952" y="4466367"/>
            <a:ext cx="2752498" cy="1031051"/>
          </a:xfrm>
          <a:prstGeom prst="rect">
            <a:avLst/>
          </a:prstGeom>
          <a:noFill/>
          <a:ln>
            <a:solidFill>
              <a:schemeClr val="accent4"/>
            </a:solidFill>
          </a:ln>
        </p:spPr>
        <p:txBody>
          <a:bodyPr wrap="square" rtlCol="0">
            <a:spAutoFit/>
          </a:bodyPr>
          <a:lstStyle/>
          <a:p>
            <a:r>
              <a:rPr lang="en-GB" sz="1400" b="1" dirty="0">
                <a:solidFill>
                  <a:srgbClr val="FFC000"/>
                </a:solidFill>
              </a:rPr>
              <a:t>Who is the training for: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Century Gothic" panose="020F0302020204030204"/>
                <a:ea typeface="+mn-ea"/>
                <a:cs typeface="+mn-cs"/>
              </a:rPr>
              <a:t>All adult social care staff working in Care Home Settings</a:t>
            </a:r>
          </a:p>
          <a:p>
            <a:endParaRPr lang="en-GB" sz="1400" b="1" dirty="0">
              <a:solidFill>
                <a:srgbClr val="7030A0"/>
              </a:solidFill>
            </a:endParaRPr>
          </a:p>
        </p:txBody>
      </p:sp>
      <p:sp>
        <p:nvSpPr>
          <p:cNvPr id="11" name="TextBox 10">
            <a:extLst>
              <a:ext uri="{FF2B5EF4-FFF2-40B4-BE49-F238E27FC236}">
                <a16:creationId xmlns:a16="http://schemas.microsoft.com/office/drawing/2014/main" id="{44AA2948-6D63-1ECB-A226-D469E0F1705C}"/>
              </a:ext>
            </a:extLst>
          </p:cNvPr>
          <p:cNvSpPr txBox="1"/>
          <p:nvPr/>
        </p:nvSpPr>
        <p:spPr>
          <a:xfrm>
            <a:off x="9068331" y="1672798"/>
            <a:ext cx="2788310" cy="871521"/>
          </a:xfrm>
          <a:prstGeom prst="rect">
            <a:avLst/>
          </a:prstGeom>
          <a:noFill/>
          <a:ln>
            <a:solidFill>
              <a:schemeClr val="accent4"/>
            </a:solidFill>
          </a:ln>
        </p:spPr>
        <p:txBody>
          <a:bodyPr wrap="square" rtlCol="0">
            <a:spAutoFit/>
          </a:bodyPr>
          <a:lstStyle/>
          <a:p>
            <a:r>
              <a:rPr lang="en-GB" sz="1400" b="1" dirty="0">
                <a:solidFill>
                  <a:srgbClr val="FFC000"/>
                </a:solidFill>
              </a:rPr>
              <a:t>How long is the training:</a:t>
            </a:r>
          </a:p>
          <a:p>
            <a:endParaRPr lang="en-GB" sz="1400" b="1" dirty="0">
              <a:solidFill>
                <a:srgbClr val="FFC000"/>
              </a:solidFill>
            </a:endParaRPr>
          </a:p>
          <a:p>
            <a:pPr>
              <a:lnSpc>
                <a:spcPct val="107000"/>
              </a:lnSpc>
              <a:spcAft>
                <a:spcPts val="800"/>
              </a:spcAft>
            </a:pPr>
            <a:r>
              <a:rPr lang="en-GB" sz="1100" dirty="0">
                <a:latin typeface="Century Gothic" panose="020B0502020202020204" pitchFamily="34" charset="0"/>
                <a:ea typeface="Calibri" panose="020F0502020204030204" pitchFamily="34" charset="0"/>
                <a:cs typeface="Times New Roman" panose="02020603050405020304" pitchFamily="18" charset="0"/>
              </a:rPr>
              <a:t>90 mins – take your time and feel free to take breaks</a:t>
            </a:r>
          </a:p>
        </p:txBody>
      </p:sp>
      <p:sp>
        <p:nvSpPr>
          <p:cNvPr id="12" name="TextBox 11">
            <a:extLst>
              <a:ext uri="{FF2B5EF4-FFF2-40B4-BE49-F238E27FC236}">
                <a16:creationId xmlns:a16="http://schemas.microsoft.com/office/drawing/2014/main" id="{336EF446-78D0-E3D2-3B26-D7E72DA63BF1}"/>
              </a:ext>
            </a:extLst>
          </p:cNvPr>
          <p:cNvSpPr txBox="1"/>
          <p:nvPr/>
        </p:nvSpPr>
        <p:spPr>
          <a:xfrm>
            <a:off x="250129" y="1610681"/>
            <a:ext cx="2776297" cy="2454646"/>
          </a:xfrm>
          <a:prstGeom prst="rect">
            <a:avLst/>
          </a:prstGeom>
          <a:noFill/>
          <a:ln>
            <a:solidFill>
              <a:schemeClr val="accent4"/>
            </a:solidFill>
          </a:ln>
        </p:spPr>
        <p:txBody>
          <a:bodyPr wrap="square" rtlCol="0">
            <a:spAutoFit/>
          </a:bodyPr>
          <a:lstStyle/>
          <a:p>
            <a:pPr>
              <a:lnSpc>
                <a:spcPct val="107000"/>
              </a:lnSpc>
              <a:spcAft>
                <a:spcPts val="800"/>
              </a:spcAft>
            </a:pPr>
            <a:r>
              <a:rPr lang="en-GB" sz="1400" b="1" dirty="0">
                <a:solidFill>
                  <a:srgbClr val="FFC000"/>
                </a:solidFill>
              </a:rPr>
              <a:t>Course Overview:</a:t>
            </a:r>
          </a:p>
          <a:p>
            <a:pPr algn="l">
              <a:buNone/>
            </a:pPr>
            <a:r>
              <a:rPr lang="en-GB" sz="1100" b="0" i="0" dirty="0">
                <a:solidFill>
                  <a:srgbClr val="000000"/>
                </a:solidFill>
                <a:effectLst/>
                <a:latin typeface="Century Gothic" panose="020B0502020202020204" pitchFamily="34" charset="0"/>
              </a:rPr>
              <a:t>Starting a conversation about mental health can be hard. You might feel like you don’t know where to start, or what to say.</a:t>
            </a:r>
          </a:p>
          <a:p>
            <a:pPr algn="l">
              <a:buNone/>
            </a:pPr>
            <a:r>
              <a:rPr lang="en-GB" sz="1100" b="0" i="0" dirty="0">
                <a:solidFill>
                  <a:srgbClr val="000000"/>
                </a:solidFill>
                <a:effectLst/>
                <a:latin typeface="Century Gothic" panose="020B0502020202020204" pitchFamily="34" charset="0"/>
              </a:rPr>
              <a:t>The good news is that you don't need to be a mental health professional to support others in your community.</a:t>
            </a:r>
          </a:p>
          <a:p>
            <a:pPr algn="l"/>
            <a:r>
              <a:rPr lang="en-GB" sz="1100" b="0" i="0" dirty="0">
                <a:solidFill>
                  <a:srgbClr val="000000"/>
                </a:solidFill>
                <a:effectLst/>
                <a:latin typeface="Century Gothic" panose="020B0502020202020204" pitchFamily="34" charset="0"/>
              </a:rPr>
              <a:t>Join our Conversations in the Community course to build your confidence in having a conversation about mental health and wellbeing.</a:t>
            </a:r>
          </a:p>
          <a:p>
            <a:pPr>
              <a:lnSpc>
                <a:spcPct val="107000"/>
              </a:lnSpc>
              <a:spcAft>
                <a:spcPts val="800"/>
              </a:spcAft>
            </a:pPr>
            <a:endParaRPr lang="en-GB" sz="1100" dirty="0">
              <a:solidFill>
                <a:srgbClr val="FFC000"/>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E61E53FE-9E6C-B5F3-D7B8-9CF4B9F30F16}"/>
              </a:ext>
            </a:extLst>
          </p:cNvPr>
          <p:cNvSpPr txBox="1"/>
          <p:nvPr/>
        </p:nvSpPr>
        <p:spPr>
          <a:xfrm>
            <a:off x="3203579" y="1610681"/>
            <a:ext cx="5725108" cy="4154279"/>
          </a:xfrm>
          <a:prstGeom prst="rect">
            <a:avLst/>
          </a:prstGeom>
          <a:noFill/>
          <a:ln>
            <a:solidFill>
              <a:schemeClr val="accent4"/>
            </a:solidFill>
          </a:ln>
        </p:spPr>
        <p:txBody>
          <a:bodyPr wrap="square" rtlCol="0">
            <a:spAutoFit/>
          </a:bodyPr>
          <a:lstStyle/>
          <a:p>
            <a:pPr>
              <a:lnSpc>
                <a:spcPct val="107000"/>
              </a:lnSpc>
              <a:spcAft>
                <a:spcPts val="800"/>
              </a:spcAft>
            </a:pPr>
            <a:r>
              <a:rPr lang="en-GB" sz="1400" b="1" dirty="0">
                <a:solidFill>
                  <a:srgbClr val="FFC000"/>
                </a:solidFill>
              </a:rPr>
              <a:t>Key Learning Points:</a:t>
            </a:r>
          </a:p>
          <a:p>
            <a:pPr>
              <a:lnSpc>
                <a:spcPct val="107000"/>
              </a:lnSpc>
              <a:spcAft>
                <a:spcPts val="800"/>
              </a:spcAft>
            </a:pPr>
            <a:r>
              <a:rPr lang="en-GB" sz="1100" dirty="0">
                <a:latin typeface="Century Gothic" panose="020B0502020202020204" pitchFamily="34" charset="0"/>
                <a:ea typeface="Times New Roman" panose="02020603050405020304" pitchFamily="18" charset="0"/>
                <a:cs typeface="Calibri" panose="020F0502020204030204" pitchFamily="34" charset="0"/>
              </a:rPr>
              <a:t>This course has been created to help you feel more confident when being there for others.  Everything you will learn has been created with people who have experienced an range of mental health issues.</a:t>
            </a:r>
          </a:p>
          <a:p>
            <a:pPr>
              <a:lnSpc>
                <a:spcPct val="107000"/>
              </a:lnSpc>
              <a:spcAft>
                <a:spcPts val="800"/>
              </a:spcAft>
            </a:pPr>
            <a:r>
              <a:rPr lang="en-GB" sz="1100" dirty="0">
                <a:latin typeface="Century Gothic" panose="020B0502020202020204" pitchFamily="34" charset="0"/>
                <a:ea typeface="Times New Roman" panose="02020603050405020304" pitchFamily="18" charset="0"/>
                <a:cs typeface="Calibri" panose="020F0502020204030204" pitchFamily="34" charset="0"/>
              </a:rPr>
              <a:t>This course is not designed to make you a mental health professional. Instead you will learn how to talk about mental health and wellbeing.</a:t>
            </a:r>
          </a:p>
          <a:p>
            <a:pPr>
              <a:lnSpc>
                <a:spcPct val="107000"/>
              </a:lnSpc>
              <a:spcAft>
                <a:spcPts val="800"/>
              </a:spcAft>
            </a:pPr>
            <a:r>
              <a:rPr lang="en-GB" sz="1100" b="1" i="1" dirty="0">
                <a:latin typeface="Century Gothic" panose="020B0502020202020204" pitchFamily="34" charset="0"/>
                <a:ea typeface="Times New Roman" panose="02020603050405020304" pitchFamily="18" charset="0"/>
                <a:cs typeface="Calibri" panose="020F0502020204030204" pitchFamily="34" charset="0"/>
              </a:rPr>
              <a:t>There are 5 parts to this Journey</a:t>
            </a:r>
          </a:p>
          <a:p>
            <a:pPr marL="228600" indent="-228600">
              <a:lnSpc>
                <a:spcPct val="107000"/>
              </a:lnSpc>
              <a:spcAft>
                <a:spcPts val="800"/>
              </a:spcAft>
              <a:buAutoNum type="arabicPeriod"/>
            </a:pPr>
            <a:r>
              <a:rPr lang="en-GB" sz="1100" b="1" dirty="0">
                <a:latin typeface="Century Gothic" panose="020B0502020202020204" pitchFamily="34" charset="0"/>
                <a:ea typeface="Times New Roman" panose="02020603050405020304" pitchFamily="18" charset="0"/>
                <a:cs typeface="Calibri" panose="020F0502020204030204" pitchFamily="34" charset="0"/>
              </a:rPr>
              <a:t>Welcome </a:t>
            </a:r>
            <a:r>
              <a:rPr lang="en-GB" sz="1100" dirty="0">
                <a:latin typeface="Century Gothic" panose="020B0502020202020204" pitchFamily="34" charset="0"/>
                <a:ea typeface="Times New Roman" panose="02020603050405020304" pitchFamily="18" charset="0"/>
                <a:cs typeface="Calibri" panose="020F0502020204030204" pitchFamily="34" charset="0"/>
              </a:rPr>
              <a:t>– Introduction to the course</a:t>
            </a:r>
          </a:p>
          <a:p>
            <a:pPr>
              <a:lnSpc>
                <a:spcPct val="107000"/>
              </a:lnSpc>
              <a:spcAft>
                <a:spcPts val="800"/>
              </a:spcAft>
            </a:pPr>
            <a:r>
              <a:rPr lang="en-GB" sz="1100" b="1" dirty="0">
                <a:latin typeface="Century Gothic" panose="020B0502020202020204" pitchFamily="34" charset="0"/>
                <a:ea typeface="Times New Roman" panose="02020603050405020304" pitchFamily="18" charset="0"/>
                <a:cs typeface="Calibri" panose="020F0502020204030204" pitchFamily="34" charset="0"/>
              </a:rPr>
              <a:t>2. Getting Ready </a:t>
            </a:r>
            <a:r>
              <a:rPr lang="en-GB" sz="1100" dirty="0">
                <a:latin typeface="Century Gothic" panose="020B0502020202020204" pitchFamily="34" charset="0"/>
                <a:ea typeface="Times New Roman" panose="02020603050405020304" pitchFamily="18" charset="0"/>
                <a:cs typeface="Calibri" panose="020F0502020204030204" pitchFamily="34" charset="0"/>
              </a:rPr>
              <a:t>– Understanding Mental Health, What stops us from talking about Mental Health and Supporting Others </a:t>
            </a:r>
          </a:p>
          <a:p>
            <a:pPr>
              <a:lnSpc>
                <a:spcPct val="107000"/>
              </a:lnSpc>
              <a:spcAft>
                <a:spcPts val="800"/>
              </a:spcAft>
            </a:pPr>
            <a:r>
              <a:rPr lang="en-GB" sz="1100" b="1" dirty="0">
                <a:latin typeface="Century Gothic" panose="020B0502020202020204" pitchFamily="34" charset="0"/>
                <a:ea typeface="Times New Roman" panose="02020603050405020304" pitchFamily="18" charset="0"/>
                <a:cs typeface="Calibri" panose="020F0502020204030204" pitchFamily="34" charset="0"/>
              </a:rPr>
              <a:t>3. Staring a conversation </a:t>
            </a:r>
            <a:r>
              <a:rPr lang="en-GB" sz="1100" dirty="0">
                <a:latin typeface="Century Gothic" panose="020B0502020202020204" pitchFamily="34" charset="0"/>
                <a:ea typeface="Times New Roman" panose="02020603050405020304" pitchFamily="18" charset="0"/>
                <a:cs typeface="Calibri" panose="020F0502020204030204" pitchFamily="34" charset="0"/>
              </a:rPr>
              <a:t>– Connecting and building trust, Opening sentences</a:t>
            </a:r>
          </a:p>
          <a:p>
            <a:pPr>
              <a:lnSpc>
                <a:spcPct val="107000"/>
              </a:lnSpc>
              <a:spcAft>
                <a:spcPts val="800"/>
              </a:spcAft>
            </a:pPr>
            <a:r>
              <a:rPr lang="en-GB" sz="1100" dirty="0">
                <a:latin typeface="Century Gothic" panose="020B0502020202020204" pitchFamily="34" charset="0"/>
                <a:ea typeface="Times New Roman" panose="02020603050405020304" pitchFamily="18" charset="0"/>
                <a:cs typeface="Calibri" panose="020F0502020204030204" pitchFamily="34" charset="0"/>
              </a:rPr>
              <a:t>How to help someone feel comfortable, Your Boundaries</a:t>
            </a:r>
          </a:p>
          <a:p>
            <a:pPr>
              <a:lnSpc>
                <a:spcPct val="107000"/>
              </a:lnSpc>
              <a:spcAft>
                <a:spcPts val="800"/>
              </a:spcAft>
            </a:pPr>
            <a:r>
              <a:rPr lang="en-GB" sz="1100" b="1" dirty="0">
                <a:latin typeface="Century Gothic" panose="020B0502020202020204" pitchFamily="34" charset="0"/>
                <a:ea typeface="Times New Roman" panose="02020603050405020304" pitchFamily="18" charset="0"/>
                <a:cs typeface="Calibri" panose="020F0502020204030204" pitchFamily="34" charset="0"/>
              </a:rPr>
              <a:t>4. During a conversation </a:t>
            </a:r>
            <a:r>
              <a:rPr lang="en-GB" sz="1100" dirty="0">
                <a:latin typeface="Century Gothic" panose="020B0502020202020204" pitchFamily="34" charset="0"/>
                <a:ea typeface="Times New Roman" panose="02020603050405020304" pitchFamily="18" charset="0"/>
                <a:cs typeface="Calibri" panose="020F0502020204030204" pitchFamily="34" charset="0"/>
              </a:rPr>
              <a:t>– Listening, reflecting and learning from mistakes.</a:t>
            </a:r>
          </a:p>
          <a:p>
            <a:pPr>
              <a:lnSpc>
                <a:spcPct val="107000"/>
              </a:lnSpc>
              <a:spcAft>
                <a:spcPts val="800"/>
              </a:spcAft>
            </a:pPr>
            <a:r>
              <a:rPr lang="en-GB" sz="1100" dirty="0">
                <a:latin typeface="Century Gothic" panose="020B0502020202020204" pitchFamily="34" charset="0"/>
                <a:ea typeface="Times New Roman" panose="02020603050405020304" pitchFamily="18" charset="0"/>
                <a:cs typeface="Calibri" panose="020F0502020204030204" pitchFamily="34" charset="0"/>
              </a:rPr>
              <a:t>Helpful responses and behaviours, Learning from our mistakes</a:t>
            </a:r>
          </a:p>
          <a:p>
            <a:pPr>
              <a:lnSpc>
                <a:spcPct val="107000"/>
              </a:lnSpc>
              <a:spcAft>
                <a:spcPts val="800"/>
              </a:spcAft>
            </a:pPr>
            <a:r>
              <a:rPr lang="en-GB" sz="1100" b="1" dirty="0">
                <a:latin typeface="Century Gothic" panose="020B0502020202020204" pitchFamily="34" charset="0"/>
                <a:ea typeface="Times New Roman" panose="02020603050405020304" pitchFamily="18" charset="0"/>
                <a:cs typeface="Calibri" panose="020F0502020204030204" pitchFamily="34" charset="0"/>
              </a:rPr>
              <a:t>5. After a conversation </a:t>
            </a:r>
            <a:r>
              <a:rPr lang="en-GB" sz="1100" dirty="0">
                <a:latin typeface="Century Gothic" panose="020B0502020202020204" pitchFamily="34" charset="0"/>
                <a:ea typeface="Times New Roman" panose="02020603050405020304" pitchFamily="18" charset="0"/>
                <a:cs typeface="Calibri" panose="020F0502020204030204" pitchFamily="34" charset="0"/>
              </a:rPr>
              <a:t>– Finding support together, Ending a conversation</a:t>
            </a:r>
          </a:p>
          <a:p>
            <a:pPr>
              <a:lnSpc>
                <a:spcPct val="107000"/>
              </a:lnSpc>
              <a:spcAft>
                <a:spcPts val="800"/>
              </a:spcAft>
            </a:pPr>
            <a:r>
              <a:rPr lang="en-GB" sz="1100" dirty="0">
                <a:latin typeface="Century Gothic" panose="020B0502020202020204" pitchFamily="34" charset="0"/>
                <a:ea typeface="Times New Roman" panose="02020603050405020304" pitchFamily="18" charset="0"/>
                <a:cs typeface="Calibri" panose="020F0502020204030204" pitchFamily="34" charset="0"/>
              </a:rPr>
              <a:t>Self Care after a conversation</a:t>
            </a:r>
            <a:endParaRPr lang="en-GB" b="1" i="1" dirty="0">
              <a:solidFill>
                <a:srgbClr val="7030A0"/>
              </a:solidFill>
              <a:latin typeface="Century Gothic" panose="020B0502020202020204" pitchFamily="34" charset="0"/>
              <a:ea typeface="Times New Roman" panose="02020603050405020304" pitchFamily="18" charset="0"/>
              <a:cs typeface="Calibri" panose="020F0502020204030204" pitchFamily="34" charset="0"/>
            </a:endParaRPr>
          </a:p>
        </p:txBody>
      </p:sp>
      <p:sp>
        <p:nvSpPr>
          <p:cNvPr id="15" name="TextBox 14">
            <a:extLst>
              <a:ext uri="{FF2B5EF4-FFF2-40B4-BE49-F238E27FC236}">
                <a16:creationId xmlns:a16="http://schemas.microsoft.com/office/drawing/2014/main" id="{B3F663C0-29A8-7653-455D-A2726C9D25DA}"/>
              </a:ext>
            </a:extLst>
          </p:cNvPr>
          <p:cNvSpPr txBox="1"/>
          <p:nvPr/>
        </p:nvSpPr>
        <p:spPr>
          <a:xfrm>
            <a:off x="9085230" y="2842076"/>
            <a:ext cx="2788311" cy="477054"/>
          </a:xfrm>
          <a:prstGeom prst="rect">
            <a:avLst/>
          </a:prstGeom>
          <a:noFill/>
          <a:ln>
            <a:solidFill>
              <a:schemeClr val="accent4"/>
            </a:solidFill>
          </a:ln>
        </p:spPr>
        <p:txBody>
          <a:bodyPr wrap="square" rtlCol="0">
            <a:spAutoFit/>
          </a:bodyPr>
          <a:lstStyle/>
          <a:p>
            <a:r>
              <a:rPr lang="en-GB" sz="1400" b="1" dirty="0">
                <a:solidFill>
                  <a:srgbClr val="FFC000"/>
                </a:solidFill>
              </a:rPr>
              <a:t>Dates Times Venue:</a:t>
            </a:r>
          </a:p>
          <a:p>
            <a:r>
              <a:rPr lang="en-GB" sz="1100" dirty="0"/>
              <a:t>E-learning at your own leisure</a:t>
            </a:r>
          </a:p>
        </p:txBody>
      </p:sp>
      <p:sp>
        <p:nvSpPr>
          <p:cNvPr id="17" name="TextBox 16">
            <a:extLst>
              <a:ext uri="{FF2B5EF4-FFF2-40B4-BE49-F238E27FC236}">
                <a16:creationId xmlns:a16="http://schemas.microsoft.com/office/drawing/2014/main" id="{1781E83B-9954-F802-8348-5B3B82A97EF8}"/>
              </a:ext>
            </a:extLst>
          </p:cNvPr>
          <p:cNvSpPr txBox="1"/>
          <p:nvPr/>
        </p:nvSpPr>
        <p:spPr>
          <a:xfrm>
            <a:off x="9085230" y="3612374"/>
            <a:ext cx="2753242" cy="1999137"/>
          </a:xfrm>
          <a:prstGeom prst="rect">
            <a:avLst/>
          </a:prstGeom>
          <a:noFill/>
          <a:ln>
            <a:solidFill>
              <a:schemeClr val="accent4"/>
            </a:solidFill>
          </a:ln>
        </p:spPr>
        <p:txBody>
          <a:bodyPr wrap="square">
            <a:spAutoFit/>
          </a:bodyPr>
          <a:lstStyle/>
          <a:p>
            <a:pPr>
              <a:lnSpc>
                <a:spcPct val="107000"/>
              </a:lnSpc>
              <a:spcAft>
                <a:spcPts val="800"/>
              </a:spcAft>
            </a:pPr>
            <a:r>
              <a:rPr lang="en-GB" sz="1400" b="1" dirty="0">
                <a:solidFill>
                  <a:srgbClr val="FFC000"/>
                </a:solidFill>
              </a:rPr>
              <a:t>How to register/enrol:</a:t>
            </a:r>
          </a:p>
          <a:p>
            <a:pPr>
              <a:lnSpc>
                <a:spcPct val="107000"/>
              </a:lnSpc>
              <a:spcAft>
                <a:spcPts val="800"/>
              </a:spcAft>
            </a:pPr>
            <a:r>
              <a:rPr lang="en-GB" sz="1100" dirty="0"/>
              <a:t>You can access this e-learning programme via the link below;</a:t>
            </a:r>
          </a:p>
          <a:p>
            <a:pPr>
              <a:lnSpc>
                <a:spcPct val="107000"/>
              </a:lnSpc>
              <a:spcAft>
                <a:spcPts val="800"/>
              </a:spcAft>
            </a:pPr>
            <a:r>
              <a:rPr lang="en-GB" sz="1200" b="1" u="sng" dirty="0">
                <a:effectLst/>
                <a:ea typeface="Aptos" panose="020B0004020202020204" pitchFamily="34" charset="0"/>
                <a:cs typeface="Aptos" panose="020B0004020202020204" pitchFamily="34" charset="0"/>
                <a:hlinkClick r:id="rId2">
                  <a:extLst>
                    <a:ext uri="{A12FA001-AC4F-418D-AE19-62706E023703}">
                      <ahyp:hlinkClr xmlns:ahyp="http://schemas.microsoft.com/office/drawing/2018/hyperlinkcolor" val="tx"/>
                    </a:ext>
                  </a:extLst>
                </a:hlinkClick>
              </a:rPr>
              <a:t>Mental Health Conversations in the Community from MIND</a:t>
            </a:r>
            <a:endParaRPr lang="en-GB" sz="1200" b="1" dirty="0"/>
          </a:p>
          <a:p>
            <a:pPr>
              <a:lnSpc>
                <a:spcPct val="107000"/>
              </a:lnSpc>
              <a:spcAft>
                <a:spcPts val="800"/>
              </a:spcAft>
            </a:pPr>
            <a:endParaRPr lang="en-GB" sz="1400" dirty="0"/>
          </a:p>
          <a:p>
            <a:pPr>
              <a:lnSpc>
                <a:spcPct val="107000"/>
              </a:lnSpc>
              <a:spcAft>
                <a:spcPts val="800"/>
              </a:spcAft>
            </a:pPr>
            <a:endParaRPr lang="en-GB" sz="1400" b="1" dirty="0">
              <a:solidFill>
                <a:srgbClr val="7030A0"/>
              </a:solidFill>
            </a:endParaRPr>
          </a:p>
        </p:txBody>
      </p:sp>
      <p:sp>
        <p:nvSpPr>
          <p:cNvPr id="18" name="TextBox 17">
            <a:extLst>
              <a:ext uri="{FF2B5EF4-FFF2-40B4-BE49-F238E27FC236}">
                <a16:creationId xmlns:a16="http://schemas.microsoft.com/office/drawing/2014/main" id="{597A4263-F216-0DCB-8997-C338D2B5D447}"/>
              </a:ext>
              <a:ext uri="{C183D7F6-B498-43B3-948B-1728B52AA6E4}">
                <adec:decorative xmlns:adec="http://schemas.microsoft.com/office/drawing/2017/decorative" val="1"/>
              </a:ext>
            </a:extLst>
          </p:cNvPr>
          <p:cNvSpPr txBox="1"/>
          <p:nvPr/>
        </p:nvSpPr>
        <p:spPr>
          <a:xfrm>
            <a:off x="281952" y="978808"/>
            <a:ext cx="8427247" cy="461665"/>
          </a:xfrm>
          <a:prstGeom prst="rect">
            <a:avLst/>
          </a:prstGeom>
          <a:noFill/>
          <a:ln>
            <a:solidFill>
              <a:schemeClr val="accent4"/>
            </a:solidFill>
          </a:ln>
        </p:spPr>
        <p:txBody>
          <a:bodyPr wrap="square" rtlCol="0">
            <a:spAutoFit/>
          </a:bodyPr>
          <a:lstStyle/>
          <a:p>
            <a:r>
              <a:rPr lang="en-GB" sz="1200" i="1" dirty="0"/>
              <a:t>This is an e-learning course delivered by MIND that supports conversations in the community. The course has been developed by MIND and SAMH (Scottish Action for Mental Health)</a:t>
            </a:r>
          </a:p>
        </p:txBody>
      </p:sp>
    </p:spTree>
    <p:extLst>
      <p:ext uri="{BB962C8B-B14F-4D97-AF65-F5344CB8AC3E}">
        <p14:creationId xmlns:p14="http://schemas.microsoft.com/office/powerpoint/2010/main" val="25275194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9F5677D-AB0B-3046-8959-204B53F265D4}"/>
              </a:ext>
            </a:extLst>
          </p:cNvPr>
          <p:cNvSpPr>
            <a:spLocks noGrp="1"/>
          </p:cNvSpPr>
          <p:nvPr>
            <p:ph type="title"/>
          </p:nvPr>
        </p:nvSpPr>
        <p:spPr>
          <a:xfrm>
            <a:off x="436308" y="178753"/>
            <a:ext cx="8812915" cy="814403"/>
          </a:xfrm>
        </p:spPr>
        <p:txBody>
          <a:bodyPr>
            <a:normAutofit fontScale="90000"/>
          </a:bodyPr>
          <a:lstStyle/>
          <a:p>
            <a:r>
              <a:rPr lang="en-US" dirty="0">
                <a:solidFill>
                  <a:srgbClr val="FFC000"/>
                </a:solidFill>
              </a:rPr>
              <a:t>Mental Health Champion</a:t>
            </a:r>
            <a:br>
              <a:rPr lang="en-US" dirty="0"/>
            </a:br>
            <a:endParaRPr lang="en-US" sz="1400" dirty="0"/>
          </a:p>
        </p:txBody>
      </p:sp>
      <p:sp>
        <p:nvSpPr>
          <p:cNvPr id="5" name="Footer Placeholder 4">
            <a:extLst>
              <a:ext uri="{FF2B5EF4-FFF2-40B4-BE49-F238E27FC236}">
                <a16:creationId xmlns:a16="http://schemas.microsoft.com/office/drawing/2014/main" id="{12FC4B26-40DE-C840-B880-89B0F9E655A8}"/>
              </a:ext>
            </a:extLst>
          </p:cNvPr>
          <p:cNvSpPr>
            <a:spLocks noGrp="1"/>
          </p:cNvSpPr>
          <p:nvPr>
            <p:ph type="ftr" sz="quarter" idx="11"/>
          </p:nvPr>
        </p:nvSpPr>
        <p:spPr/>
        <p:txBody>
          <a:bodyPr/>
          <a:lstStyle/>
          <a:p>
            <a:r>
              <a:rPr lang="en-GB" b="1" dirty="0" err="1"/>
              <a:t>Bedfordshire,</a:t>
            </a:r>
            <a:r>
              <a:rPr lang="en-GB" b="1" dirty="0"/>
              <a:t> Luton and Milton Keynes Health and Care Partnership</a:t>
            </a:r>
            <a:endParaRPr lang="en-GB" dirty="0"/>
          </a:p>
        </p:txBody>
      </p:sp>
      <p:sp>
        <p:nvSpPr>
          <p:cNvPr id="6" name="Slide Number Placeholder 5">
            <a:extLst>
              <a:ext uri="{FF2B5EF4-FFF2-40B4-BE49-F238E27FC236}">
                <a16:creationId xmlns:a16="http://schemas.microsoft.com/office/drawing/2014/main" id="{17135F3E-2E0B-FD4F-A631-FFE9F2B87C7D}"/>
              </a:ext>
            </a:extLst>
          </p:cNvPr>
          <p:cNvSpPr>
            <a:spLocks noGrp="1"/>
          </p:cNvSpPr>
          <p:nvPr>
            <p:ph type="sldNum" sz="quarter" idx="12"/>
          </p:nvPr>
        </p:nvSpPr>
        <p:spPr/>
        <p:txBody>
          <a:bodyPr/>
          <a:lstStyle/>
          <a:p>
            <a:fld id="{30A60DCE-9105-48A5-8A92-25C9283756D1}" type="slidenum">
              <a:rPr lang="en-GB" smtClean="0"/>
              <a:pPr/>
              <a:t>23</a:t>
            </a:fld>
            <a:endParaRPr lang="en-GB" dirty="0"/>
          </a:p>
        </p:txBody>
      </p:sp>
      <p:sp>
        <p:nvSpPr>
          <p:cNvPr id="10" name="TextBox 9">
            <a:extLst>
              <a:ext uri="{FF2B5EF4-FFF2-40B4-BE49-F238E27FC236}">
                <a16:creationId xmlns:a16="http://schemas.microsoft.com/office/drawing/2014/main" id="{87B9808F-6EF9-6FC4-AC08-B70056F4C77D}"/>
              </a:ext>
            </a:extLst>
          </p:cNvPr>
          <p:cNvSpPr txBox="1"/>
          <p:nvPr/>
        </p:nvSpPr>
        <p:spPr>
          <a:xfrm>
            <a:off x="394952" y="4623967"/>
            <a:ext cx="2776298" cy="646331"/>
          </a:xfrm>
          <a:prstGeom prst="rect">
            <a:avLst/>
          </a:prstGeom>
          <a:noFill/>
          <a:ln>
            <a:solidFill>
              <a:schemeClr val="accent4"/>
            </a:solidFill>
          </a:ln>
        </p:spPr>
        <p:txBody>
          <a:bodyPr wrap="square" rtlCol="0">
            <a:spAutoFit/>
          </a:bodyPr>
          <a:lstStyle/>
          <a:p>
            <a:r>
              <a:rPr lang="en-GB" sz="1400" b="1" dirty="0">
                <a:solidFill>
                  <a:srgbClr val="FFC000"/>
                </a:solidFill>
              </a:rPr>
              <a:t>Who is the training for:</a:t>
            </a:r>
          </a:p>
          <a:p>
            <a:r>
              <a:rPr lang="en-GB" sz="1100" dirty="0"/>
              <a:t>All adult social care staff working in Care Home Settings</a:t>
            </a:r>
          </a:p>
        </p:txBody>
      </p:sp>
      <p:sp>
        <p:nvSpPr>
          <p:cNvPr id="11" name="TextBox 10">
            <a:extLst>
              <a:ext uri="{FF2B5EF4-FFF2-40B4-BE49-F238E27FC236}">
                <a16:creationId xmlns:a16="http://schemas.microsoft.com/office/drawing/2014/main" id="{44AA2948-6D63-1ECB-A226-D469E0F1705C}"/>
              </a:ext>
            </a:extLst>
          </p:cNvPr>
          <p:cNvSpPr txBox="1"/>
          <p:nvPr/>
        </p:nvSpPr>
        <p:spPr>
          <a:xfrm>
            <a:off x="8932733" y="2080306"/>
            <a:ext cx="2763043" cy="2031325"/>
          </a:xfrm>
          <a:prstGeom prst="rect">
            <a:avLst/>
          </a:prstGeom>
          <a:noFill/>
          <a:ln>
            <a:solidFill>
              <a:srgbClr val="FFC000"/>
            </a:solidFill>
          </a:ln>
        </p:spPr>
        <p:txBody>
          <a:bodyPr wrap="square" rtlCol="0">
            <a:spAutoFit/>
          </a:bodyPr>
          <a:lstStyle/>
          <a:p>
            <a:r>
              <a:rPr lang="en-GB" sz="1400" b="1" dirty="0">
                <a:solidFill>
                  <a:srgbClr val="FFC000"/>
                </a:solidFill>
              </a:rPr>
              <a:t>How long is the training:</a:t>
            </a:r>
          </a:p>
          <a:p>
            <a:endParaRPr lang="en-GB" sz="1400" b="1" dirty="0">
              <a:solidFill>
                <a:srgbClr val="7030A0"/>
              </a:solidFill>
            </a:endParaRPr>
          </a:p>
          <a:p>
            <a:endParaRPr lang="en-GB" sz="1400" b="1" dirty="0">
              <a:solidFill>
                <a:srgbClr val="7030A0"/>
              </a:solidFill>
            </a:endParaRPr>
          </a:p>
          <a:p>
            <a:endParaRPr lang="en-GB" sz="1400" b="1" dirty="0">
              <a:solidFill>
                <a:srgbClr val="7030A0"/>
              </a:solidFill>
            </a:endParaRPr>
          </a:p>
          <a:p>
            <a:endParaRPr lang="en-GB" sz="1400" b="1" dirty="0">
              <a:solidFill>
                <a:srgbClr val="7030A0"/>
              </a:solidFill>
            </a:endParaRPr>
          </a:p>
          <a:p>
            <a:endParaRPr lang="en-GB" sz="1400" b="1" dirty="0">
              <a:solidFill>
                <a:srgbClr val="7030A0"/>
              </a:solidFill>
            </a:endParaRPr>
          </a:p>
          <a:p>
            <a:endParaRPr lang="en-GB" sz="1400" b="1" dirty="0">
              <a:solidFill>
                <a:srgbClr val="7030A0"/>
              </a:solidFill>
            </a:endParaRPr>
          </a:p>
          <a:p>
            <a:endParaRPr lang="en-GB" sz="1400" b="1" dirty="0">
              <a:solidFill>
                <a:srgbClr val="7030A0"/>
              </a:solidFill>
            </a:endParaRPr>
          </a:p>
          <a:p>
            <a:endParaRPr lang="en-GB" sz="1400" b="1" dirty="0">
              <a:solidFill>
                <a:srgbClr val="7030A0"/>
              </a:solidFill>
            </a:endParaRPr>
          </a:p>
        </p:txBody>
      </p:sp>
      <p:sp>
        <p:nvSpPr>
          <p:cNvPr id="12" name="TextBox 11">
            <a:extLst>
              <a:ext uri="{FF2B5EF4-FFF2-40B4-BE49-F238E27FC236}">
                <a16:creationId xmlns:a16="http://schemas.microsoft.com/office/drawing/2014/main" id="{336EF446-78D0-E3D2-3B26-D7E72DA63BF1}"/>
              </a:ext>
            </a:extLst>
          </p:cNvPr>
          <p:cNvSpPr txBox="1"/>
          <p:nvPr/>
        </p:nvSpPr>
        <p:spPr>
          <a:xfrm>
            <a:off x="421003" y="2080306"/>
            <a:ext cx="2776297" cy="2303066"/>
          </a:xfrm>
          <a:prstGeom prst="rect">
            <a:avLst/>
          </a:prstGeom>
          <a:noFill/>
          <a:ln>
            <a:solidFill>
              <a:schemeClr val="accent4"/>
            </a:solidFill>
          </a:ln>
        </p:spPr>
        <p:txBody>
          <a:bodyPr wrap="square" rtlCol="0">
            <a:spAutoFit/>
          </a:bodyPr>
          <a:lstStyle/>
          <a:p>
            <a:pPr>
              <a:lnSpc>
                <a:spcPct val="107000"/>
              </a:lnSpc>
              <a:spcAft>
                <a:spcPts val="800"/>
              </a:spcAft>
            </a:pPr>
            <a:r>
              <a:rPr lang="en-GB" sz="1400" b="1" dirty="0">
                <a:solidFill>
                  <a:srgbClr val="FFC000"/>
                </a:solidFill>
              </a:rPr>
              <a:t>Course Overview:</a:t>
            </a:r>
          </a:p>
          <a:p>
            <a:pPr>
              <a:lnSpc>
                <a:spcPct val="107000"/>
              </a:lnSpc>
              <a:spcAft>
                <a:spcPts val="800"/>
              </a:spcAft>
            </a:pPr>
            <a:endParaRPr lang="en-GB" sz="1400" b="1" dirty="0">
              <a:solidFill>
                <a:srgbClr val="FFC000"/>
              </a:solidFill>
            </a:endParaRPr>
          </a:p>
          <a:p>
            <a:pPr>
              <a:lnSpc>
                <a:spcPct val="107000"/>
              </a:lnSpc>
              <a:spcAft>
                <a:spcPts val="800"/>
              </a:spcAft>
            </a:pPr>
            <a:endParaRPr lang="en-GB" sz="1400" b="1" dirty="0">
              <a:solidFill>
                <a:srgbClr val="7030A0"/>
              </a:solidFill>
            </a:endParaRPr>
          </a:p>
          <a:p>
            <a:pPr>
              <a:lnSpc>
                <a:spcPct val="107000"/>
              </a:lnSpc>
              <a:spcAft>
                <a:spcPts val="800"/>
              </a:spcAft>
            </a:pPr>
            <a:endParaRPr lang="en-GB" sz="1400" b="1" dirty="0">
              <a:solidFill>
                <a:srgbClr val="7030A0"/>
              </a:solidFill>
            </a:endParaRPr>
          </a:p>
          <a:p>
            <a:pPr>
              <a:lnSpc>
                <a:spcPct val="107000"/>
              </a:lnSpc>
              <a:spcAft>
                <a:spcPts val="800"/>
              </a:spcAft>
            </a:pPr>
            <a:endParaRPr lang="en-GB" sz="1400" b="1" dirty="0">
              <a:solidFill>
                <a:srgbClr val="7030A0"/>
              </a:solidFill>
            </a:endParaRPr>
          </a:p>
          <a:p>
            <a:pPr>
              <a:lnSpc>
                <a:spcPct val="107000"/>
              </a:lnSpc>
              <a:spcAft>
                <a:spcPts val="800"/>
              </a:spcAft>
            </a:pPr>
            <a:endParaRPr lang="en-GB" sz="1400" b="1" dirty="0">
              <a:solidFill>
                <a:srgbClr val="7030A0"/>
              </a:solidFill>
            </a:endParaRPr>
          </a:p>
          <a:p>
            <a:pPr>
              <a:lnSpc>
                <a:spcPct val="107000"/>
              </a:lnSpc>
              <a:spcAft>
                <a:spcPts val="800"/>
              </a:spcAft>
            </a:pPr>
            <a:endParaRPr lang="en-GB" sz="1400" b="1" dirty="0">
              <a:solidFill>
                <a:srgbClr val="7030A0"/>
              </a:solidFill>
            </a:endParaRPr>
          </a:p>
        </p:txBody>
      </p:sp>
      <p:sp>
        <p:nvSpPr>
          <p:cNvPr id="13" name="TextBox 12">
            <a:extLst>
              <a:ext uri="{FF2B5EF4-FFF2-40B4-BE49-F238E27FC236}">
                <a16:creationId xmlns:a16="http://schemas.microsoft.com/office/drawing/2014/main" id="{E61E53FE-9E6C-B5F3-D7B8-9CF4B9F30F16}"/>
              </a:ext>
            </a:extLst>
          </p:cNvPr>
          <p:cNvSpPr txBox="1"/>
          <p:nvPr/>
        </p:nvSpPr>
        <p:spPr>
          <a:xfrm>
            <a:off x="3340703" y="2080306"/>
            <a:ext cx="5444582" cy="3635034"/>
          </a:xfrm>
          <a:prstGeom prst="rect">
            <a:avLst/>
          </a:prstGeom>
          <a:noFill/>
          <a:ln>
            <a:solidFill>
              <a:schemeClr val="accent4"/>
            </a:solidFill>
          </a:ln>
        </p:spPr>
        <p:txBody>
          <a:bodyPr wrap="square" rtlCol="0">
            <a:spAutoFit/>
          </a:bodyPr>
          <a:lstStyle/>
          <a:p>
            <a:pPr>
              <a:lnSpc>
                <a:spcPct val="107000"/>
              </a:lnSpc>
              <a:spcAft>
                <a:spcPts val="800"/>
              </a:spcAft>
            </a:pPr>
            <a:r>
              <a:rPr lang="en-GB" sz="1400" b="1" dirty="0">
                <a:solidFill>
                  <a:srgbClr val="FFC000"/>
                </a:solidFill>
              </a:rPr>
              <a:t>Key Learning Points:</a:t>
            </a:r>
          </a:p>
          <a:p>
            <a:pPr>
              <a:lnSpc>
                <a:spcPct val="107000"/>
              </a:lnSpc>
              <a:spcAft>
                <a:spcPts val="800"/>
              </a:spcAft>
            </a:pPr>
            <a:endParaRPr lang="en-GB" sz="1400" b="1" i="1" dirty="0">
              <a:solidFill>
                <a:srgbClr val="7030A0"/>
              </a:solidFill>
              <a:latin typeface="Century Gothic" panose="020B0502020202020204" pitchFamily="34" charset="0"/>
              <a:ea typeface="Times New Roman" panose="02020603050405020304" pitchFamily="18" charset="0"/>
              <a:cs typeface="Calibri" panose="020F0502020204030204" pitchFamily="34" charset="0"/>
            </a:endParaRPr>
          </a:p>
          <a:p>
            <a:pPr>
              <a:lnSpc>
                <a:spcPct val="107000"/>
              </a:lnSpc>
              <a:spcAft>
                <a:spcPts val="800"/>
              </a:spcAft>
            </a:pPr>
            <a:endParaRPr lang="en-GB" sz="1400" b="1" i="1" dirty="0">
              <a:solidFill>
                <a:srgbClr val="7030A0"/>
              </a:solidFill>
              <a:latin typeface="Century Gothic" panose="020B0502020202020204" pitchFamily="34" charset="0"/>
              <a:ea typeface="Times New Roman" panose="02020603050405020304" pitchFamily="18" charset="0"/>
              <a:cs typeface="Calibri" panose="020F0502020204030204" pitchFamily="34" charset="0"/>
            </a:endParaRPr>
          </a:p>
          <a:p>
            <a:pPr>
              <a:lnSpc>
                <a:spcPct val="107000"/>
              </a:lnSpc>
              <a:spcAft>
                <a:spcPts val="800"/>
              </a:spcAft>
            </a:pPr>
            <a:endParaRPr lang="en-GB" sz="1400" b="1" i="1" dirty="0">
              <a:solidFill>
                <a:srgbClr val="7030A0"/>
              </a:solidFill>
              <a:latin typeface="Century Gothic" panose="020B0502020202020204" pitchFamily="34" charset="0"/>
              <a:ea typeface="Times New Roman" panose="02020603050405020304" pitchFamily="18" charset="0"/>
              <a:cs typeface="Calibri" panose="020F0502020204030204" pitchFamily="34" charset="0"/>
            </a:endParaRPr>
          </a:p>
          <a:p>
            <a:pPr>
              <a:lnSpc>
                <a:spcPct val="107000"/>
              </a:lnSpc>
              <a:spcAft>
                <a:spcPts val="800"/>
              </a:spcAft>
            </a:pPr>
            <a:endParaRPr lang="en-GB" sz="1400" b="1" i="1" dirty="0">
              <a:solidFill>
                <a:srgbClr val="7030A0"/>
              </a:solidFill>
              <a:latin typeface="Century Gothic" panose="020B0502020202020204" pitchFamily="34" charset="0"/>
              <a:ea typeface="Times New Roman" panose="02020603050405020304" pitchFamily="18" charset="0"/>
              <a:cs typeface="Calibri" panose="020F0502020204030204" pitchFamily="34" charset="0"/>
            </a:endParaRPr>
          </a:p>
          <a:p>
            <a:pPr>
              <a:lnSpc>
                <a:spcPct val="107000"/>
              </a:lnSpc>
              <a:spcAft>
                <a:spcPts val="800"/>
              </a:spcAft>
            </a:pPr>
            <a:endParaRPr lang="en-GB" sz="1400" b="1" i="1" dirty="0">
              <a:solidFill>
                <a:srgbClr val="7030A0"/>
              </a:solidFill>
              <a:latin typeface="Century Gothic" panose="020B0502020202020204" pitchFamily="34" charset="0"/>
              <a:ea typeface="Times New Roman" panose="02020603050405020304" pitchFamily="18" charset="0"/>
              <a:cs typeface="Calibri" panose="020F0502020204030204" pitchFamily="34" charset="0"/>
            </a:endParaRPr>
          </a:p>
          <a:p>
            <a:pPr>
              <a:lnSpc>
                <a:spcPct val="107000"/>
              </a:lnSpc>
              <a:spcAft>
                <a:spcPts val="800"/>
              </a:spcAft>
            </a:pPr>
            <a:endParaRPr lang="en-GB" sz="1400" b="1" i="1" dirty="0">
              <a:solidFill>
                <a:srgbClr val="7030A0"/>
              </a:solidFill>
              <a:latin typeface="Century Gothic" panose="020B0502020202020204" pitchFamily="34" charset="0"/>
              <a:ea typeface="Times New Roman" panose="02020603050405020304" pitchFamily="18" charset="0"/>
              <a:cs typeface="Calibri" panose="020F0502020204030204" pitchFamily="34" charset="0"/>
            </a:endParaRPr>
          </a:p>
          <a:p>
            <a:pPr>
              <a:lnSpc>
                <a:spcPct val="107000"/>
              </a:lnSpc>
              <a:spcAft>
                <a:spcPts val="800"/>
              </a:spcAft>
            </a:pPr>
            <a:endParaRPr lang="en-GB" sz="1400" b="1" i="1" dirty="0">
              <a:solidFill>
                <a:srgbClr val="7030A0"/>
              </a:solidFill>
              <a:latin typeface="Century Gothic" panose="020B0502020202020204" pitchFamily="34" charset="0"/>
              <a:ea typeface="Times New Roman" panose="02020603050405020304" pitchFamily="18" charset="0"/>
              <a:cs typeface="Calibri" panose="020F0502020204030204" pitchFamily="34" charset="0"/>
            </a:endParaRPr>
          </a:p>
          <a:p>
            <a:pPr>
              <a:lnSpc>
                <a:spcPct val="107000"/>
              </a:lnSpc>
              <a:spcAft>
                <a:spcPts val="800"/>
              </a:spcAft>
            </a:pPr>
            <a:endParaRPr lang="en-GB" sz="1400" b="1" i="1" dirty="0">
              <a:solidFill>
                <a:srgbClr val="7030A0"/>
              </a:solidFill>
              <a:latin typeface="Century Gothic" panose="020B0502020202020204" pitchFamily="34" charset="0"/>
              <a:ea typeface="Times New Roman" panose="02020603050405020304" pitchFamily="18" charset="0"/>
              <a:cs typeface="Calibri" panose="020F0502020204030204" pitchFamily="34" charset="0"/>
            </a:endParaRPr>
          </a:p>
          <a:p>
            <a:pPr>
              <a:lnSpc>
                <a:spcPct val="107000"/>
              </a:lnSpc>
              <a:spcAft>
                <a:spcPts val="800"/>
              </a:spcAft>
            </a:pPr>
            <a:endParaRPr lang="en-GB" sz="1400" b="1" i="1" dirty="0">
              <a:solidFill>
                <a:srgbClr val="7030A0"/>
              </a:solidFill>
              <a:latin typeface="Century Gothic" panose="020B0502020202020204" pitchFamily="34" charset="0"/>
              <a:ea typeface="Times New Roman" panose="02020603050405020304" pitchFamily="18" charset="0"/>
              <a:cs typeface="Calibri" panose="020F0502020204030204" pitchFamily="34" charset="0"/>
            </a:endParaRPr>
          </a:p>
          <a:p>
            <a:pPr>
              <a:lnSpc>
                <a:spcPct val="107000"/>
              </a:lnSpc>
              <a:spcAft>
                <a:spcPts val="800"/>
              </a:spcAft>
            </a:pPr>
            <a:endParaRPr lang="en-GB" sz="1400" b="1" i="1" dirty="0">
              <a:solidFill>
                <a:srgbClr val="7030A0"/>
              </a:solidFill>
              <a:latin typeface="Century Gothic" panose="020B0502020202020204" pitchFamily="34" charset="0"/>
              <a:ea typeface="Times New Roman" panose="02020603050405020304" pitchFamily="18" charset="0"/>
              <a:cs typeface="Calibri" panose="020F0502020204030204" pitchFamily="34" charset="0"/>
            </a:endParaRPr>
          </a:p>
        </p:txBody>
      </p:sp>
      <p:sp>
        <p:nvSpPr>
          <p:cNvPr id="15" name="TextBox 14">
            <a:extLst>
              <a:ext uri="{FF2B5EF4-FFF2-40B4-BE49-F238E27FC236}">
                <a16:creationId xmlns:a16="http://schemas.microsoft.com/office/drawing/2014/main" id="{B3F663C0-29A8-7653-455D-A2726C9D25DA}"/>
              </a:ext>
            </a:extLst>
          </p:cNvPr>
          <p:cNvSpPr txBox="1"/>
          <p:nvPr/>
        </p:nvSpPr>
        <p:spPr>
          <a:xfrm>
            <a:off x="400036" y="5470522"/>
            <a:ext cx="2776297" cy="646331"/>
          </a:xfrm>
          <a:prstGeom prst="rect">
            <a:avLst/>
          </a:prstGeom>
          <a:noFill/>
          <a:ln>
            <a:solidFill>
              <a:schemeClr val="accent4"/>
            </a:solidFill>
          </a:ln>
        </p:spPr>
        <p:txBody>
          <a:bodyPr wrap="square" rtlCol="0">
            <a:spAutoFit/>
          </a:bodyPr>
          <a:lstStyle/>
          <a:p>
            <a:r>
              <a:rPr lang="en-GB" sz="1400" b="1" dirty="0">
                <a:solidFill>
                  <a:srgbClr val="FFC000"/>
                </a:solidFill>
              </a:rPr>
              <a:t>Dates Times Venue:</a:t>
            </a:r>
          </a:p>
          <a:p>
            <a:r>
              <a:rPr lang="en-GB" sz="1100" dirty="0">
                <a:solidFill>
                  <a:srgbClr val="7030A0"/>
                </a:solidFill>
              </a:rPr>
              <a:t>Online E-learning at individual’s convenience</a:t>
            </a:r>
          </a:p>
        </p:txBody>
      </p:sp>
      <p:sp>
        <p:nvSpPr>
          <p:cNvPr id="17" name="TextBox 16">
            <a:extLst>
              <a:ext uri="{FF2B5EF4-FFF2-40B4-BE49-F238E27FC236}">
                <a16:creationId xmlns:a16="http://schemas.microsoft.com/office/drawing/2014/main" id="{1781E83B-9954-F802-8348-5B3B82A97EF8}"/>
              </a:ext>
            </a:extLst>
          </p:cNvPr>
          <p:cNvSpPr txBox="1"/>
          <p:nvPr/>
        </p:nvSpPr>
        <p:spPr>
          <a:xfrm>
            <a:off x="8954738" y="4471987"/>
            <a:ext cx="2820305" cy="1636858"/>
          </a:xfrm>
          <a:prstGeom prst="rect">
            <a:avLst/>
          </a:prstGeom>
          <a:noFill/>
          <a:ln>
            <a:solidFill>
              <a:srgbClr val="FFC000"/>
            </a:solidFill>
          </a:ln>
        </p:spPr>
        <p:txBody>
          <a:bodyPr wrap="square">
            <a:spAutoFit/>
          </a:bodyPr>
          <a:lstStyle/>
          <a:p>
            <a:pPr>
              <a:lnSpc>
                <a:spcPct val="107000"/>
              </a:lnSpc>
              <a:spcAft>
                <a:spcPts val="800"/>
              </a:spcAft>
            </a:pPr>
            <a:r>
              <a:rPr lang="en-GB" sz="1400" b="1" dirty="0">
                <a:solidFill>
                  <a:srgbClr val="FFC000"/>
                </a:solidFill>
              </a:rPr>
              <a:t>How to register/enrol:</a:t>
            </a:r>
          </a:p>
          <a:p>
            <a:pPr>
              <a:lnSpc>
                <a:spcPct val="107000"/>
              </a:lnSpc>
              <a:spcAft>
                <a:spcPts val="800"/>
              </a:spcAft>
            </a:pPr>
            <a:endParaRPr lang="en-GB" sz="1400" b="1" dirty="0">
              <a:solidFill>
                <a:srgbClr val="FFC000"/>
              </a:solidFill>
            </a:endParaRPr>
          </a:p>
          <a:p>
            <a:pPr>
              <a:lnSpc>
                <a:spcPct val="107000"/>
              </a:lnSpc>
              <a:spcAft>
                <a:spcPts val="800"/>
              </a:spcAft>
            </a:pPr>
            <a:endParaRPr lang="en-GB" sz="1400" b="1" dirty="0">
              <a:solidFill>
                <a:srgbClr val="7030A0"/>
              </a:solidFill>
            </a:endParaRPr>
          </a:p>
          <a:p>
            <a:pPr>
              <a:lnSpc>
                <a:spcPct val="107000"/>
              </a:lnSpc>
              <a:spcAft>
                <a:spcPts val="800"/>
              </a:spcAft>
            </a:pPr>
            <a:endParaRPr lang="en-GB" sz="1400" b="1" dirty="0">
              <a:solidFill>
                <a:srgbClr val="7030A0"/>
              </a:solidFill>
            </a:endParaRPr>
          </a:p>
          <a:p>
            <a:pPr>
              <a:lnSpc>
                <a:spcPct val="107000"/>
              </a:lnSpc>
              <a:spcAft>
                <a:spcPts val="800"/>
              </a:spcAft>
            </a:pPr>
            <a:endParaRPr lang="en-GB" sz="1400" b="1" dirty="0">
              <a:solidFill>
                <a:srgbClr val="7030A0"/>
              </a:solidFill>
            </a:endParaRPr>
          </a:p>
        </p:txBody>
      </p:sp>
      <p:pic>
        <p:nvPicPr>
          <p:cNvPr id="2" name="Picture 1" descr="A blue sign with white text">
            <a:extLst>
              <a:ext uri="{FF2B5EF4-FFF2-40B4-BE49-F238E27FC236}">
                <a16:creationId xmlns:a16="http://schemas.microsoft.com/office/drawing/2014/main" id="{7E48DC19-40F5-F73F-B50F-265C6A7BFE2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902754" y="2734636"/>
            <a:ext cx="4320479" cy="2907085"/>
          </a:xfrm>
          <a:prstGeom prst="rect">
            <a:avLst/>
          </a:prstGeom>
        </p:spPr>
      </p:pic>
      <p:sp>
        <p:nvSpPr>
          <p:cNvPr id="3" name="TextBox 2">
            <a:extLst>
              <a:ext uri="{FF2B5EF4-FFF2-40B4-BE49-F238E27FC236}">
                <a16:creationId xmlns:a16="http://schemas.microsoft.com/office/drawing/2014/main" id="{68DA61EE-9F63-199C-6270-A7E5EBE4220E}"/>
              </a:ext>
              <a:ext uri="{C183D7F6-B498-43B3-948B-1728B52AA6E4}">
                <adec:decorative xmlns:adec="http://schemas.microsoft.com/office/drawing/2017/decorative" val="1"/>
              </a:ext>
            </a:extLst>
          </p:cNvPr>
          <p:cNvSpPr txBox="1"/>
          <p:nvPr/>
        </p:nvSpPr>
        <p:spPr>
          <a:xfrm>
            <a:off x="353992" y="1011476"/>
            <a:ext cx="8431293" cy="307777"/>
          </a:xfrm>
          <a:prstGeom prst="rect">
            <a:avLst/>
          </a:prstGeom>
          <a:noFill/>
          <a:ln>
            <a:solidFill>
              <a:schemeClr val="accent4"/>
            </a:solidFill>
          </a:ln>
        </p:spPr>
        <p:txBody>
          <a:bodyPr wrap="square" rtlCol="0">
            <a:spAutoFit/>
          </a:bodyPr>
          <a:lstStyle/>
          <a:p>
            <a:endParaRPr lang="en-GB" sz="1400" i="1" dirty="0">
              <a:highlight>
                <a:srgbClr val="FFFF00"/>
              </a:highlight>
            </a:endParaRPr>
          </a:p>
        </p:txBody>
      </p:sp>
    </p:spTree>
    <p:extLst>
      <p:ext uri="{BB962C8B-B14F-4D97-AF65-F5344CB8AC3E}">
        <p14:creationId xmlns:p14="http://schemas.microsoft.com/office/powerpoint/2010/main" val="42748477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9F5677D-AB0B-3046-8959-204B53F265D4}"/>
              </a:ext>
            </a:extLst>
          </p:cNvPr>
          <p:cNvSpPr>
            <a:spLocks noGrp="1"/>
          </p:cNvSpPr>
          <p:nvPr>
            <p:ph type="title"/>
          </p:nvPr>
        </p:nvSpPr>
        <p:spPr>
          <a:xfrm>
            <a:off x="523445" y="382349"/>
            <a:ext cx="8812915" cy="814403"/>
          </a:xfrm>
        </p:spPr>
        <p:txBody>
          <a:bodyPr>
            <a:normAutofit/>
          </a:bodyPr>
          <a:lstStyle/>
          <a:p>
            <a:r>
              <a:rPr lang="en-US" dirty="0">
                <a:solidFill>
                  <a:schemeClr val="accent6"/>
                </a:solidFill>
              </a:rPr>
              <a:t>Nutrition Awareness</a:t>
            </a:r>
            <a:endParaRPr lang="en-US" sz="1400" dirty="0">
              <a:solidFill>
                <a:schemeClr val="accent6"/>
              </a:solidFill>
            </a:endParaRPr>
          </a:p>
        </p:txBody>
      </p:sp>
      <p:sp>
        <p:nvSpPr>
          <p:cNvPr id="5" name="Footer Placeholder 4">
            <a:extLst>
              <a:ext uri="{FF2B5EF4-FFF2-40B4-BE49-F238E27FC236}">
                <a16:creationId xmlns:a16="http://schemas.microsoft.com/office/drawing/2014/main" id="{12FC4B26-40DE-C840-B880-89B0F9E655A8}"/>
              </a:ext>
            </a:extLst>
          </p:cNvPr>
          <p:cNvSpPr>
            <a:spLocks noGrp="1"/>
          </p:cNvSpPr>
          <p:nvPr>
            <p:ph type="ftr" sz="quarter" idx="11"/>
          </p:nvPr>
        </p:nvSpPr>
        <p:spPr/>
        <p:txBody>
          <a:bodyPr/>
          <a:lstStyle/>
          <a:p>
            <a:r>
              <a:rPr lang="en-GB" b="1" dirty="0" err="1"/>
              <a:t>Bedfordshire,</a:t>
            </a:r>
            <a:r>
              <a:rPr lang="en-GB" b="1" dirty="0"/>
              <a:t> Luton and Milton Keynes Health and Care Partnership</a:t>
            </a:r>
            <a:endParaRPr lang="en-GB" dirty="0"/>
          </a:p>
        </p:txBody>
      </p:sp>
      <p:sp>
        <p:nvSpPr>
          <p:cNvPr id="6" name="Slide Number Placeholder 5">
            <a:extLst>
              <a:ext uri="{FF2B5EF4-FFF2-40B4-BE49-F238E27FC236}">
                <a16:creationId xmlns:a16="http://schemas.microsoft.com/office/drawing/2014/main" id="{17135F3E-2E0B-FD4F-A631-FFE9F2B87C7D}"/>
              </a:ext>
            </a:extLst>
          </p:cNvPr>
          <p:cNvSpPr>
            <a:spLocks noGrp="1"/>
          </p:cNvSpPr>
          <p:nvPr>
            <p:ph type="sldNum" sz="quarter" idx="12"/>
          </p:nvPr>
        </p:nvSpPr>
        <p:spPr/>
        <p:txBody>
          <a:bodyPr/>
          <a:lstStyle/>
          <a:p>
            <a:fld id="{30A60DCE-9105-48A5-8A92-25C9283756D1}" type="slidenum">
              <a:rPr lang="en-GB" smtClean="0"/>
              <a:pPr/>
              <a:t>24</a:t>
            </a:fld>
            <a:endParaRPr lang="en-GB" dirty="0"/>
          </a:p>
        </p:txBody>
      </p:sp>
      <p:sp>
        <p:nvSpPr>
          <p:cNvPr id="10" name="TextBox 9">
            <a:extLst>
              <a:ext uri="{FF2B5EF4-FFF2-40B4-BE49-F238E27FC236}">
                <a16:creationId xmlns:a16="http://schemas.microsoft.com/office/drawing/2014/main" id="{87B9808F-6EF9-6FC4-AC08-B70056F4C77D}"/>
              </a:ext>
            </a:extLst>
          </p:cNvPr>
          <p:cNvSpPr txBox="1"/>
          <p:nvPr/>
        </p:nvSpPr>
        <p:spPr>
          <a:xfrm>
            <a:off x="4654364" y="2062279"/>
            <a:ext cx="3745892" cy="1323439"/>
          </a:xfrm>
          <a:prstGeom prst="rect">
            <a:avLst/>
          </a:prstGeom>
          <a:noFill/>
          <a:ln>
            <a:solidFill>
              <a:schemeClr val="accent6"/>
            </a:solidFill>
          </a:ln>
        </p:spPr>
        <p:txBody>
          <a:bodyPr wrap="square" rtlCol="0">
            <a:spAutoFit/>
          </a:bodyPr>
          <a:lstStyle/>
          <a:p>
            <a:r>
              <a:rPr lang="en-GB" sz="1400" b="1" dirty="0">
                <a:solidFill>
                  <a:schemeClr val="accent6"/>
                </a:solidFill>
              </a:rPr>
              <a:t>Who is the training for:</a:t>
            </a:r>
          </a:p>
          <a:p>
            <a:r>
              <a:rPr lang="en-GB" sz="1100" dirty="0"/>
              <a:t>All adult social care staff working in Care Home Settings. It will be particularly beneficial to “new starters”.</a:t>
            </a:r>
          </a:p>
          <a:p>
            <a:endParaRPr lang="en-GB" sz="1100" dirty="0"/>
          </a:p>
          <a:p>
            <a:endParaRPr lang="en-GB" sz="1100" dirty="0"/>
          </a:p>
          <a:p>
            <a:endParaRPr lang="en-GB" sz="1100" dirty="0"/>
          </a:p>
        </p:txBody>
      </p:sp>
      <p:sp>
        <p:nvSpPr>
          <p:cNvPr id="11" name="TextBox 10">
            <a:extLst>
              <a:ext uri="{FF2B5EF4-FFF2-40B4-BE49-F238E27FC236}">
                <a16:creationId xmlns:a16="http://schemas.microsoft.com/office/drawing/2014/main" id="{44AA2948-6D63-1ECB-A226-D469E0F1705C}"/>
              </a:ext>
            </a:extLst>
          </p:cNvPr>
          <p:cNvSpPr txBox="1"/>
          <p:nvPr/>
        </p:nvSpPr>
        <p:spPr>
          <a:xfrm>
            <a:off x="8942438" y="2062279"/>
            <a:ext cx="2266130" cy="1200329"/>
          </a:xfrm>
          <a:prstGeom prst="rect">
            <a:avLst/>
          </a:prstGeom>
          <a:noFill/>
          <a:ln>
            <a:solidFill>
              <a:schemeClr val="accent6"/>
            </a:solidFill>
          </a:ln>
        </p:spPr>
        <p:txBody>
          <a:bodyPr wrap="square" rtlCol="0">
            <a:spAutoFit/>
          </a:bodyPr>
          <a:lstStyle/>
          <a:p>
            <a:r>
              <a:rPr lang="en-GB" sz="1400" b="1" dirty="0">
                <a:solidFill>
                  <a:schemeClr val="accent6"/>
                </a:solidFill>
              </a:rPr>
              <a:t>How long is the training:</a:t>
            </a:r>
          </a:p>
          <a:p>
            <a:endParaRPr lang="en-GB" sz="1400" b="1" dirty="0">
              <a:solidFill>
                <a:srgbClr val="7030A0"/>
              </a:solidFill>
            </a:endParaRPr>
          </a:p>
          <a:p>
            <a:r>
              <a:rPr lang="en-GB" sz="1100" dirty="0"/>
              <a:t>It will take approximately 30 minutes to complete this online awareness module</a:t>
            </a:r>
          </a:p>
          <a:p>
            <a:endParaRPr lang="en-GB" sz="1100" dirty="0"/>
          </a:p>
        </p:txBody>
      </p:sp>
      <p:sp>
        <p:nvSpPr>
          <p:cNvPr id="12" name="TextBox 11">
            <a:extLst>
              <a:ext uri="{FF2B5EF4-FFF2-40B4-BE49-F238E27FC236}">
                <a16:creationId xmlns:a16="http://schemas.microsoft.com/office/drawing/2014/main" id="{336EF446-78D0-E3D2-3B26-D7E72DA63BF1}"/>
              </a:ext>
            </a:extLst>
          </p:cNvPr>
          <p:cNvSpPr txBox="1"/>
          <p:nvPr/>
        </p:nvSpPr>
        <p:spPr>
          <a:xfrm>
            <a:off x="421003" y="2045865"/>
            <a:ext cx="3946805" cy="1283557"/>
          </a:xfrm>
          <a:prstGeom prst="rect">
            <a:avLst/>
          </a:prstGeom>
          <a:noFill/>
          <a:ln>
            <a:solidFill>
              <a:schemeClr val="accent6"/>
            </a:solidFill>
          </a:ln>
        </p:spPr>
        <p:txBody>
          <a:bodyPr wrap="square" rtlCol="0">
            <a:spAutoFit/>
          </a:bodyPr>
          <a:lstStyle/>
          <a:p>
            <a:pPr>
              <a:lnSpc>
                <a:spcPct val="107000"/>
              </a:lnSpc>
              <a:spcAft>
                <a:spcPts val="800"/>
              </a:spcAft>
            </a:pPr>
            <a:r>
              <a:rPr lang="en-GB" sz="1400" b="1" dirty="0">
                <a:solidFill>
                  <a:schemeClr val="accent6"/>
                </a:solidFill>
              </a:rPr>
              <a:t>Course Overview:</a:t>
            </a:r>
          </a:p>
          <a:p>
            <a:pPr>
              <a:lnSpc>
                <a:spcPct val="107000"/>
              </a:lnSpc>
              <a:spcAft>
                <a:spcPts val="800"/>
              </a:spcAft>
            </a:pPr>
            <a:r>
              <a:rPr lang="en-GB" sz="1100" dirty="0"/>
              <a:t>The course aims to provide an overview on managing the nutrition and hydration needs of care home residents</a:t>
            </a:r>
          </a:p>
          <a:p>
            <a:pPr>
              <a:lnSpc>
                <a:spcPct val="107000"/>
              </a:lnSpc>
              <a:spcAft>
                <a:spcPts val="800"/>
              </a:spcAft>
            </a:pPr>
            <a:endParaRPr lang="en-GB" sz="1400" b="1" dirty="0">
              <a:solidFill>
                <a:srgbClr val="7030A0"/>
              </a:solidFill>
            </a:endParaRPr>
          </a:p>
        </p:txBody>
      </p:sp>
      <p:sp>
        <p:nvSpPr>
          <p:cNvPr id="13" name="TextBox 12">
            <a:extLst>
              <a:ext uri="{FF2B5EF4-FFF2-40B4-BE49-F238E27FC236}">
                <a16:creationId xmlns:a16="http://schemas.microsoft.com/office/drawing/2014/main" id="{E61E53FE-9E6C-B5F3-D7B8-9CF4B9F30F16}"/>
              </a:ext>
            </a:extLst>
          </p:cNvPr>
          <p:cNvSpPr txBox="1"/>
          <p:nvPr/>
        </p:nvSpPr>
        <p:spPr>
          <a:xfrm>
            <a:off x="407169" y="3646370"/>
            <a:ext cx="3960639" cy="1895904"/>
          </a:xfrm>
          <a:prstGeom prst="rect">
            <a:avLst/>
          </a:prstGeom>
          <a:noFill/>
          <a:ln>
            <a:solidFill>
              <a:schemeClr val="accent6"/>
            </a:solidFill>
          </a:ln>
        </p:spPr>
        <p:txBody>
          <a:bodyPr wrap="square" rtlCol="0">
            <a:spAutoFit/>
          </a:bodyPr>
          <a:lstStyle/>
          <a:p>
            <a:pPr>
              <a:lnSpc>
                <a:spcPct val="107000"/>
              </a:lnSpc>
              <a:spcAft>
                <a:spcPts val="800"/>
              </a:spcAft>
            </a:pPr>
            <a:r>
              <a:rPr lang="en-GB" sz="1400" b="1" dirty="0">
                <a:solidFill>
                  <a:schemeClr val="accent6"/>
                </a:solidFill>
              </a:rPr>
              <a:t>Key Learning Points:</a:t>
            </a:r>
          </a:p>
          <a:p>
            <a:pPr marL="171450" indent="-171450">
              <a:lnSpc>
                <a:spcPct val="107000"/>
              </a:lnSpc>
              <a:spcAft>
                <a:spcPts val="800"/>
              </a:spcAft>
              <a:buFont typeface="Wingdings" panose="05000000000000000000" pitchFamily="2" charset="2"/>
              <a:buChar char="Ø"/>
            </a:pPr>
            <a:r>
              <a:rPr lang="en-GB" sz="1100" dirty="0">
                <a:effectLst/>
                <a:latin typeface="+mj-lt"/>
                <a:ea typeface="Times New Roman" panose="02020603050405020304" pitchFamily="18" charset="0"/>
                <a:cs typeface="Calibri" panose="020F0502020204030204" pitchFamily="34" charset="0"/>
              </a:rPr>
              <a:t>Principles of a healthy diet </a:t>
            </a:r>
            <a:endParaRPr lang="en-GB" sz="1100" dirty="0">
              <a:effectLst/>
              <a:latin typeface="+mj-lt"/>
              <a:ea typeface="Calibri" panose="020F0502020204030204" pitchFamily="34" charset="0"/>
              <a:cs typeface="Times New Roman" panose="02020603050405020304" pitchFamily="18" charset="0"/>
            </a:endParaRPr>
          </a:p>
          <a:p>
            <a:pPr marL="171450" indent="-171450">
              <a:lnSpc>
                <a:spcPct val="107000"/>
              </a:lnSpc>
              <a:spcAft>
                <a:spcPts val="800"/>
              </a:spcAft>
              <a:buFont typeface="Wingdings" panose="05000000000000000000" pitchFamily="2" charset="2"/>
              <a:buChar char="Ø"/>
            </a:pPr>
            <a:r>
              <a:rPr lang="en-GB" sz="1100" dirty="0">
                <a:effectLst/>
                <a:latin typeface="+mj-lt"/>
                <a:ea typeface="Times New Roman" panose="02020603050405020304" pitchFamily="18" charset="0"/>
                <a:cs typeface="Calibri" panose="020F0502020204030204" pitchFamily="34" charset="0"/>
              </a:rPr>
              <a:t>Malnutrition in older adults </a:t>
            </a:r>
            <a:endParaRPr lang="en-GB" sz="1100" dirty="0">
              <a:effectLst/>
              <a:latin typeface="+mj-lt"/>
              <a:ea typeface="Calibri" panose="020F0502020204030204" pitchFamily="34" charset="0"/>
              <a:cs typeface="Times New Roman" panose="02020603050405020304" pitchFamily="18" charset="0"/>
            </a:endParaRPr>
          </a:p>
          <a:p>
            <a:pPr marL="171450" indent="-171450">
              <a:lnSpc>
                <a:spcPct val="107000"/>
              </a:lnSpc>
              <a:spcAft>
                <a:spcPts val="800"/>
              </a:spcAft>
              <a:buFont typeface="Wingdings" panose="05000000000000000000" pitchFamily="2" charset="2"/>
              <a:buChar char="Ø"/>
            </a:pPr>
            <a:r>
              <a:rPr lang="en-GB" sz="1100" dirty="0">
                <a:effectLst/>
                <a:latin typeface="+mj-lt"/>
                <a:ea typeface="Times New Roman" panose="02020603050405020304" pitchFamily="18" charset="0"/>
                <a:cs typeface="Calibri" panose="020F0502020204030204" pitchFamily="34" charset="0"/>
              </a:rPr>
              <a:t>A food first approach  </a:t>
            </a:r>
            <a:endParaRPr lang="en-GB" sz="1100" dirty="0">
              <a:effectLst/>
              <a:latin typeface="+mj-lt"/>
              <a:ea typeface="Calibri" panose="020F0502020204030204" pitchFamily="34" charset="0"/>
              <a:cs typeface="Times New Roman" panose="02020603050405020304" pitchFamily="18" charset="0"/>
            </a:endParaRPr>
          </a:p>
          <a:p>
            <a:pPr marL="171450" indent="-171450">
              <a:lnSpc>
                <a:spcPct val="107000"/>
              </a:lnSpc>
              <a:spcAft>
                <a:spcPts val="800"/>
              </a:spcAft>
              <a:buFont typeface="Wingdings" panose="05000000000000000000" pitchFamily="2" charset="2"/>
              <a:buChar char="Ø"/>
            </a:pPr>
            <a:r>
              <a:rPr lang="en-GB" sz="1100" dirty="0">
                <a:effectLst/>
                <a:latin typeface="+mj-lt"/>
                <a:ea typeface="Times New Roman" panose="02020603050405020304" pitchFamily="18" charset="0"/>
                <a:cs typeface="Calibri" panose="020F0502020204030204" pitchFamily="34" charset="0"/>
              </a:rPr>
              <a:t>Swallowing difficulties (Dysphagia) </a:t>
            </a:r>
            <a:endParaRPr lang="en-GB" sz="1100" dirty="0">
              <a:effectLst/>
              <a:latin typeface="+mj-lt"/>
              <a:ea typeface="Calibri" panose="020F0502020204030204" pitchFamily="34" charset="0"/>
              <a:cs typeface="Times New Roman" panose="02020603050405020304" pitchFamily="18" charset="0"/>
            </a:endParaRPr>
          </a:p>
          <a:p>
            <a:pPr marL="171450" indent="-171450">
              <a:buFont typeface="Wingdings" panose="05000000000000000000" pitchFamily="2" charset="2"/>
              <a:buChar char="Ø"/>
            </a:pPr>
            <a:r>
              <a:rPr lang="en-GB" sz="1100" dirty="0">
                <a:effectLst/>
                <a:latin typeface="+mj-lt"/>
                <a:ea typeface="Times New Roman" panose="02020603050405020304" pitchFamily="18" charset="0"/>
              </a:rPr>
              <a:t>Hydration</a:t>
            </a:r>
            <a:endParaRPr lang="en-GB" sz="1100" b="1" i="1" dirty="0">
              <a:latin typeface="+mj-lt"/>
              <a:ea typeface="Times New Roman" panose="02020603050405020304" pitchFamily="18" charset="0"/>
              <a:cs typeface="Calibri" panose="020F0502020204030204" pitchFamily="34" charset="0"/>
            </a:endParaRPr>
          </a:p>
          <a:p>
            <a:pPr>
              <a:lnSpc>
                <a:spcPct val="107000"/>
              </a:lnSpc>
              <a:spcAft>
                <a:spcPts val="800"/>
              </a:spcAft>
            </a:pPr>
            <a:endParaRPr lang="en-GB" sz="1100" b="1" i="1" dirty="0">
              <a:solidFill>
                <a:srgbClr val="7030A0"/>
              </a:solidFill>
              <a:latin typeface="Century Gothic" panose="020B0502020202020204" pitchFamily="34" charset="0"/>
              <a:ea typeface="Times New Roman" panose="02020603050405020304" pitchFamily="18" charset="0"/>
              <a:cs typeface="Calibri" panose="020F0502020204030204" pitchFamily="34" charset="0"/>
            </a:endParaRPr>
          </a:p>
        </p:txBody>
      </p:sp>
      <p:sp>
        <p:nvSpPr>
          <p:cNvPr id="15" name="TextBox 14">
            <a:extLst>
              <a:ext uri="{FF2B5EF4-FFF2-40B4-BE49-F238E27FC236}">
                <a16:creationId xmlns:a16="http://schemas.microsoft.com/office/drawing/2014/main" id="{B3F663C0-29A8-7653-455D-A2726C9D25DA}"/>
              </a:ext>
            </a:extLst>
          </p:cNvPr>
          <p:cNvSpPr txBox="1"/>
          <p:nvPr/>
        </p:nvSpPr>
        <p:spPr>
          <a:xfrm>
            <a:off x="6816080" y="3734271"/>
            <a:ext cx="3745892" cy="861774"/>
          </a:xfrm>
          <a:prstGeom prst="rect">
            <a:avLst/>
          </a:prstGeom>
          <a:noFill/>
          <a:ln>
            <a:solidFill>
              <a:schemeClr val="accent6"/>
            </a:solidFill>
          </a:ln>
        </p:spPr>
        <p:txBody>
          <a:bodyPr wrap="square" rtlCol="0">
            <a:spAutoFit/>
          </a:bodyPr>
          <a:lstStyle/>
          <a:p>
            <a:r>
              <a:rPr lang="en-GB" sz="1400" b="1" dirty="0">
                <a:solidFill>
                  <a:schemeClr val="accent6"/>
                </a:solidFill>
              </a:rPr>
              <a:t>Dates Times Venue:</a:t>
            </a:r>
          </a:p>
          <a:p>
            <a:endParaRPr lang="en-GB" sz="1400" b="1" dirty="0">
              <a:solidFill>
                <a:srgbClr val="7030A0"/>
              </a:solidFill>
            </a:endParaRPr>
          </a:p>
          <a:p>
            <a:r>
              <a:rPr lang="en-GB" sz="1100" dirty="0"/>
              <a:t>On-line learning to be completed at own convenience</a:t>
            </a:r>
          </a:p>
        </p:txBody>
      </p:sp>
      <p:sp>
        <p:nvSpPr>
          <p:cNvPr id="17" name="TextBox 16">
            <a:extLst>
              <a:ext uri="{FF2B5EF4-FFF2-40B4-BE49-F238E27FC236}">
                <a16:creationId xmlns:a16="http://schemas.microsoft.com/office/drawing/2014/main" id="{1781E83B-9954-F802-8348-5B3B82A97EF8}"/>
              </a:ext>
            </a:extLst>
          </p:cNvPr>
          <p:cNvSpPr txBox="1"/>
          <p:nvPr/>
        </p:nvSpPr>
        <p:spPr>
          <a:xfrm>
            <a:off x="4654364" y="4816359"/>
            <a:ext cx="4509945" cy="1090427"/>
          </a:xfrm>
          <a:prstGeom prst="rect">
            <a:avLst/>
          </a:prstGeom>
          <a:noFill/>
          <a:ln>
            <a:solidFill>
              <a:schemeClr val="accent6"/>
            </a:solidFill>
          </a:ln>
        </p:spPr>
        <p:txBody>
          <a:bodyPr wrap="square">
            <a:spAutoFit/>
          </a:bodyPr>
          <a:lstStyle/>
          <a:p>
            <a:pPr>
              <a:lnSpc>
                <a:spcPct val="107000"/>
              </a:lnSpc>
              <a:spcAft>
                <a:spcPts val="800"/>
              </a:spcAft>
            </a:pPr>
            <a:r>
              <a:rPr lang="en-GB" sz="1400" b="1" dirty="0">
                <a:solidFill>
                  <a:schemeClr val="accent6"/>
                </a:solidFill>
              </a:rPr>
              <a:t>How to register/enrol:</a:t>
            </a:r>
            <a:endParaRPr lang="en-GB" sz="1100" b="1" dirty="0">
              <a:solidFill>
                <a:schemeClr val="accent6"/>
              </a:solidFill>
            </a:endParaRPr>
          </a:p>
          <a:p>
            <a:pPr>
              <a:lnSpc>
                <a:spcPct val="107000"/>
              </a:lnSpc>
              <a:spcAft>
                <a:spcPts val="800"/>
              </a:spcAft>
            </a:pPr>
            <a:r>
              <a:rPr lang="en-GB" sz="1200" b="1" dirty="0">
                <a:hlinkClick r:id="rId2">
                  <a:extLst>
                    <a:ext uri="{A12FA001-AC4F-418D-AE19-62706E023703}">
                      <ahyp:hlinkClr xmlns:ahyp="http://schemas.microsoft.com/office/drawing/2018/hyperlinkcolor" val="tx"/>
                    </a:ext>
                  </a:extLst>
                </a:hlinkClick>
              </a:rPr>
              <a:t>To participate in this training please click here to access the online video</a:t>
            </a:r>
            <a:r>
              <a:rPr lang="en-GB" sz="1200" b="1" dirty="0"/>
              <a:t> on the BLMK ICB YouTube Channel.</a:t>
            </a:r>
          </a:p>
          <a:p>
            <a:pPr>
              <a:lnSpc>
                <a:spcPct val="107000"/>
              </a:lnSpc>
              <a:spcAft>
                <a:spcPts val="800"/>
              </a:spcAft>
            </a:pPr>
            <a:endParaRPr lang="en-GB" sz="1100" dirty="0"/>
          </a:p>
        </p:txBody>
      </p:sp>
      <p:sp>
        <p:nvSpPr>
          <p:cNvPr id="18" name="TextBox 17">
            <a:extLst>
              <a:ext uri="{FF2B5EF4-FFF2-40B4-BE49-F238E27FC236}">
                <a16:creationId xmlns:a16="http://schemas.microsoft.com/office/drawing/2014/main" id="{597A4263-F216-0DCB-8997-C338D2B5D447}"/>
              </a:ext>
            </a:extLst>
          </p:cNvPr>
          <p:cNvSpPr txBox="1"/>
          <p:nvPr/>
        </p:nvSpPr>
        <p:spPr>
          <a:xfrm>
            <a:off x="440741" y="1335171"/>
            <a:ext cx="8427247" cy="430887"/>
          </a:xfrm>
          <a:prstGeom prst="rect">
            <a:avLst/>
          </a:prstGeom>
          <a:noFill/>
        </p:spPr>
        <p:txBody>
          <a:bodyPr wrap="square" rtlCol="0">
            <a:spAutoFit/>
          </a:bodyPr>
          <a:lstStyle/>
          <a:p>
            <a:r>
              <a:rPr lang="en-GB" sz="1100" b="1" dirty="0"/>
              <a:t>This training has been co-produced by colleagues from Food First Teams across BLMK together with Bedfordshire Hospitals Drink Well Hydration Team</a:t>
            </a:r>
          </a:p>
        </p:txBody>
      </p:sp>
    </p:spTree>
    <p:extLst>
      <p:ext uri="{BB962C8B-B14F-4D97-AF65-F5344CB8AC3E}">
        <p14:creationId xmlns:p14="http://schemas.microsoft.com/office/powerpoint/2010/main" val="37169243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9F5677D-AB0B-3046-8959-204B53F265D4}"/>
              </a:ext>
            </a:extLst>
          </p:cNvPr>
          <p:cNvSpPr>
            <a:spLocks noGrp="1"/>
          </p:cNvSpPr>
          <p:nvPr>
            <p:ph type="title"/>
          </p:nvPr>
        </p:nvSpPr>
        <p:spPr>
          <a:xfrm>
            <a:off x="523445" y="382349"/>
            <a:ext cx="8812915" cy="814403"/>
          </a:xfrm>
        </p:spPr>
        <p:txBody>
          <a:bodyPr>
            <a:normAutofit fontScale="90000"/>
          </a:bodyPr>
          <a:lstStyle/>
          <a:p>
            <a:r>
              <a:rPr lang="en-US" dirty="0">
                <a:solidFill>
                  <a:schemeClr val="accent6"/>
                </a:solidFill>
              </a:rPr>
              <a:t>(Food First) Nutrition Champion</a:t>
            </a:r>
            <a:br>
              <a:rPr lang="en-US" dirty="0"/>
            </a:br>
            <a:endParaRPr lang="en-US" sz="1400" dirty="0"/>
          </a:p>
        </p:txBody>
      </p:sp>
      <p:sp>
        <p:nvSpPr>
          <p:cNvPr id="5" name="Footer Placeholder 4">
            <a:extLst>
              <a:ext uri="{FF2B5EF4-FFF2-40B4-BE49-F238E27FC236}">
                <a16:creationId xmlns:a16="http://schemas.microsoft.com/office/drawing/2014/main" id="{12FC4B26-40DE-C840-B880-89B0F9E655A8}"/>
              </a:ext>
            </a:extLst>
          </p:cNvPr>
          <p:cNvSpPr>
            <a:spLocks noGrp="1"/>
          </p:cNvSpPr>
          <p:nvPr>
            <p:ph type="ftr" sz="quarter" idx="11"/>
          </p:nvPr>
        </p:nvSpPr>
        <p:spPr/>
        <p:txBody>
          <a:bodyPr/>
          <a:lstStyle/>
          <a:p>
            <a:r>
              <a:rPr lang="en-GB" b="1" dirty="0" err="1"/>
              <a:t>Bedfordshire,</a:t>
            </a:r>
            <a:r>
              <a:rPr lang="en-GB" b="1" dirty="0"/>
              <a:t> Luton and Milton Keynes Health and Care Partnership</a:t>
            </a:r>
            <a:endParaRPr lang="en-GB" dirty="0"/>
          </a:p>
        </p:txBody>
      </p:sp>
      <p:sp>
        <p:nvSpPr>
          <p:cNvPr id="6" name="Slide Number Placeholder 5">
            <a:extLst>
              <a:ext uri="{FF2B5EF4-FFF2-40B4-BE49-F238E27FC236}">
                <a16:creationId xmlns:a16="http://schemas.microsoft.com/office/drawing/2014/main" id="{17135F3E-2E0B-FD4F-A631-FFE9F2B87C7D}"/>
              </a:ext>
            </a:extLst>
          </p:cNvPr>
          <p:cNvSpPr>
            <a:spLocks noGrp="1"/>
          </p:cNvSpPr>
          <p:nvPr>
            <p:ph type="sldNum" sz="quarter" idx="12"/>
          </p:nvPr>
        </p:nvSpPr>
        <p:spPr/>
        <p:txBody>
          <a:bodyPr/>
          <a:lstStyle/>
          <a:p>
            <a:fld id="{30A60DCE-9105-48A5-8A92-25C9283756D1}" type="slidenum">
              <a:rPr lang="en-GB" smtClean="0"/>
              <a:pPr/>
              <a:t>25</a:t>
            </a:fld>
            <a:endParaRPr lang="en-GB" dirty="0"/>
          </a:p>
        </p:txBody>
      </p:sp>
      <p:sp>
        <p:nvSpPr>
          <p:cNvPr id="10" name="TextBox 9">
            <a:extLst>
              <a:ext uri="{FF2B5EF4-FFF2-40B4-BE49-F238E27FC236}">
                <a16:creationId xmlns:a16="http://schemas.microsoft.com/office/drawing/2014/main" id="{87B9808F-6EF9-6FC4-AC08-B70056F4C77D}"/>
              </a:ext>
            </a:extLst>
          </p:cNvPr>
          <p:cNvSpPr txBox="1"/>
          <p:nvPr/>
        </p:nvSpPr>
        <p:spPr>
          <a:xfrm>
            <a:off x="443007" y="3467648"/>
            <a:ext cx="2754293" cy="815608"/>
          </a:xfrm>
          <a:prstGeom prst="rect">
            <a:avLst/>
          </a:prstGeom>
          <a:noFill/>
          <a:ln>
            <a:solidFill>
              <a:schemeClr val="accent6"/>
            </a:solidFill>
          </a:ln>
        </p:spPr>
        <p:txBody>
          <a:bodyPr wrap="square" rtlCol="0">
            <a:spAutoFit/>
          </a:bodyPr>
          <a:lstStyle/>
          <a:p>
            <a:r>
              <a:rPr lang="en-GB" sz="1400" b="1" dirty="0">
                <a:solidFill>
                  <a:schemeClr val="accent6"/>
                </a:solidFill>
              </a:rPr>
              <a:t>Who is the training for:</a:t>
            </a:r>
          </a:p>
          <a:p>
            <a:r>
              <a:rPr lang="en-GB" sz="1100" dirty="0"/>
              <a:t>All adult social care staff working in Care Home Settings including Kitchen Staff</a:t>
            </a:r>
          </a:p>
        </p:txBody>
      </p:sp>
      <p:sp>
        <p:nvSpPr>
          <p:cNvPr id="11" name="TextBox 10">
            <a:extLst>
              <a:ext uri="{FF2B5EF4-FFF2-40B4-BE49-F238E27FC236}">
                <a16:creationId xmlns:a16="http://schemas.microsoft.com/office/drawing/2014/main" id="{44AA2948-6D63-1ECB-A226-D469E0F1705C}"/>
              </a:ext>
            </a:extLst>
          </p:cNvPr>
          <p:cNvSpPr txBox="1"/>
          <p:nvPr/>
        </p:nvSpPr>
        <p:spPr>
          <a:xfrm>
            <a:off x="432004" y="4462090"/>
            <a:ext cx="2754293" cy="523220"/>
          </a:xfrm>
          <a:prstGeom prst="rect">
            <a:avLst/>
          </a:prstGeom>
          <a:noFill/>
          <a:ln>
            <a:solidFill>
              <a:schemeClr val="accent6"/>
            </a:solidFill>
          </a:ln>
        </p:spPr>
        <p:txBody>
          <a:bodyPr wrap="square" rtlCol="0">
            <a:spAutoFit/>
          </a:bodyPr>
          <a:lstStyle/>
          <a:p>
            <a:r>
              <a:rPr lang="en-GB" sz="1400" b="1" dirty="0">
                <a:solidFill>
                  <a:schemeClr val="accent6"/>
                </a:solidFill>
              </a:rPr>
              <a:t>How long is the training:</a:t>
            </a:r>
          </a:p>
          <a:p>
            <a:r>
              <a:rPr lang="en-GB" sz="1400" b="1" dirty="0"/>
              <a:t> </a:t>
            </a:r>
            <a:r>
              <a:rPr lang="en-GB" sz="1100" dirty="0"/>
              <a:t>2 hours</a:t>
            </a:r>
          </a:p>
        </p:txBody>
      </p:sp>
      <p:sp>
        <p:nvSpPr>
          <p:cNvPr id="12" name="TextBox 11">
            <a:extLst>
              <a:ext uri="{FF2B5EF4-FFF2-40B4-BE49-F238E27FC236}">
                <a16:creationId xmlns:a16="http://schemas.microsoft.com/office/drawing/2014/main" id="{336EF446-78D0-E3D2-3B26-D7E72DA63BF1}"/>
              </a:ext>
            </a:extLst>
          </p:cNvPr>
          <p:cNvSpPr txBox="1"/>
          <p:nvPr/>
        </p:nvSpPr>
        <p:spPr>
          <a:xfrm>
            <a:off x="421003" y="1824118"/>
            <a:ext cx="2776297" cy="1464696"/>
          </a:xfrm>
          <a:prstGeom prst="rect">
            <a:avLst/>
          </a:prstGeom>
          <a:noFill/>
          <a:ln>
            <a:solidFill>
              <a:schemeClr val="accent6"/>
            </a:solidFill>
          </a:ln>
        </p:spPr>
        <p:txBody>
          <a:bodyPr wrap="square" rtlCol="0">
            <a:spAutoFit/>
          </a:bodyPr>
          <a:lstStyle/>
          <a:p>
            <a:pPr>
              <a:lnSpc>
                <a:spcPct val="107000"/>
              </a:lnSpc>
              <a:spcAft>
                <a:spcPts val="800"/>
              </a:spcAft>
            </a:pPr>
            <a:r>
              <a:rPr lang="en-GB" sz="1400" b="1" dirty="0">
                <a:solidFill>
                  <a:schemeClr val="accent6"/>
                </a:solidFill>
              </a:rPr>
              <a:t>Course Overview:</a:t>
            </a:r>
          </a:p>
          <a:p>
            <a:pPr>
              <a:lnSpc>
                <a:spcPct val="107000"/>
              </a:lnSpc>
              <a:spcAft>
                <a:spcPts val="800"/>
              </a:spcAft>
            </a:pPr>
            <a:r>
              <a:rPr lang="en-GB" sz="11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This course provides additional detailed training on the identification and management of malnutrition in care home residents.</a:t>
            </a:r>
            <a:endParaRPr lang="en-GB" sz="11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400" b="1" dirty="0">
              <a:solidFill>
                <a:srgbClr val="7030A0"/>
              </a:solidFill>
            </a:endParaRPr>
          </a:p>
        </p:txBody>
      </p:sp>
      <p:sp>
        <p:nvSpPr>
          <p:cNvPr id="13" name="TextBox 12">
            <a:extLst>
              <a:ext uri="{FF2B5EF4-FFF2-40B4-BE49-F238E27FC236}">
                <a16:creationId xmlns:a16="http://schemas.microsoft.com/office/drawing/2014/main" id="{E61E53FE-9E6C-B5F3-D7B8-9CF4B9F30F16}"/>
              </a:ext>
            </a:extLst>
          </p:cNvPr>
          <p:cNvSpPr txBox="1"/>
          <p:nvPr/>
        </p:nvSpPr>
        <p:spPr>
          <a:xfrm>
            <a:off x="3464201" y="1824118"/>
            <a:ext cx="4915537" cy="2182649"/>
          </a:xfrm>
          <a:prstGeom prst="rect">
            <a:avLst/>
          </a:prstGeom>
          <a:noFill/>
          <a:ln>
            <a:solidFill>
              <a:schemeClr val="accent6"/>
            </a:solidFill>
          </a:ln>
        </p:spPr>
        <p:txBody>
          <a:bodyPr wrap="square" rtlCol="0">
            <a:spAutoFit/>
          </a:bodyPr>
          <a:lstStyle/>
          <a:p>
            <a:pPr>
              <a:lnSpc>
                <a:spcPct val="107000"/>
              </a:lnSpc>
              <a:spcAft>
                <a:spcPts val="800"/>
              </a:spcAft>
            </a:pPr>
            <a:r>
              <a:rPr lang="en-GB" sz="1400" b="1" dirty="0">
                <a:solidFill>
                  <a:schemeClr val="accent6"/>
                </a:solidFill>
              </a:rPr>
              <a:t>Key Learning Points:</a:t>
            </a:r>
          </a:p>
          <a:p>
            <a:pPr marL="171450" indent="-171450">
              <a:lnSpc>
                <a:spcPct val="107000"/>
              </a:lnSpc>
              <a:spcAft>
                <a:spcPts val="800"/>
              </a:spcAft>
              <a:buFont typeface="Wingdings" panose="05000000000000000000" pitchFamily="2" charset="2"/>
              <a:buChar char="Ø"/>
            </a:pPr>
            <a:r>
              <a:rPr lang="en-GB" sz="1100" dirty="0">
                <a:solidFill>
                  <a:srgbClr val="000000"/>
                </a:solidFill>
                <a:effectLst/>
                <a:ea typeface="Times New Roman" panose="02020603050405020304" pitchFamily="18" charset="0"/>
                <a:cs typeface="Calibri" panose="020F0502020204030204" pitchFamily="34" charset="0"/>
              </a:rPr>
              <a:t>Overview of malnutrition </a:t>
            </a:r>
            <a:endParaRPr lang="en-GB" sz="1100" dirty="0">
              <a:effectLst/>
              <a:ea typeface="Calibri" panose="020F0502020204030204" pitchFamily="34" charset="0"/>
              <a:cs typeface="Times New Roman" panose="02020603050405020304" pitchFamily="18" charset="0"/>
            </a:endParaRPr>
          </a:p>
          <a:p>
            <a:pPr marL="171450" indent="-171450">
              <a:lnSpc>
                <a:spcPct val="107000"/>
              </a:lnSpc>
              <a:spcAft>
                <a:spcPts val="800"/>
              </a:spcAft>
              <a:buFont typeface="Wingdings" panose="05000000000000000000" pitchFamily="2" charset="2"/>
              <a:buChar char="Ø"/>
            </a:pPr>
            <a:r>
              <a:rPr lang="en-GB" sz="1100" dirty="0">
                <a:solidFill>
                  <a:srgbClr val="000000"/>
                </a:solidFill>
                <a:effectLst/>
                <a:ea typeface="Times New Roman" panose="02020603050405020304" pitchFamily="18" charset="0"/>
                <a:cs typeface="Calibri" panose="020F0502020204030204" pitchFamily="34" charset="0"/>
              </a:rPr>
              <a:t>Setting nutritional aims </a:t>
            </a:r>
            <a:endParaRPr lang="en-GB" sz="1100" dirty="0">
              <a:effectLst/>
              <a:ea typeface="Calibri" panose="020F0502020204030204" pitchFamily="34" charset="0"/>
              <a:cs typeface="Times New Roman" panose="02020603050405020304" pitchFamily="18" charset="0"/>
            </a:endParaRPr>
          </a:p>
          <a:p>
            <a:pPr marL="171450" indent="-171450">
              <a:lnSpc>
                <a:spcPct val="107000"/>
              </a:lnSpc>
              <a:spcAft>
                <a:spcPts val="800"/>
              </a:spcAft>
              <a:buFont typeface="Wingdings" panose="05000000000000000000" pitchFamily="2" charset="2"/>
              <a:buChar char="Ø"/>
            </a:pPr>
            <a:r>
              <a:rPr lang="en-GB" sz="1100" dirty="0">
                <a:solidFill>
                  <a:srgbClr val="000000"/>
                </a:solidFill>
                <a:effectLst/>
                <a:ea typeface="Times New Roman" panose="02020603050405020304" pitchFamily="18" charset="0"/>
                <a:cs typeface="Calibri" panose="020F0502020204030204" pitchFamily="34" charset="0"/>
              </a:rPr>
              <a:t>Food first principles </a:t>
            </a:r>
            <a:endParaRPr lang="en-GB" sz="1100" dirty="0">
              <a:effectLst/>
              <a:ea typeface="Calibri" panose="020F0502020204030204" pitchFamily="34" charset="0"/>
              <a:cs typeface="Times New Roman" panose="02020603050405020304" pitchFamily="18" charset="0"/>
            </a:endParaRPr>
          </a:p>
          <a:p>
            <a:pPr marL="171450" indent="-171450">
              <a:lnSpc>
                <a:spcPct val="107000"/>
              </a:lnSpc>
              <a:spcAft>
                <a:spcPts val="800"/>
              </a:spcAft>
              <a:buFont typeface="Wingdings" panose="05000000000000000000" pitchFamily="2" charset="2"/>
              <a:buChar char="Ø"/>
            </a:pPr>
            <a:r>
              <a:rPr lang="en-GB" sz="1100" dirty="0">
                <a:solidFill>
                  <a:srgbClr val="000000"/>
                </a:solidFill>
                <a:effectLst/>
                <a:ea typeface="Times New Roman" panose="02020603050405020304" pitchFamily="18" charset="0"/>
                <a:cs typeface="Calibri" panose="020F0502020204030204" pitchFamily="34" charset="0"/>
              </a:rPr>
              <a:t>Completing nutritional care plans </a:t>
            </a:r>
            <a:endParaRPr lang="en-GB" sz="1100" dirty="0">
              <a:effectLst/>
              <a:ea typeface="Calibri" panose="020F0502020204030204" pitchFamily="34" charset="0"/>
              <a:cs typeface="Times New Roman" panose="02020603050405020304" pitchFamily="18" charset="0"/>
            </a:endParaRPr>
          </a:p>
          <a:p>
            <a:pPr marL="171450" indent="-171450">
              <a:lnSpc>
                <a:spcPct val="107000"/>
              </a:lnSpc>
              <a:spcAft>
                <a:spcPts val="800"/>
              </a:spcAft>
              <a:buFont typeface="Wingdings" panose="05000000000000000000" pitchFamily="2" charset="2"/>
              <a:buChar char="Ø"/>
            </a:pPr>
            <a:r>
              <a:rPr lang="en-GB" sz="1100" dirty="0">
                <a:solidFill>
                  <a:srgbClr val="000000"/>
                </a:solidFill>
                <a:effectLst/>
                <a:ea typeface="Times New Roman" panose="02020603050405020304" pitchFamily="18" charset="0"/>
                <a:cs typeface="Calibri" panose="020F0502020204030204" pitchFamily="34" charset="0"/>
              </a:rPr>
              <a:t>Using food and fluid charts </a:t>
            </a:r>
            <a:endParaRPr lang="en-GB" sz="1100" dirty="0">
              <a:effectLst/>
              <a:ea typeface="Calibri" panose="020F0502020204030204" pitchFamily="34" charset="0"/>
              <a:cs typeface="Times New Roman" panose="02020603050405020304" pitchFamily="18" charset="0"/>
            </a:endParaRPr>
          </a:p>
          <a:p>
            <a:pPr marL="171450" indent="-171450">
              <a:buFont typeface="Wingdings" panose="05000000000000000000" pitchFamily="2" charset="2"/>
              <a:buChar char="Ø"/>
            </a:pPr>
            <a:r>
              <a:rPr lang="en-GB" sz="1100" dirty="0">
                <a:solidFill>
                  <a:srgbClr val="000000"/>
                </a:solidFill>
                <a:effectLst/>
                <a:ea typeface="Times New Roman" panose="02020603050405020304" pitchFamily="18" charset="0"/>
              </a:rPr>
              <a:t>Challenges with specific conditions (dysphagia, dementia, diabetes, end of life care)</a:t>
            </a:r>
            <a:endParaRPr lang="en-GB" sz="1100" b="1" i="1" dirty="0">
              <a:solidFill>
                <a:srgbClr val="7030A0"/>
              </a:solidFill>
              <a:ea typeface="Times New Roman" panose="02020603050405020304" pitchFamily="18" charset="0"/>
              <a:cs typeface="Calibri" panose="020F0502020204030204" pitchFamily="34" charset="0"/>
            </a:endParaRPr>
          </a:p>
        </p:txBody>
      </p:sp>
      <p:sp>
        <p:nvSpPr>
          <p:cNvPr id="15" name="TextBox 14">
            <a:extLst>
              <a:ext uri="{FF2B5EF4-FFF2-40B4-BE49-F238E27FC236}">
                <a16:creationId xmlns:a16="http://schemas.microsoft.com/office/drawing/2014/main" id="{B3F663C0-29A8-7653-455D-A2726C9D25DA}"/>
              </a:ext>
            </a:extLst>
          </p:cNvPr>
          <p:cNvSpPr txBox="1"/>
          <p:nvPr/>
        </p:nvSpPr>
        <p:spPr>
          <a:xfrm>
            <a:off x="8596960" y="1814902"/>
            <a:ext cx="3436206" cy="4623060"/>
          </a:xfrm>
          <a:prstGeom prst="rect">
            <a:avLst/>
          </a:prstGeom>
          <a:noFill/>
          <a:ln>
            <a:solidFill>
              <a:schemeClr val="accent6"/>
            </a:solidFill>
          </a:ln>
        </p:spPr>
        <p:txBody>
          <a:bodyPr wrap="square" rtlCol="0">
            <a:spAutoFit/>
          </a:bodyPr>
          <a:lstStyle/>
          <a:p>
            <a:r>
              <a:rPr lang="en-GB" sz="1400" b="1" dirty="0">
                <a:solidFill>
                  <a:schemeClr val="accent6"/>
                </a:solidFill>
              </a:rPr>
              <a:t>Dates Times Venue:</a:t>
            </a:r>
          </a:p>
          <a:p>
            <a:r>
              <a:rPr lang="en-GB" sz="1100" dirty="0"/>
              <a:t>Training session vary according to place please see below details for your area.</a:t>
            </a:r>
          </a:p>
          <a:p>
            <a:endParaRPr lang="en-GB" sz="1100" dirty="0"/>
          </a:p>
          <a:p>
            <a:pPr>
              <a:lnSpc>
                <a:spcPct val="107000"/>
              </a:lnSpc>
              <a:spcAft>
                <a:spcPts val="800"/>
              </a:spcAft>
            </a:pPr>
            <a:r>
              <a:rPr lang="en-GB" sz="1100" b="1" i="1" u="sng"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For homes in Luton, Dunstable, Houghton Regis &amp; Leighton Buzzard: </a:t>
            </a:r>
            <a:endParaRPr lang="en-GB" sz="1100" b="1" i="1" u="sng"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Training provided at the care home or via MS Teams as preferred. </a:t>
            </a:r>
            <a:endParaRPr lang="en-GB" sz="1100" dirty="0">
              <a:effectLst/>
              <a:latin typeface="Century Gothic" panose="020B0502020202020204" pitchFamily="34" charset="0"/>
              <a:ea typeface="Calibri" panose="020F0502020204030204" pitchFamily="34" charset="0"/>
              <a:cs typeface="Times New Roman" panose="02020603050405020304" pitchFamily="18" charset="0"/>
            </a:endParaRPr>
          </a:p>
          <a:p>
            <a:r>
              <a:rPr lang="en-GB" sz="1100" b="1" i="1" u="sng"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For homes in the rest of Central Beds &amp; Bedford: </a:t>
            </a:r>
            <a:endParaRPr lang="en-GB" sz="1100" b="1" i="1" u="sng" dirty="0">
              <a:effectLst/>
              <a:latin typeface="Century Gothic" panose="020B0502020202020204" pitchFamily="34" charset="0"/>
              <a:ea typeface="Calibri" panose="020F0502020204030204" pitchFamily="34" charset="0"/>
              <a:cs typeface="Times New Roman" panose="02020603050405020304" pitchFamily="18" charset="0"/>
            </a:endParaRPr>
          </a:p>
          <a:p>
            <a:endParaRPr lang="en-GB" sz="1100" dirty="0"/>
          </a:p>
          <a:p>
            <a:r>
              <a:rPr lang="en-GB" sz="11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Training provided Quarterly </a:t>
            </a:r>
            <a:r>
              <a:rPr lang="en-GB" sz="11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rPr>
              <a:t>via MS Teams full details provided when you register</a:t>
            </a:r>
          </a:p>
          <a:p>
            <a:endParaRPr lang="en-GB" sz="11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endParaRPr>
          </a:p>
          <a:p>
            <a:endParaRPr lang="en-GB" sz="11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endParaRPr>
          </a:p>
          <a:p>
            <a:endParaRPr lang="en-GB" sz="1100" dirty="0"/>
          </a:p>
          <a:p>
            <a:endParaRPr lang="en-GB" sz="1100" dirty="0"/>
          </a:p>
          <a:p>
            <a:endParaRPr lang="en-GB" sz="1100" dirty="0"/>
          </a:p>
          <a:p>
            <a:endParaRPr lang="en-GB" sz="1100" dirty="0"/>
          </a:p>
          <a:p>
            <a:endParaRPr lang="en-GB" sz="1100" dirty="0"/>
          </a:p>
          <a:p>
            <a:endParaRPr lang="en-GB" sz="1100" b="1" i="1" u="sng" dirty="0"/>
          </a:p>
          <a:p>
            <a:endParaRPr lang="en-GB" sz="1100" b="1" i="1" u="sng" dirty="0"/>
          </a:p>
          <a:p>
            <a:endParaRPr lang="en-GB" sz="1100" b="1" i="1" u="sng" dirty="0"/>
          </a:p>
          <a:p>
            <a:r>
              <a:rPr lang="en-GB" sz="1100" b="1" i="1" u="sng" dirty="0"/>
              <a:t>For homes in Milton Keynes</a:t>
            </a:r>
          </a:p>
          <a:p>
            <a:r>
              <a:rPr lang="en-GB" sz="1100" dirty="0"/>
              <a:t>Training provided at the care home or via MS Teams as preferred.</a:t>
            </a:r>
          </a:p>
        </p:txBody>
      </p:sp>
      <p:sp>
        <p:nvSpPr>
          <p:cNvPr id="17" name="TextBox 16">
            <a:extLst>
              <a:ext uri="{FF2B5EF4-FFF2-40B4-BE49-F238E27FC236}">
                <a16:creationId xmlns:a16="http://schemas.microsoft.com/office/drawing/2014/main" id="{1781E83B-9954-F802-8348-5B3B82A97EF8}"/>
              </a:ext>
            </a:extLst>
          </p:cNvPr>
          <p:cNvSpPr txBox="1"/>
          <p:nvPr/>
        </p:nvSpPr>
        <p:spPr>
          <a:xfrm>
            <a:off x="3446281" y="4217444"/>
            <a:ext cx="4915537" cy="2010359"/>
          </a:xfrm>
          <a:prstGeom prst="rect">
            <a:avLst/>
          </a:prstGeom>
          <a:noFill/>
          <a:ln>
            <a:solidFill>
              <a:schemeClr val="accent6"/>
            </a:solidFill>
          </a:ln>
        </p:spPr>
        <p:txBody>
          <a:bodyPr wrap="square">
            <a:spAutoFit/>
          </a:bodyPr>
          <a:lstStyle/>
          <a:p>
            <a:pPr>
              <a:lnSpc>
                <a:spcPct val="107000"/>
              </a:lnSpc>
              <a:spcAft>
                <a:spcPts val="800"/>
              </a:spcAft>
            </a:pPr>
            <a:r>
              <a:rPr lang="en-GB" sz="1400" b="1" dirty="0">
                <a:solidFill>
                  <a:schemeClr val="accent6"/>
                </a:solidFill>
              </a:rPr>
              <a:t>How to register/enrol:</a:t>
            </a:r>
          </a:p>
          <a:p>
            <a:pPr>
              <a:lnSpc>
                <a:spcPct val="107000"/>
              </a:lnSpc>
              <a:spcAft>
                <a:spcPts val="800"/>
              </a:spcAft>
            </a:pPr>
            <a:r>
              <a:rPr lang="en-GB" sz="1100" b="1" i="1" u="sng"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For homes in Luton, Dunstable, Houghton Regis &amp; Leighton Buzzard: </a:t>
            </a:r>
            <a:endParaRPr lang="en-GB" sz="1100" b="1" i="1" u="sng"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b="1" dirty="0">
                <a:effectLst/>
                <a:latin typeface="Century Gothic" panose="020B0502020202020204" pitchFamily="34" charset="0"/>
                <a:ea typeface="Times New Roman" panose="02020603050405020304" pitchFamily="18" charset="0"/>
                <a:cs typeface="Calibri" panose="020F0502020204030204" pitchFamily="34" charset="0"/>
              </a:rPr>
              <a:t>To enquire about training </a:t>
            </a:r>
            <a:r>
              <a:rPr lang="en-GB" sz="1100" b="1" dirty="0">
                <a:latin typeface="Century Gothic" panose="020B0502020202020204" pitchFamily="34" charset="0"/>
                <a:ea typeface="Times New Roman" panose="02020603050405020304" pitchFamily="18" charset="0"/>
                <a:cs typeface="Calibri" panose="020F0502020204030204" pitchFamily="34" charset="0"/>
              </a:rPr>
              <a:t>c</a:t>
            </a:r>
            <a:r>
              <a:rPr lang="en-GB" sz="1100" b="1" dirty="0">
                <a:effectLst/>
                <a:latin typeface="Century Gothic" panose="020B0502020202020204" pitchFamily="34" charset="0"/>
                <a:ea typeface="Times New Roman" panose="02020603050405020304" pitchFamily="18" charset="0"/>
                <a:cs typeface="Calibri" panose="020F0502020204030204" pitchFamily="34" charset="0"/>
              </a:rPr>
              <a:t>ontact </a:t>
            </a:r>
            <a:r>
              <a:rPr lang="en-GB" sz="1100" b="1" dirty="0">
                <a:effectLst/>
                <a:latin typeface="Century Gothic" panose="020B0502020202020204" pitchFamily="34" charset="0"/>
                <a:ea typeface="Times New Roman" panose="02020603050405020304" pitchFamily="18" charset="0"/>
                <a:cs typeface="Calibri" panose="020F0502020204030204" pitchFamily="34" charset="0"/>
                <a:hlinkClick r:id="rId2">
                  <a:extLst>
                    <a:ext uri="{A12FA001-AC4F-418D-AE19-62706E023703}">
                      <ahyp:hlinkClr xmlns:ahyp="http://schemas.microsoft.com/office/drawing/2018/hyperlinkcolor" val="tx"/>
                    </a:ext>
                  </a:extLst>
                </a:hlinkClick>
              </a:rPr>
              <a:t>food.first@nhs.net</a:t>
            </a:r>
            <a:r>
              <a:rPr lang="en-GB" sz="1100" b="1" dirty="0">
                <a:effectLst/>
                <a:latin typeface="Century Gothic" panose="020B0502020202020204" pitchFamily="34" charset="0"/>
                <a:ea typeface="Times New Roman" panose="02020603050405020304" pitchFamily="18" charset="0"/>
                <a:cs typeface="Calibri" panose="020F0502020204030204" pitchFamily="34" charset="0"/>
              </a:rPr>
              <a:t>  or 0333 4053156 </a:t>
            </a:r>
            <a:endParaRPr lang="en-GB" sz="1100" b="1"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b="1" i="1" u="sng" dirty="0">
                <a:effectLst/>
                <a:latin typeface="Century Gothic" panose="020B0502020202020204" pitchFamily="34" charset="0"/>
                <a:ea typeface="Times New Roman" panose="02020603050405020304" pitchFamily="18" charset="0"/>
                <a:cs typeface="Calibri" panose="020F0502020204030204" pitchFamily="34" charset="0"/>
              </a:rPr>
              <a:t>For homes in the rest of Central Beds &amp; Bedford: </a:t>
            </a:r>
            <a:endParaRPr lang="en-GB" sz="1100" b="1" i="1" u="sng"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b="1" dirty="0">
                <a:effectLst/>
                <a:latin typeface="Century Gothic" panose="020B0502020202020204" pitchFamily="34" charset="0"/>
                <a:ea typeface="Times New Roman" panose="02020603050405020304" pitchFamily="18" charset="0"/>
                <a:cs typeface="Calibri" panose="020F0502020204030204" pitchFamily="34" charset="0"/>
              </a:rPr>
              <a:t> To enquire about training contact </a:t>
            </a:r>
            <a:r>
              <a:rPr lang="en-GB" sz="1100" b="1" dirty="0">
                <a:effectLst/>
                <a:latin typeface="Century Gothic" panose="020B050202020202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bhn-tr.foodfirst.northbeds@nhs.net</a:t>
            </a:r>
            <a:r>
              <a:rPr lang="en-GB" sz="1100" b="1" dirty="0">
                <a:effectLst/>
                <a:latin typeface="Century Gothic" panose="020B0502020202020204" pitchFamily="34" charset="0"/>
                <a:ea typeface="Times New Roman" panose="02020603050405020304" pitchFamily="18" charset="0"/>
                <a:cs typeface="Calibri" panose="020F0502020204030204" pitchFamily="34" charset="0"/>
              </a:rPr>
              <a:t>  </a:t>
            </a:r>
            <a:endParaRPr lang="en-GB" sz="1100" b="1" i="1" u="sng" dirty="0">
              <a:effectLst/>
              <a:latin typeface="Century Gothic" panose="020B0502020202020204" pitchFamily="34" charset="0"/>
              <a:ea typeface="Times New Roman" panose="02020603050405020304" pitchFamily="18" charset="0"/>
              <a:cs typeface="Calibri" panose="020F0502020204030204" pitchFamily="34" charset="0"/>
            </a:endParaRPr>
          </a:p>
          <a:p>
            <a:pPr>
              <a:lnSpc>
                <a:spcPct val="107000"/>
              </a:lnSpc>
              <a:spcAft>
                <a:spcPts val="800"/>
              </a:spcAft>
            </a:pPr>
            <a:r>
              <a:rPr lang="en-GB" sz="1100" b="1" i="1" u="sng" dirty="0">
                <a:effectLst/>
                <a:latin typeface="Century Gothic" panose="020B0502020202020204" pitchFamily="34" charset="0"/>
                <a:ea typeface="Times New Roman" panose="02020603050405020304" pitchFamily="18" charset="0"/>
                <a:cs typeface="Calibri" panose="020F0502020204030204" pitchFamily="34" charset="0"/>
              </a:rPr>
              <a:t>For homes in Milton Keynes:</a:t>
            </a:r>
          </a:p>
          <a:p>
            <a:pPr>
              <a:lnSpc>
                <a:spcPct val="107000"/>
              </a:lnSpc>
              <a:spcAft>
                <a:spcPts val="800"/>
              </a:spcAft>
            </a:pPr>
            <a:r>
              <a:rPr lang="en-GB" sz="1100" b="1" i="1" dirty="0">
                <a:effectLst/>
                <a:latin typeface="Century Gothic" panose="020B0502020202020204" pitchFamily="34" charset="0"/>
                <a:ea typeface="Calibri" panose="020F0502020204030204" pitchFamily="34" charset="0"/>
                <a:cs typeface="Calibri" panose="020F0502020204030204" pitchFamily="34" charset="0"/>
              </a:rPr>
              <a:t>To enqui</a:t>
            </a:r>
            <a:r>
              <a:rPr lang="en-GB" sz="1100" b="1" i="1" dirty="0">
                <a:latin typeface="Century Gothic" panose="020B0502020202020204" pitchFamily="34" charset="0"/>
                <a:ea typeface="Calibri" panose="020F0502020204030204" pitchFamily="34" charset="0"/>
                <a:cs typeface="Calibri" panose="020F0502020204030204" pitchFamily="34" charset="0"/>
              </a:rPr>
              <a:t>re about training contact </a:t>
            </a:r>
            <a:r>
              <a:rPr lang="en-GB" sz="1100" b="1" i="1" dirty="0">
                <a:latin typeface="Century Gothic" panose="020B050202020202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food.first@mkuh.nhs.uk</a:t>
            </a:r>
            <a:r>
              <a:rPr lang="en-GB" sz="1100" b="1" i="1" dirty="0">
                <a:latin typeface="Century Gothic" panose="020B0502020202020204" pitchFamily="34" charset="0"/>
                <a:ea typeface="Calibri" panose="020F0502020204030204" pitchFamily="34" charset="0"/>
                <a:cs typeface="Calibri" panose="020F0502020204030204" pitchFamily="34" charset="0"/>
              </a:rPr>
              <a:t> </a:t>
            </a:r>
            <a:endParaRPr lang="en-GB" sz="1100" b="1" i="1"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7546DF7-0F7C-0564-4C8E-FF86A59155DD}"/>
              </a:ext>
            </a:extLst>
          </p:cNvPr>
          <p:cNvSpPr txBox="1"/>
          <p:nvPr/>
        </p:nvSpPr>
        <p:spPr>
          <a:xfrm>
            <a:off x="405776" y="1002962"/>
            <a:ext cx="8427247" cy="600164"/>
          </a:xfrm>
          <a:prstGeom prst="rect">
            <a:avLst/>
          </a:prstGeom>
          <a:noFill/>
          <a:ln>
            <a:solidFill>
              <a:schemeClr val="accent6"/>
            </a:solidFill>
          </a:ln>
        </p:spPr>
        <p:txBody>
          <a:bodyPr wrap="square" rtlCol="0">
            <a:spAutoFit/>
          </a:bodyPr>
          <a:lstStyle/>
          <a:p>
            <a:r>
              <a:rPr lang="en-GB" sz="1100" dirty="0"/>
              <a:t>Bedfordshire Hospitals Trust and Cambridge Community Services are commissioned to deliver this training across Bedford Borough, Central Bedfordshire and Luton care homes.</a:t>
            </a:r>
          </a:p>
          <a:p>
            <a:endParaRPr lang="en-GB" sz="1100" dirty="0">
              <a:highlight>
                <a:srgbClr val="FFFF00"/>
              </a:highlight>
            </a:endParaRPr>
          </a:p>
        </p:txBody>
      </p:sp>
      <p:graphicFrame>
        <p:nvGraphicFramePr>
          <p:cNvPr id="3" name="Table 3">
            <a:extLst>
              <a:ext uri="{FF2B5EF4-FFF2-40B4-BE49-F238E27FC236}">
                <a16:creationId xmlns:a16="http://schemas.microsoft.com/office/drawing/2014/main" id="{058C91DA-5095-28B5-087F-D0F20050DBA0}"/>
              </a:ext>
            </a:extLst>
          </p:cNvPr>
          <p:cNvGraphicFramePr>
            <a:graphicFrameLocks noGrp="1"/>
          </p:cNvGraphicFramePr>
          <p:nvPr>
            <p:extLst>
              <p:ext uri="{D42A27DB-BD31-4B8C-83A1-F6EECF244321}">
                <p14:modId xmlns:p14="http://schemas.microsoft.com/office/powerpoint/2010/main" val="4075679319"/>
              </p:ext>
            </p:extLst>
          </p:nvPr>
        </p:nvGraphicFramePr>
        <p:xfrm>
          <a:off x="8713437" y="4217444"/>
          <a:ext cx="3203252" cy="1521965"/>
        </p:xfrm>
        <a:graphic>
          <a:graphicData uri="http://schemas.openxmlformats.org/drawingml/2006/table">
            <a:tbl>
              <a:tblPr firstRow="1" bandRow="1">
                <a:tableStyleId>{10A1B5D5-9B99-4C35-A422-299274C87663}</a:tableStyleId>
              </a:tblPr>
              <a:tblGrid>
                <a:gridCol w="1115020">
                  <a:extLst>
                    <a:ext uri="{9D8B030D-6E8A-4147-A177-3AD203B41FA5}">
                      <a16:colId xmlns:a16="http://schemas.microsoft.com/office/drawing/2014/main" val="2629191934"/>
                    </a:ext>
                  </a:extLst>
                </a:gridCol>
                <a:gridCol w="2088232">
                  <a:extLst>
                    <a:ext uri="{9D8B030D-6E8A-4147-A177-3AD203B41FA5}">
                      <a16:colId xmlns:a16="http://schemas.microsoft.com/office/drawing/2014/main" val="1696135012"/>
                    </a:ext>
                  </a:extLst>
                </a:gridCol>
              </a:tblGrid>
              <a:tr h="304393">
                <a:tc>
                  <a:txBody>
                    <a:bodyPr/>
                    <a:lstStyle/>
                    <a:p>
                      <a:r>
                        <a:rPr lang="en-GB" sz="1050" dirty="0"/>
                        <a:t>Day</a:t>
                      </a:r>
                    </a:p>
                  </a:txBody>
                  <a:tcPr/>
                </a:tc>
                <a:tc>
                  <a:txBody>
                    <a:bodyPr/>
                    <a:lstStyle/>
                    <a:p>
                      <a:r>
                        <a:rPr lang="en-GB" sz="1050" dirty="0"/>
                        <a:t>Date</a:t>
                      </a:r>
                    </a:p>
                  </a:txBody>
                  <a:tcPr/>
                </a:tc>
                <a:extLst>
                  <a:ext uri="{0D108BD9-81ED-4DB2-BD59-A6C34878D82A}">
                    <a16:rowId xmlns:a16="http://schemas.microsoft.com/office/drawing/2014/main" val="1730424367"/>
                  </a:ext>
                </a:extLst>
              </a:tr>
              <a:tr h="304393">
                <a:tc>
                  <a:txBody>
                    <a:bodyPr/>
                    <a:lstStyle/>
                    <a:p>
                      <a:r>
                        <a:rPr lang="en-GB" sz="1050" dirty="0"/>
                        <a:t>Friday</a:t>
                      </a:r>
                    </a:p>
                  </a:txBody>
                  <a:tcPr/>
                </a:tc>
                <a:tc>
                  <a:txBody>
                    <a:bodyPr/>
                    <a:lstStyle/>
                    <a:p>
                      <a:r>
                        <a:rPr lang="en-GB" sz="1050" dirty="0"/>
                        <a:t>30/05/2025</a:t>
                      </a:r>
                    </a:p>
                  </a:txBody>
                  <a:tcPr/>
                </a:tc>
                <a:extLst>
                  <a:ext uri="{0D108BD9-81ED-4DB2-BD59-A6C34878D82A}">
                    <a16:rowId xmlns:a16="http://schemas.microsoft.com/office/drawing/2014/main" val="37749557"/>
                  </a:ext>
                </a:extLst>
              </a:tr>
              <a:tr h="304393">
                <a:tc>
                  <a:txBody>
                    <a:bodyPr/>
                    <a:lstStyle/>
                    <a:p>
                      <a:r>
                        <a:rPr lang="en-GB" sz="1050" dirty="0"/>
                        <a:t>Friday</a:t>
                      </a:r>
                    </a:p>
                  </a:txBody>
                  <a:tcPr/>
                </a:tc>
                <a:tc>
                  <a:txBody>
                    <a:bodyPr/>
                    <a:lstStyle/>
                    <a:p>
                      <a:r>
                        <a:rPr lang="en-GB" sz="1050" dirty="0"/>
                        <a:t>08/08/2025</a:t>
                      </a:r>
                    </a:p>
                  </a:txBody>
                  <a:tcPr/>
                </a:tc>
                <a:extLst>
                  <a:ext uri="{0D108BD9-81ED-4DB2-BD59-A6C34878D82A}">
                    <a16:rowId xmlns:a16="http://schemas.microsoft.com/office/drawing/2014/main" val="2918571628"/>
                  </a:ext>
                </a:extLst>
              </a:tr>
              <a:tr h="304393">
                <a:tc>
                  <a:txBody>
                    <a:bodyPr/>
                    <a:lstStyle/>
                    <a:p>
                      <a:r>
                        <a:rPr lang="en-GB" sz="1050" dirty="0"/>
                        <a:t>Friday </a:t>
                      </a:r>
                    </a:p>
                  </a:txBody>
                  <a:tcPr/>
                </a:tc>
                <a:tc>
                  <a:txBody>
                    <a:bodyPr/>
                    <a:lstStyle/>
                    <a:p>
                      <a:r>
                        <a:rPr lang="en-GB" sz="1050" dirty="0"/>
                        <a:t>07/11/2025</a:t>
                      </a:r>
                    </a:p>
                  </a:txBody>
                  <a:tcPr/>
                </a:tc>
                <a:extLst>
                  <a:ext uri="{0D108BD9-81ED-4DB2-BD59-A6C34878D82A}">
                    <a16:rowId xmlns:a16="http://schemas.microsoft.com/office/drawing/2014/main" val="3321675662"/>
                  </a:ext>
                </a:extLst>
              </a:tr>
              <a:tr h="304393">
                <a:tc>
                  <a:txBody>
                    <a:bodyPr/>
                    <a:lstStyle/>
                    <a:p>
                      <a:r>
                        <a:rPr lang="en-GB" sz="1050" dirty="0"/>
                        <a:t>Friday</a:t>
                      </a:r>
                    </a:p>
                  </a:txBody>
                  <a:tcPr/>
                </a:tc>
                <a:tc>
                  <a:txBody>
                    <a:bodyPr/>
                    <a:lstStyle/>
                    <a:p>
                      <a:r>
                        <a:rPr lang="en-GB" sz="1050" dirty="0"/>
                        <a:t>13/02/2026</a:t>
                      </a:r>
                    </a:p>
                  </a:txBody>
                  <a:tcPr/>
                </a:tc>
                <a:extLst>
                  <a:ext uri="{0D108BD9-81ED-4DB2-BD59-A6C34878D82A}">
                    <a16:rowId xmlns:a16="http://schemas.microsoft.com/office/drawing/2014/main" val="2906068162"/>
                  </a:ext>
                </a:extLst>
              </a:tr>
            </a:tbl>
          </a:graphicData>
        </a:graphic>
      </p:graphicFrame>
    </p:spTree>
    <p:extLst>
      <p:ext uri="{BB962C8B-B14F-4D97-AF65-F5344CB8AC3E}">
        <p14:creationId xmlns:p14="http://schemas.microsoft.com/office/powerpoint/2010/main" val="40088768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9F5677D-AB0B-3046-8959-204B53F265D4}"/>
              </a:ext>
            </a:extLst>
          </p:cNvPr>
          <p:cNvSpPr>
            <a:spLocks noGrp="1"/>
          </p:cNvSpPr>
          <p:nvPr>
            <p:ph type="title"/>
          </p:nvPr>
        </p:nvSpPr>
        <p:spPr>
          <a:xfrm>
            <a:off x="522866" y="276332"/>
            <a:ext cx="8812915" cy="814403"/>
          </a:xfrm>
        </p:spPr>
        <p:txBody>
          <a:bodyPr>
            <a:normAutofit fontScale="90000"/>
          </a:bodyPr>
          <a:lstStyle/>
          <a:p>
            <a:r>
              <a:rPr lang="en-US" dirty="0">
                <a:solidFill>
                  <a:srgbClr val="7030A0"/>
                </a:solidFill>
              </a:rPr>
              <a:t>Oral Health Awareness</a:t>
            </a:r>
            <a:r>
              <a:rPr lang="en-US" sz="2700" dirty="0">
                <a:solidFill>
                  <a:srgbClr val="7030A0"/>
                </a:solidFill>
              </a:rPr>
              <a:t> – Improving Mouth Care</a:t>
            </a:r>
            <a:br>
              <a:rPr lang="en-US" dirty="0">
                <a:solidFill>
                  <a:srgbClr val="00B050"/>
                </a:solidFill>
              </a:rPr>
            </a:br>
            <a:endParaRPr lang="en-US" sz="1400" dirty="0">
              <a:solidFill>
                <a:srgbClr val="00B050"/>
              </a:solidFill>
            </a:endParaRPr>
          </a:p>
        </p:txBody>
      </p:sp>
      <p:sp>
        <p:nvSpPr>
          <p:cNvPr id="5" name="Footer Placeholder 4">
            <a:extLst>
              <a:ext uri="{FF2B5EF4-FFF2-40B4-BE49-F238E27FC236}">
                <a16:creationId xmlns:a16="http://schemas.microsoft.com/office/drawing/2014/main" id="{12FC4B26-40DE-C840-B880-89B0F9E655A8}"/>
              </a:ext>
            </a:extLst>
          </p:cNvPr>
          <p:cNvSpPr>
            <a:spLocks noGrp="1"/>
          </p:cNvSpPr>
          <p:nvPr>
            <p:ph type="ftr" sz="quarter" idx="11"/>
          </p:nvPr>
        </p:nvSpPr>
        <p:spPr/>
        <p:txBody>
          <a:bodyPr/>
          <a:lstStyle/>
          <a:p>
            <a:r>
              <a:rPr lang="en-GB" b="1" dirty="0" err="1"/>
              <a:t>Bedfordshire,</a:t>
            </a:r>
            <a:r>
              <a:rPr lang="en-GB" b="1" dirty="0"/>
              <a:t> Luton and Milton Keynes Health and Care Partnership</a:t>
            </a:r>
            <a:endParaRPr lang="en-GB" dirty="0"/>
          </a:p>
        </p:txBody>
      </p:sp>
      <p:sp>
        <p:nvSpPr>
          <p:cNvPr id="6" name="Slide Number Placeholder 5">
            <a:extLst>
              <a:ext uri="{FF2B5EF4-FFF2-40B4-BE49-F238E27FC236}">
                <a16:creationId xmlns:a16="http://schemas.microsoft.com/office/drawing/2014/main" id="{17135F3E-2E0B-FD4F-A631-FFE9F2B87C7D}"/>
              </a:ext>
            </a:extLst>
          </p:cNvPr>
          <p:cNvSpPr>
            <a:spLocks noGrp="1"/>
          </p:cNvSpPr>
          <p:nvPr>
            <p:ph type="sldNum" sz="quarter" idx="12"/>
          </p:nvPr>
        </p:nvSpPr>
        <p:spPr/>
        <p:txBody>
          <a:bodyPr/>
          <a:lstStyle/>
          <a:p>
            <a:fld id="{30A60DCE-9105-48A5-8A92-25C9283756D1}" type="slidenum">
              <a:rPr lang="en-GB" smtClean="0"/>
              <a:pPr/>
              <a:t>26</a:t>
            </a:fld>
            <a:endParaRPr lang="en-GB" dirty="0"/>
          </a:p>
        </p:txBody>
      </p:sp>
      <p:sp>
        <p:nvSpPr>
          <p:cNvPr id="10" name="TextBox 9">
            <a:extLst>
              <a:ext uri="{FF2B5EF4-FFF2-40B4-BE49-F238E27FC236}">
                <a16:creationId xmlns:a16="http://schemas.microsoft.com/office/drawing/2014/main" id="{87B9808F-6EF9-6FC4-AC08-B70056F4C77D}"/>
              </a:ext>
            </a:extLst>
          </p:cNvPr>
          <p:cNvSpPr txBox="1"/>
          <p:nvPr/>
        </p:nvSpPr>
        <p:spPr>
          <a:xfrm>
            <a:off x="465012" y="5476796"/>
            <a:ext cx="3320307" cy="646331"/>
          </a:xfrm>
          <a:prstGeom prst="rect">
            <a:avLst/>
          </a:prstGeom>
          <a:noFill/>
          <a:ln>
            <a:solidFill>
              <a:srgbClr val="7030A0"/>
            </a:solidFill>
          </a:ln>
        </p:spPr>
        <p:txBody>
          <a:bodyPr wrap="square" rtlCol="0">
            <a:spAutoFit/>
          </a:bodyPr>
          <a:lstStyle/>
          <a:p>
            <a:r>
              <a:rPr lang="en-GB" sz="1400" b="1" dirty="0">
                <a:solidFill>
                  <a:srgbClr val="7030A0"/>
                </a:solidFill>
              </a:rPr>
              <a:t>Who is the training for:</a:t>
            </a:r>
          </a:p>
          <a:p>
            <a:r>
              <a:rPr lang="en-GB" sz="1100" dirty="0"/>
              <a:t>All adult social care staff working in Care Home Settings with direct care responsibilities.</a:t>
            </a:r>
          </a:p>
        </p:txBody>
      </p:sp>
      <p:sp>
        <p:nvSpPr>
          <p:cNvPr id="11" name="TextBox 10">
            <a:extLst>
              <a:ext uri="{FF2B5EF4-FFF2-40B4-BE49-F238E27FC236}">
                <a16:creationId xmlns:a16="http://schemas.microsoft.com/office/drawing/2014/main" id="{44AA2948-6D63-1ECB-A226-D469E0F1705C}"/>
              </a:ext>
            </a:extLst>
          </p:cNvPr>
          <p:cNvSpPr txBox="1"/>
          <p:nvPr/>
        </p:nvSpPr>
        <p:spPr>
          <a:xfrm>
            <a:off x="8950692" y="2071936"/>
            <a:ext cx="2781418" cy="2554545"/>
          </a:xfrm>
          <a:prstGeom prst="rect">
            <a:avLst/>
          </a:prstGeom>
          <a:noFill/>
          <a:ln>
            <a:solidFill>
              <a:srgbClr val="7030A0"/>
            </a:solidFill>
          </a:ln>
        </p:spPr>
        <p:txBody>
          <a:bodyPr wrap="square" rtlCol="0">
            <a:spAutoFit/>
          </a:bodyPr>
          <a:lstStyle/>
          <a:p>
            <a:r>
              <a:rPr lang="en-GB" sz="1400" b="1" dirty="0">
                <a:solidFill>
                  <a:srgbClr val="7030A0"/>
                </a:solidFill>
              </a:rPr>
              <a:t>How long is the training:</a:t>
            </a:r>
          </a:p>
          <a:p>
            <a:endParaRPr lang="en-GB" sz="1400" b="1" dirty="0">
              <a:solidFill>
                <a:srgbClr val="00B050"/>
              </a:solidFill>
            </a:endParaRPr>
          </a:p>
          <a:p>
            <a:r>
              <a:rPr lang="en-GB" sz="1100" dirty="0"/>
              <a:t>The format is interactive, and each module contains links to additional resources</a:t>
            </a:r>
          </a:p>
          <a:p>
            <a:endParaRPr lang="en-GB" sz="1100" dirty="0"/>
          </a:p>
          <a:p>
            <a:r>
              <a:rPr lang="en-GB" sz="1100" b="1" dirty="0"/>
              <a:t>Introduction to Mouth Care </a:t>
            </a:r>
            <a:r>
              <a:rPr lang="en-GB" sz="1100" dirty="0"/>
              <a:t>– 25 mins</a:t>
            </a:r>
          </a:p>
          <a:p>
            <a:endParaRPr lang="en-GB" sz="1100" dirty="0"/>
          </a:p>
          <a:p>
            <a:r>
              <a:rPr lang="en-GB" sz="1100" b="1" dirty="0"/>
              <a:t>Mouth Care for Adults </a:t>
            </a:r>
            <a:r>
              <a:rPr lang="en-GB" sz="1100" dirty="0"/>
              <a:t>– 45 mins</a:t>
            </a:r>
          </a:p>
          <a:p>
            <a:endParaRPr lang="en-GB" sz="1100" dirty="0"/>
          </a:p>
          <a:p>
            <a:r>
              <a:rPr lang="en-GB" sz="1100" b="1" dirty="0"/>
              <a:t>Mouth Care for People with Additional Needs </a:t>
            </a:r>
            <a:r>
              <a:rPr lang="en-GB" sz="1100" dirty="0"/>
              <a:t>– 45 mins</a:t>
            </a:r>
          </a:p>
          <a:p>
            <a:endParaRPr lang="en-GB" sz="1100" dirty="0"/>
          </a:p>
          <a:p>
            <a:endParaRPr lang="en-GB" sz="1100" dirty="0"/>
          </a:p>
        </p:txBody>
      </p:sp>
      <p:sp>
        <p:nvSpPr>
          <p:cNvPr id="12" name="TextBox 11">
            <a:extLst>
              <a:ext uri="{FF2B5EF4-FFF2-40B4-BE49-F238E27FC236}">
                <a16:creationId xmlns:a16="http://schemas.microsoft.com/office/drawing/2014/main" id="{336EF446-78D0-E3D2-3B26-D7E72DA63BF1}"/>
              </a:ext>
            </a:extLst>
          </p:cNvPr>
          <p:cNvSpPr txBox="1"/>
          <p:nvPr/>
        </p:nvSpPr>
        <p:spPr>
          <a:xfrm>
            <a:off x="468224" y="2079116"/>
            <a:ext cx="3320307" cy="3185487"/>
          </a:xfrm>
          <a:prstGeom prst="rect">
            <a:avLst/>
          </a:prstGeom>
          <a:noFill/>
          <a:ln>
            <a:solidFill>
              <a:srgbClr val="7030A0"/>
            </a:solidFill>
          </a:ln>
        </p:spPr>
        <p:txBody>
          <a:bodyPr wrap="square" rtlCol="0">
            <a:spAutoFit/>
          </a:bodyPr>
          <a:lstStyle/>
          <a:p>
            <a:pPr algn="l"/>
            <a:r>
              <a:rPr lang="en-GB" sz="1400" b="1" i="0" dirty="0">
                <a:solidFill>
                  <a:srgbClr val="7030A0"/>
                </a:solidFill>
                <a:effectLst/>
              </a:rPr>
              <a:t>Course Overview:</a:t>
            </a:r>
          </a:p>
          <a:p>
            <a:pPr algn="l"/>
            <a:r>
              <a:rPr lang="en-GB" sz="1100" dirty="0">
                <a:solidFill>
                  <a:srgbClr val="000000"/>
                </a:solidFill>
              </a:rPr>
              <a:t>There are 3 courses available depending on your prior knowledge.</a:t>
            </a:r>
          </a:p>
          <a:p>
            <a:pPr algn="l"/>
            <a:endParaRPr lang="en-GB" sz="1100" dirty="0">
              <a:solidFill>
                <a:srgbClr val="000000"/>
              </a:solidFill>
            </a:endParaRPr>
          </a:p>
          <a:p>
            <a:pPr algn="l"/>
            <a:r>
              <a:rPr lang="en-GB" sz="1100" b="1" i="0" dirty="0">
                <a:solidFill>
                  <a:srgbClr val="000000"/>
                </a:solidFill>
                <a:effectLst/>
              </a:rPr>
              <a:t>Introduction to Mouth </a:t>
            </a:r>
            <a:r>
              <a:rPr lang="en-GB" sz="1100" b="1" dirty="0">
                <a:solidFill>
                  <a:srgbClr val="000000"/>
                </a:solidFill>
              </a:rPr>
              <a:t>C</a:t>
            </a:r>
            <a:r>
              <a:rPr lang="en-GB" sz="1100" b="1" i="0" dirty="0">
                <a:solidFill>
                  <a:srgbClr val="000000"/>
                </a:solidFill>
                <a:effectLst/>
              </a:rPr>
              <a:t>are </a:t>
            </a:r>
            <a:r>
              <a:rPr lang="en-GB" sz="1100" b="0" i="0" dirty="0">
                <a:solidFill>
                  <a:srgbClr val="000000"/>
                </a:solidFill>
                <a:effectLst/>
              </a:rPr>
              <a:t>– Aimed at new staff or those with little knowledge of mouth care. This level has simple, retainable advice on mouth care.</a:t>
            </a:r>
          </a:p>
          <a:p>
            <a:pPr algn="l"/>
            <a:endParaRPr lang="en-GB" sz="1100" b="0" i="0" dirty="0">
              <a:solidFill>
                <a:srgbClr val="000000"/>
              </a:solidFill>
              <a:effectLst/>
            </a:endParaRPr>
          </a:p>
          <a:p>
            <a:pPr algn="l"/>
            <a:r>
              <a:rPr lang="en-GB" sz="1100" b="1" i="0" dirty="0">
                <a:solidFill>
                  <a:srgbClr val="000000"/>
                </a:solidFill>
                <a:effectLst/>
              </a:rPr>
              <a:t>Mouth </a:t>
            </a:r>
            <a:r>
              <a:rPr lang="en-GB" sz="1100" b="1" dirty="0">
                <a:solidFill>
                  <a:srgbClr val="000000"/>
                </a:solidFill>
              </a:rPr>
              <a:t>C</a:t>
            </a:r>
            <a:r>
              <a:rPr lang="en-GB" sz="1100" b="1" i="0" dirty="0">
                <a:solidFill>
                  <a:srgbClr val="000000"/>
                </a:solidFill>
                <a:effectLst/>
              </a:rPr>
              <a:t>are for Adults </a:t>
            </a:r>
            <a:r>
              <a:rPr lang="en-GB" sz="1100" b="0" i="0" dirty="0">
                <a:solidFill>
                  <a:srgbClr val="000000"/>
                </a:solidFill>
                <a:effectLst/>
              </a:rPr>
              <a:t>– Aimed at carers and covers systemic diseases and how to support individuals. Suitable for staff responsible for assessment and care planning.</a:t>
            </a:r>
          </a:p>
          <a:p>
            <a:pPr algn="l"/>
            <a:endParaRPr lang="en-GB" sz="1100" b="0" i="0" dirty="0">
              <a:solidFill>
                <a:srgbClr val="000000"/>
              </a:solidFill>
              <a:effectLst/>
            </a:endParaRPr>
          </a:p>
          <a:p>
            <a:pPr algn="l"/>
            <a:r>
              <a:rPr lang="en-GB" sz="1100" b="1" i="0" dirty="0">
                <a:solidFill>
                  <a:srgbClr val="000000"/>
                </a:solidFill>
                <a:effectLst/>
              </a:rPr>
              <a:t>Mouth Care for People with Additional </a:t>
            </a:r>
            <a:r>
              <a:rPr lang="en-GB" sz="1100" b="1" dirty="0">
                <a:solidFill>
                  <a:srgbClr val="000000"/>
                </a:solidFill>
              </a:rPr>
              <a:t>N</a:t>
            </a:r>
            <a:r>
              <a:rPr lang="en-GB" sz="1100" b="1" i="0" dirty="0">
                <a:solidFill>
                  <a:srgbClr val="000000"/>
                </a:solidFill>
                <a:effectLst/>
              </a:rPr>
              <a:t>eeds </a:t>
            </a:r>
            <a:r>
              <a:rPr lang="en-GB" sz="1100" b="0" i="0" dirty="0">
                <a:solidFill>
                  <a:srgbClr val="000000"/>
                </a:solidFill>
                <a:effectLst/>
              </a:rPr>
              <a:t>– Suitable for staff looking after people with more challenging oral health issues and/ or behaviour that makes oral care difficult</a:t>
            </a:r>
          </a:p>
        </p:txBody>
      </p:sp>
      <p:sp>
        <p:nvSpPr>
          <p:cNvPr id="13" name="TextBox 12">
            <a:extLst>
              <a:ext uri="{FF2B5EF4-FFF2-40B4-BE49-F238E27FC236}">
                <a16:creationId xmlns:a16="http://schemas.microsoft.com/office/drawing/2014/main" id="{E61E53FE-9E6C-B5F3-D7B8-9CF4B9F30F16}"/>
              </a:ext>
            </a:extLst>
          </p:cNvPr>
          <p:cNvSpPr txBox="1"/>
          <p:nvPr/>
        </p:nvSpPr>
        <p:spPr>
          <a:xfrm>
            <a:off x="4007767" y="2080306"/>
            <a:ext cx="4777517" cy="3079048"/>
          </a:xfrm>
          <a:prstGeom prst="rect">
            <a:avLst/>
          </a:prstGeom>
          <a:noFill/>
          <a:ln>
            <a:solidFill>
              <a:srgbClr val="7030A0"/>
            </a:solidFill>
          </a:ln>
        </p:spPr>
        <p:txBody>
          <a:bodyPr wrap="square" rtlCol="0">
            <a:spAutoFit/>
          </a:bodyPr>
          <a:lstStyle/>
          <a:p>
            <a:pPr>
              <a:lnSpc>
                <a:spcPct val="107000"/>
              </a:lnSpc>
              <a:spcAft>
                <a:spcPts val="800"/>
              </a:spcAft>
            </a:pPr>
            <a:r>
              <a:rPr lang="en-GB" sz="1400" b="1" dirty="0">
                <a:solidFill>
                  <a:srgbClr val="7030A0"/>
                </a:solidFill>
              </a:rPr>
              <a:t>Key Learning Points:</a:t>
            </a:r>
          </a:p>
          <a:p>
            <a:pPr>
              <a:lnSpc>
                <a:spcPct val="107000"/>
              </a:lnSpc>
              <a:spcAft>
                <a:spcPts val="800"/>
              </a:spcAft>
            </a:pPr>
            <a:r>
              <a:rPr lang="en-GB" sz="1100" dirty="0"/>
              <a:t>The 3 modules will:</a:t>
            </a:r>
          </a:p>
          <a:p>
            <a:pPr marL="171450" indent="-171450" algn="l">
              <a:buFont typeface="Wingdings" panose="05000000000000000000" pitchFamily="2" charset="2"/>
              <a:buChar char="Ø"/>
            </a:pPr>
            <a:r>
              <a:rPr lang="en-GB" sz="1100" b="0" i="0" dirty="0">
                <a:solidFill>
                  <a:srgbClr val="000000"/>
                </a:solidFill>
                <a:effectLst/>
              </a:rPr>
              <a:t>Improve understanding of the importance of oral health and the causes of poor oral health</a:t>
            </a:r>
          </a:p>
          <a:p>
            <a:pPr marL="171450" indent="-171450" algn="l">
              <a:buFont typeface="Wingdings" panose="05000000000000000000" pitchFamily="2" charset="2"/>
              <a:buChar char="Ø"/>
            </a:pPr>
            <a:r>
              <a:rPr lang="en-GB" sz="1100" b="0" i="0" dirty="0">
                <a:solidFill>
                  <a:srgbClr val="000000"/>
                </a:solidFill>
                <a:effectLst/>
              </a:rPr>
              <a:t>Demonstrate how to include mouth care in care planning</a:t>
            </a:r>
          </a:p>
          <a:p>
            <a:pPr marL="171450" indent="-171450" algn="l">
              <a:buFont typeface="Wingdings" panose="05000000000000000000" pitchFamily="2" charset="2"/>
              <a:buChar char="Ø"/>
            </a:pPr>
            <a:r>
              <a:rPr lang="en-GB" sz="1100" b="0" i="0" dirty="0">
                <a:solidFill>
                  <a:srgbClr val="000000"/>
                </a:solidFill>
                <a:effectLst/>
              </a:rPr>
              <a:t>Show how to make an oral health needs assessment for each individual using a dedicated assessment tool</a:t>
            </a:r>
          </a:p>
          <a:p>
            <a:pPr marL="171450" indent="-171450" algn="l">
              <a:buFont typeface="Wingdings" panose="05000000000000000000" pitchFamily="2" charset="2"/>
              <a:buChar char="Ø"/>
            </a:pPr>
            <a:r>
              <a:rPr lang="en-GB" sz="1100" b="0" i="0" dirty="0">
                <a:solidFill>
                  <a:srgbClr val="000000"/>
                </a:solidFill>
                <a:effectLst/>
              </a:rPr>
              <a:t>Show how to check a mouth, follow a mouth care plan and what it may include</a:t>
            </a:r>
          </a:p>
          <a:p>
            <a:pPr marL="171450" indent="-171450" algn="l">
              <a:buFont typeface="Wingdings" panose="05000000000000000000" pitchFamily="2" charset="2"/>
              <a:buChar char="Ø"/>
            </a:pPr>
            <a:r>
              <a:rPr lang="en-GB" sz="1100" b="0" i="0" dirty="0">
                <a:solidFill>
                  <a:srgbClr val="000000"/>
                </a:solidFill>
                <a:effectLst/>
              </a:rPr>
              <a:t>Provide up to date information on techniques and products for effective mouth care for natural teeth and dentures</a:t>
            </a:r>
          </a:p>
          <a:p>
            <a:pPr marL="171450" indent="-171450" algn="l">
              <a:buFont typeface="Wingdings" panose="05000000000000000000" pitchFamily="2" charset="2"/>
              <a:buChar char="Ø"/>
            </a:pPr>
            <a:r>
              <a:rPr lang="en-GB" sz="1100" b="0" i="0" dirty="0">
                <a:solidFill>
                  <a:srgbClr val="000000"/>
                </a:solidFill>
                <a:effectLst/>
              </a:rPr>
              <a:t>Show how to help people with their oral hygiene needs if they require support and how to develop strategies for individuals for whom mouth care is challenging.</a:t>
            </a:r>
          </a:p>
          <a:p>
            <a:pPr marL="171450" indent="-171450" algn="l">
              <a:buFont typeface="Wingdings" panose="05000000000000000000" pitchFamily="2" charset="2"/>
              <a:buChar char="Ø"/>
            </a:pPr>
            <a:r>
              <a:rPr lang="en-GB" sz="1100" b="0" i="0" dirty="0">
                <a:solidFill>
                  <a:srgbClr val="000000"/>
                </a:solidFill>
                <a:effectLst/>
              </a:rPr>
              <a:t>Demonstrate how to keep records of mouth care delivered.</a:t>
            </a:r>
          </a:p>
          <a:p>
            <a:pPr marL="171450" indent="-171450" algn="l">
              <a:buFont typeface="Wingdings" panose="05000000000000000000" pitchFamily="2" charset="2"/>
              <a:buChar char="Ø"/>
            </a:pPr>
            <a:r>
              <a:rPr lang="en-GB" sz="1100" b="0" i="0" dirty="0">
                <a:solidFill>
                  <a:srgbClr val="000000"/>
                </a:solidFill>
                <a:effectLst/>
              </a:rPr>
              <a:t>Describe when and how to escalate an oral health problem</a:t>
            </a:r>
            <a:endParaRPr lang="en-GB" sz="1100" b="1" i="1" dirty="0">
              <a:solidFill>
                <a:srgbClr val="00B050"/>
              </a:solidFill>
              <a:ea typeface="Times New Roman" panose="02020603050405020304" pitchFamily="18" charset="0"/>
              <a:cs typeface="Calibri" panose="020F0502020204030204" pitchFamily="34" charset="0"/>
            </a:endParaRPr>
          </a:p>
        </p:txBody>
      </p:sp>
      <p:sp>
        <p:nvSpPr>
          <p:cNvPr id="15" name="TextBox 14">
            <a:extLst>
              <a:ext uri="{FF2B5EF4-FFF2-40B4-BE49-F238E27FC236}">
                <a16:creationId xmlns:a16="http://schemas.microsoft.com/office/drawing/2014/main" id="{B3F663C0-29A8-7653-455D-A2726C9D25DA}"/>
              </a:ext>
            </a:extLst>
          </p:cNvPr>
          <p:cNvSpPr txBox="1"/>
          <p:nvPr/>
        </p:nvSpPr>
        <p:spPr>
          <a:xfrm>
            <a:off x="8955813" y="4993112"/>
            <a:ext cx="2776297" cy="1077218"/>
          </a:xfrm>
          <a:prstGeom prst="rect">
            <a:avLst/>
          </a:prstGeom>
          <a:noFill/>
          <a:ln>
            <a:solidFill>
              <a:srgbClr val="7030A0"/>
            </a:solidFill>
          </a:ln>
        </p:spPr>
        <p:txBody>
          <a:bodyPr wrap="square" rtlCol="0">
            <a:spAutoFit/>
          </a:bodyPr>
          <a:lstStyle/>
          <a:p>
            <a:r>
              <a:rPr lang="en-GB" sz="1400" b="1" dirty="0">
                <a:solidFill>
                  <a:srgbClr val="7030A0"/>
                </a:solidFill>
              </a:rPr>
              <a:t>Dates Times Venue:</a:t>
            </a:r>
          </a:p>
          <a:p>
            <a:endParaRPr lang="en-GB" sz="1400" b="1" dirty="0">
              <a:solidFill>
                <a:srgbClr val="00B050"/>
              </a:solidFill>
            </a:endParaRPr>
          </a:p>
          <a:p>
            <a:r>
              <a:rPr lang="en-GB" sz="1100" dirty="0"/>
              <a:t>Online option to be undertaken at a time that suits </a:t>
            </a:r>
          </a:p>
          <a:p>
            <a:endParaRPr lang="en-GB" sz="1400" b="1" dirty="0">
              <a:solidFill>
                <a:srgbClr val="00B050"/>
              </a:solidFill>
            </a:endParaRPr>
          </a:p>
        </p:txBody>
      </p:sp>
      <p:sp>
        <p:nvSpPr>
          <p:cNvPr id="17" name="TextBox 16">
            <a:extLst>
              <a:ext uri="{FF2B5EF4-FFF2-40B4-BE49-F238E27FC236}">
                <a16:creationId xmlns:a16="http://schemas.microsoft.com/office/drawing/2014/main" id="{1781E83B-9954-F802-8348-5B3B82A97EF8}"/>
              </a:ext>
            </a:extLst>
          </p:cNvPr>
          <p:cNvSpPr txBox="1"/>
          <p:nvPr/>
        </p:nvSpPr>
        <p:spPr>
          <a:xfrm>
            <a:off x="4002434" y="5502039"/>
            <a:ext cx="4777517" cy="592022"/>
          </a:xfrm>
          <a:prstGeom prst="rect">
            <a:avLst/>
          </a:prstGeom>
          <a:noFill/>
          <a:ln>
            <a:solidFill>
              <a:srgbClr val="7030A0"/>
            </a:solidFill>
          </a:ln>
        </p:spPr>
        <p:txBody>
          <a:bodyPr wrap="square">
            <a:spAutoFit/>
          </a:bodyPr>
          <a:lstStyle/>
          <a:p>
            <a:pPr>
              <a:lnSpc>
                <a:spcPct val="107000"/>
              </a:lnSpc>
              <a:spcAft>
                <a:spcPts val="800"/>
              </a:spcAft>
            </a:pPr>
            <a:r>
              <a:rPr lang="en-GB" sz="1400" b="1" dirty="0">
                <a:solidFill>
                  <a:srgbClr val="7030A0"/>
                </a:solidFill>
              </a:rPr>
              <a:t>How to register/enrol:</a:t>
            </a:r>
          </a:p>
          <a:p>
            <a:pPr>
              <a:lnSpc>
                <a:spcPct val="107000"/>
              </a:lnSpc>
              <a:spcAft>
                <a:spcPts val="800"/>
              </a:spcAft>
            </a:pPr>
            <a:r>
              <a:rPr lang="en-GB" sz="1100" b="1" dirty="0">
                <a:hlinkClick r:id="rId2">
                  <a:extLst>
                    <a:ext uri="{A12FA001-AC4F-418D-AE19-62706E023703}">
                      <ahyp:hlinkClr xmlns:ahyp="http://schemas.microsoft.com/office/drawing/2018/hyperlinkcolor" val="tx"/>
                    </a:ext>
                  </a:extLst>
                </a:hlinkClick>
              </a:rPr>
              <a:t>https://www.e-lfh.org.uk/programmes/improving-mouth-care/</a:t>
            </a:r>
            <a:endParaRPr lang="en-GB" sz="1100" b="1" dirty="0"/>
          </a:p>
        </p:txBody>
      </p:sp>
      <p:sp>
        <p:nvSpPr>
          <p:cNvPr id="2" name="TextBox 1">
            <a:extLst>
              <a:ext uri="{FF2B5EF4-FFF2-40B4-BE49-F238E27FC236}">
                <a16:creationId xmlns:a16="http://schemas.microsoft.com/office/drawing/2014/main" id="{595E6E4F-90D6-3F01-762D-F3F19766C826}"/>
              </a:ext>
            </a:extLst>
          </p:cNvPr>
          <p:cNvSpPr txBox="1"/>
          <p:nvPr/>
        </p:nvSpPr>
        <p:spPr>
          <a:xfrm>
            <a:off x="465012" y="1136267"/>
            <a:ext cx="7979253" cy="600164"/>
          </a:xfrm>
          <a:prstGeom prst="rect">
            <a:avLst/>
          </a:prstGeom>
          <a:noFill/>
        </p:spPr>
        <p:txBody>
          <a:bodyPr wrap="square" rtlCol="0">
            <a:spAutoFit/>
          </a:bodyPr>
          <a:lstStyle/>
          <a:p>
            <a:r>
              <a:rPr lang="en-GB" sz="1100" b="0" i="0" dirty="0">
                <a:solidFill>
                  <a:srgbClr val="000000"/>
                </a:solidFill>
                <a:effectLst/>
                <a:latin typeface="Century Gothic" panose="020B0502020202020204" pitchFamily="34" charset="0"/>
              </a:rPr>
              <a:t>This e-learning enables the implementation of effective oral hygiene measures to help avoid oral complications and the need for dental treatment. Health Education England working across the South East has developed this e-learning package to support the training of all health and care professionals involved in mouth care. </a:t>
            </a:r>
            <a:endParaRPr lang="en-GB" sz="1100" dirty="0">
              <a:latin typeface="Century Gothic" panose="020B0502020202020204" pitchFamily="34" charset="0"/>
            </a:endParaRPr>
          </a:p>
        </p:txBody>
      </p:sp>
    </p:spTree>
    <p:extLst>
      <p:ext uri="{BB962C8B-B14F-4D97-AF65-F5344CB8AC3E}">
        <p14:creationId xmlns:p14="http://schemas.microsoft.com/office/powerpoint/2010/main" val="33561931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9F5677D-AB0B-3046-8959-204B53F265D4}"/>
              </a:ext>
            </a:extLst>
          </p:cNvPr>
          <p:cNvSpPr>
            <a:spLocks noGrp="1"/>
          </p:cNvSpPr>
          <p:nvPr>
            <p:ph type="title"/>
          </p:nvPr>
        </p:nvSpPr>
        <p:spPr>
          <a:xfrm>
            <a:off x="392104" y="32564"/>
            <a:ext cx="8812915" cy="814403"/>
          </a:xfrm>
        </p:spPr>
        <p:txBody>
          <a:bodyPr>
            <a:normAutofit fontScale="90000"/>
          </a:bodyPr>
          <a:lstStyle/>
          <a:p>
            <a:r>
              <a:rPr lang="en-US" dirty="0">
                <a:solidFill>
                  <a:srgbClr val="7030A0"/>
                </a:solidFill>
              </a:rPr>
              <a:t>Oral Health Champion Training</a:t>
            </a:r>
            <a:br>
              <a:rPr lang="en-US" dirty="0"/>
            </a:br>
            <a:endParaRPr lang="en-US" sz="1400" dirty="0"/>
          </a:p>
        </p:txBody>
      </p:sp>
      <p:sp>
        <p:nvSpPr>
          <p:cNvPr id="5" name="Footer Placeholder 4">
            <a:extLst>
              <a:ext uri="{FF2B5EF4-FFF2-40B4-BE49-F238E27FC236}">
                <a16:creationId xmlns:a16="http://schemas.microsoft.com/office/drawing/2014/main" id="{12FC4B26-40DE-C840-B880-89B0F9E655A8}"/>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err="1">
                <a:ln>
                  <a:noFill/>
                </a:ln>
                <a:solidFill>
                  <a:srgbClr val="000000">
                    <a:tint val="75000"/>
                  </a:srgbClr>
                </a:solidFill>
                <a:effectLst/>
                <a:uLnTx/>
                <a:uFillTx/>
                <a:latin typeface="Century Gothic" panose="020F0302020204030204"/>
                <a:ea typeface="+mn-ea"/>
                <a:cs typeface="+mn-cs"/>
              </a:rPr>
              <a:t>Bedfordshire,</a:t>
            </a:r>
            <a:r>
              <a:rPr kumimoji="0" lang="en-GB" sz="1200" b="1" i="0" u="none" strike="noStrike" kern="1200" cap="none" spc="0" normalizeH="0" baseline="0" noProof="0" dirty="0">
                <a:ln>
                  <a:noFill/>
                </a:ln>
                <a:solidFill>
                  <a:srgbClr val="000000">
                    <a:tint val="75000"/>
                  </a:srgbClr>
                </a:solidFill>
                <a:effectLst/>
                <a:uLnTx/>
                <a:uFillTx/>
                <a:latin typeface="Century Gothic" panose="020F0302020204030204"/>
                <a:ea typeface="+mn-ea"/>
                <a:cs typeface="+mn-cs"/>
              </a:rPr>
              <a:t> Luton and Milton Keynes Health and Care Partnership</a:t>
            </a:r>
            <a:endParaRPr kumimoji="0" lang="en-GB" sz="1200" b="0" i="0" u="none" strike="noStrike" kern="1200" cap="none" spc="0" normalizeH="0" baseline="0" noProof="0" dirty="0">
              <a:ln>
                <a:noFill/>
              </a:ln>
              <a:solidFill>
                <a:srgbClr val="000000">
                  <a:tint val="75000"/>
                </a:srgbClr>
              </a:solidFill>
              <a:effectLst/>
              <a:uLnTx/>
              <a:uFillTx/>
              <a:latin typeface="Century Gothic" panose="020F0302020204030204"/>
              <a:ea typeface="+mn-ea"/>
              <a:cs typeface="+mn-cs"/>
            </a:endParaRPr>
          </a:p>
        </p:txBody>
      </p:sp>
      <p:sp>
        <p:nvSpPr>
          <p:cNvPr id="6" name="Slide Number Placeholder 5">
            <a:extLst>
              <a:ext uri="{FF2B5EF4-FFF2-40B4-BE49-F238E27FC236}">
                <a16:creationId xmlns:a16="http://schemas.microsoft.com/office/drawing/2014/main" id="{17135F3E-2E0B-FD4F-A631-FFE9F2B87C7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A60DCE-9105-48A5-8A92-25C9283756D1}" type="slidenum">
              <a:rPr kumimoji="0" lang="en-GB" sz="1200" b="0"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srgbClr val="000000">
                  <a:tint val="75000"/>
                </a:srgbClr>
              </a:solidFill>
              <a:effectLst/>
              <a:uLnTx/>
              <a:uFillTx/>
              <a:latin typeface="Century Gothic" panose="020F0302020204030204"/>
              <a:ea typeface="+mn-ea"/>
              <a:cs typeface="+mn-cs"/>
            </a:endParaRPr>
          </a:p>
        </p:txBody>
      </p:sp>
      <p:sp>
        <p:nvSpPr>
          <p:cNvPr id="10" name="TextBox 9">
            <a:extLst>
              <a:ext uri="{FF2B5EF4-FFF2-40B4-BE49-F238E27FC236}">
                <a16:creationId xmlns:a16="http://schemas.microsoft.com/office/drawing/2014/main" id="{87B9808F-6EF9-6FC4-AC08-B70056F4C77D}"/>
              </a:ext>
            </a:extLst>
          </p:cNvPr>
          <p:cNvSpPr txBox="1"/>
          <p:nvPr/>
        </p:nvSpPr>
        <p:spPr>
          <a:xfrm>
            <a:off x="447373" y="3992393"/>
            <a:ext cx="2856641" cy="1138773"/>
          </a:xfrm>
          <a:prstGeom prst="rect">
            <a:avLst/>
          </a:prstGeom>
          <a:noFill/>
          <a:ln>
            <a:solidFill>
              <a:srgbClr val="7030A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7030A0"/>
                </a:solidFill>
                <a:effectLst/>
                <a:uLnTx/>
                <a:uFillTx/>
                <a:latin typeface="Century Gothic" panose="020F0302020204030204"/>
                <a:ea typeface="+mn-ea"/>
                <a:cs typeface="+mn-cs"/>
              </a:rPr>
              <a:t>Who is the training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Century Gothic" panose="020F0302020204030204"/>
                <a:ea typeface="+mn-ea"/>
                <a:cs typeface="+mn-cs"/>
              </a:rPr>
              <a:t>All staff working in care homes that support residents with personal hygiene and have completed the Oral Health Awareness – Improving Mouth Care e-learning module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00B050"/>
              </a:solidFill>
              <a:effectLst/>
              <a:uLnTx/>
              <a:uFillTx/>
              <a:latin typeface="Century Gothic" panose="020F0302020204030204"/>
              <a:ea typeface="+mn-ea"/>
              <a:cs typeface="+mn-cs"/>
            </a:endParaRPr>
          </a:p>
        </p:txBody>
      </p:sp>
      <p:sp>
        <p:nvSpPr>
          <p:cNvPr id="11" name="TextBox 10">
            <a:extLst>
              <a:ext uri="{FF2B5EF4-FFF2-40B4-BE49-F238E27FC236}">
                <a16:creationId xmlns:a16="http://schemas.microsoft.com/office/drawing/2014/main" id="{44AA2948-6D63-1ECB-A226-D469E0F1705C}"/>
              </a:ext>
            </a:extLst>
          </p:cNvPr>
          <p:cNvSpPr txBox="1"/>
          <p:nvPr/>
        </p:nvSpPr>
        <p:spPr>
          <a:xfrm>
            <a:off x="467666" y="5262674"/>
            <a:ext cx="2856641" cy="692497"/>
          </a:xfrm>
          <a:prstGeom prst="rect">
            <a:avLst/>
          </a:prstGeom>
          <a:noFill/>
          <a:ln>
            <a:solidFill>
              <a:srgbClr val="7030A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7030A0"/>
                </a:solidFill>
                <a:effectLst/>
                <a:uLnTx/>
                <a:uFillTx/>
                <a:latin typeface="Century Gothic" panose="020F0302020204030204"/>
                <a:ea typeface="+mn-ea"/>
                <a:cs typeface="+mn-cs"/>
              </a:rPr>
              <a:t>How long is the training: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7030A0"/>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Century Gothic" panose="020F0302020204030204"/>
                <a:ea typeface="+mn-ea"/>
                <a:cs typeface="+mn-cs"/>
              </a:rPr>
              <a:t>2 hours</a:t>
            </a:r>
          </a:p>
        </p:txBody>
      </p:sp>
      <p:sp>
        <p:nvSpPr>
          <p:cNvPr id="12" name="TextBox 11">
            <a:extLst>
              <a:ext uri="{FF2B5EF4-FFF2-40B4-BE49-F238E27FC236}">
                <a16:creationId xmlns:a16="http://schemas.microsoft.com/office/drawing/2014/main" id="{336EF446-78D0-E3D2-3B26-D7E72DA63BF1}"/>
              </a:ext>
            </a:extLst>
          </p:cNvPr>
          <p:cNvSpPr txBox="1"/>
          <p:nvPr/>
        </p:nvSpPr>
        <p:spPr>
          <a:xfrm>
            <a:off x="441018" y="1748232"/>
            <a:ext cx="2856641" cy="2099806"/>
          </a:xfrm>
          <a:prstGeom prst="rect">
            <a:avLst/>
          </a:prstGeom>
          <a:noFill/>
          <a:ln>
            <a:solidFill>
              <a:srgbClr val="7030A0"/>
            </a:solidFill>
          </a:ln>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1" i="0" u="none" strike="noStrike" kern="1200" cap="none" spc="0" normalizeH="0" baseline="0" noProof="0" dirty="0">
                <a:ln>
                  <a:noFill/>
                </a:ln>
                <a:solidFill>
                  <a:srgbClr val="7030A0"/>
                </a:solidFill>
                <a:effectLst/>
                <a:uLnTx/>
                <a:uFillTx/>
                <a:latin typeface="Century Gothic" panose="020F0302020204030204"/>
                <a:ea typeface="+mn-ea"/>
                <a:cs typeface="+mn-cs"/>
              </a:rPr>
              <a:t>Course Overview:</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Century Gothic" panose="020F0302020204030204"/>
                <a:ea typeface="+mn-ea"/>
                <a:cs typeface="+mn-cs"/>
              </a:rPr>
              <a:t>The course is designed for those involved with care of older people to help encourage good oral health practices and reduce the risk of preventable tooth decay and gum disease.</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Century Gothic" panose="020F0302020204030204"/>
                <a:ea typeface="+mn-ea"/>
                <a:cs typeface="+mn-cs"/>
              </a:rPr>
              <a:t>Helping to keep older people pain free and smiling whether they have their own teeth or wear dentures.</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GB" sz="10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p:txBody>
      </p:sp>
      <p:sp>
        <p:nvSpPr>
          <p:cNvPr id="13" name="TextBox 12">
            <a:extLst>
              <a:ext uri="{FF2B5EF4-FFF2-40B4-BE49-F238E27FC236}">
                <a16:creationId xmlns:a16="http://schemas.microsoft.com/office/drawing/2014/main" id="{E61E53FE-9E6C-B5F3-D7B8-9CF4B9F30F16}"/>
              </a:ext>
            </a:extLst>
          </p:cNvPr>
          <p:cNvSpPr txBox="1"/>
          <p:nvPr/>
        </p:nvSpPr>
        <p:spPr>
          <a:xfrm>
            <a:off x="3500280" y="1772651"/>
            <a:ext cx="4313246" cy="2835520"/>
          </a:xfrm>
          <a:prstGeom prst="rect">
            <a:avLst/>
          </a:prstGeom>
          <a:noFill/>
          <a:ln>
            <a:solidFill>
              <a:srgbClr val="7030A0"/>
            </a:solidFill>
          </a:ln>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1" i="0" u="none" strike="noStrike" kern="1200" cap="none" spc="0" normalizeH="0" baseline="0" noProof="0" dirty="0">
                <a:ln>
                  <a:noFill/>
                </a:ln>
                <a:solidFill>
                  <a:srgbClr val="7030A0"/>
                </a:solidFill>
                <a:effectLst/>
                <a:uLnTx/>
                <a:uFillTx/>
                <a:latin typeface="Century Gothic" panose="020F0302020204030204"/>
                <a:ea typeface="+mn-ea"/>
                <a:cs typeface="+mn-cs"/>
              </a:rPr>
              <a:t>Key Learning Points:</a:t>
            </a:r>
          </a:p>
          <a:p>
            <a:pPr marL="171450" marR="0" lvl="0" indent="-171450" algn="l" defTabSz="914400" rtl="0" eaLnBrk="1" fontAlgn="auto" latinLnBrk="0" hangingPunct="1">
              <a:lnSpc>
                <a:spcPct val="107000"/>
              </a:lnSpc>
              <a:spcBef>
                <a:spcPts val="0"/>
              </a:spcBef>
              <a:spcAft>
                <a:spcPts val="800"/>
              </a:spcAft>
              <a:buClrTx/>
              <a:buSzTx/>
              <a:buFont typeface="Wingdings" panose="05000000000000000000" pitchFamily="2" charset="2"/>
              <a:buChar char="Ø"/>
              <a:tabLst/>
              <a:defRPr/>
            </a:pPr>
            <a:r>
              <a:rPr kumimoji="0" lang="en-GB" sz="1000" b="0"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Calibri" panose="020F0502020204030204" pitchFamily="34" charset="0"/>
              </a:rPr>
              <a:t>The importance of Oral Hygiene</a:t>
            </a:r>
          </a:p>
          <a:p>
            <a:pPr marL="171450" marR="0" lvl="0" indent="-171450" algn="l" defTabSz="914400" rtl="0" eaLnBrk="1" fontAlgn="auto" latinLnBrk="0" hangingPunct="1">
              <a:lnSpc>
                <a:spcPct val="107000"/>
              </a:lnSpc>
              <a:spcBef>
                <a:spcPts val="0"/>
              </a:spcBef>
              <a:spcAft>
                <a:spcPts val="800"/>
              </a:spcAft>
              <a:buClrTx/>
              <a:buSzTx/>
              <a:buFont typeface="Wingdings" panose="05000000000000000000" pitchFamily="2" charset="2"/>
              <a:buChar char="Ø"/>
              <a:tabLst/>
              <a:defRPr/>
            </a:pPr>
            <a:r>
              <a:rPr kumimoji="0" lang="en-GB" sz="1000" b="0"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Calibri" panose="020F0502020204030204" pitchFamily="34" charset="0"/>
              </a:rPr>
              <a:t>Encouraging Good practice</a:t>
            </a:r>
          </a:p>
          <a:p>
            <a:pPr marL="171450" marR="0" lvl="0" indent="-171450" algn="l" defTabSz="914400" rtl="0" eaLnBrk="1" fontAlgn="auto" latinLnBrk="0" hangingPunct="1">
              <a:lnSpc>
                <a:spcPct val="107000"/>
              </a:lnSpc>
              <a:spcBef>
                <a:spcPts val="0"/>
              </a:spcBef>
              <a:spcAft>
                <a:spcPts val="800"/>
              </a:spcAft>
              <a:buClrTx/>
              <a:buSzTx/>
              <a:buFont typeface="Wingdings" panose="05000000000000000000" pitchFamily="2" charset="2"/>
              <a:buChar char="Ø"/>
              <a:tabLst/>
              <a:defRPr/>
            </a:pPr>
            <a:r>
              <a:rPr kumimoji="0" lang="en-GB" sz="1000" b="0"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Calibri" panose="020F0502020204030204" pitchFamily="34" charset="0"/>
              </a:rPr>
              <a:t>Brushing Teeth properly</a:t>
            </a:r>
          </a:p>
          <a:p>
            <a:pPr marL="171450" marR="0" lvl="0" indent="-171450" algn="l" defTabSz="914400" rtl="0" eaLnBrk="1" fontAlgn="auto" latinLnBrk="0" hangingPunct="1">
              <a:lnSpc>
                <a:spcPct val="107000"/>
              </a:lnSpc>
              <a:spcBef>
                <a:spcPts val="0"/>
              </a:spcBef>
              <a:spcAft>
                <a:spcPts val="800"/>
              </a:spcAft>
              <a:buClrTx/>
              <a:buSzTx/>
              <a:buFont typeface="Wingdings" panose="05000000000000000000" pitchFamily="2" charset="2"/>
              <a:buChar char="Ø"/>
              <a:tabLst/>
              <a:defRPr/>
            </a:pPr>
            <a:r>
              <a:rPr kumimoji="0" lang="en-GB" sz="1000" b="0"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Calibri" panose="020F0502020204030204" pitchFamily="34" charset="0"/>
              </a:rPr>
              <a:t>Spotting Signs of problems and navigating independence</a:t>
            </a:r>
          </a:p>
          <a:p>
            <a:pPr marL="171450" marR="0" lvl="0" indent="-171450" algn="l" defTabSz="914400" rtl="0" eaLnBrk="1" fontAlgn="auto" latinLnBrk="0" hangingPunct="1">
              <a:lnSpc>
                <a:spcPct val="107000"/>
              </a:lnSpc>
              <a:spcBef>
                <a:spcPts val="0"/>
              </a:spcBef>
              <a:spcAft>
                <a:spcPts val="800"/>
              </a:spcAft>
              <a:buClrTx/>
              <a:buSzTx/>
              <a:buFont typeface="Wingdings" panose="05000000000000000000" pitchFamily="2" charset="2"/>
              <a:buChar char="Ø"/>
              <a:tabLst/>
              <a:defRPr/>
            </a:pPr>
            <a:r>
              <a:rPr kumimoji="0" lang="en-GB" sz="1000" b="0"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Calibri" panose="020F0502020204030204" pitchFamily="34" charset="0"/>
              </a:rPr>
              <a:t>Oral hygiene aids for elderly care</a:t>
            </a:r>
          </a:p>
          <a:p>
            <a:pPr marL="171450" marR="0" lvl="0" indent="-171450" algn="l" defTabSz="914400" rtl="0" eaLnBrk="1" fontAlgn="auto" latinLnBrk="0" hangingPunct="1">
              <a:lnSpc>
                <a:spcPct val="107000"/>
              </a:lnSpc>
              <a:spcBef>
                <a:spcPts val="0"/>
              </a:spcBef>
              <a:spcAft>
                <a:spcPts val="800"/>
              </a:spcAft>
              <a:buClrTx/>
              <a:buSzTx/>
              <a:buFont typeface="Wingdings" panose="05000000000000000000" pitchFamily="2" charset="2"/>
              <a:buChar char="Ø"/>
              <a:tabLst/>
              <a:defRPr/>
            </a:pPr>
            <a:r>
              <a:rPr kumimoji="0" lang="en-GB" sz="1000" b="0"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Calibri" panose="020F0502020204030204" pitchFamily="34" charset="0"/>
              </a:rPr>
              <a:t>Helping to brush someone’s teeth</a:t>
            </a:r>
          </a:p>
          <a:p>
            <a:pPr marL="171450" marR="0" lvl="0" indent="-171450" algn="l" defTabSz="914400" rtl="0" eaLnBrk="1" fontAlgn="auto" latinLnBrk="0" hangingPunct="1">
              <a:lnSpc>
                <a:spcPct val="107000"/>
              </a:lnSpc>
              <a:spcBef>
                <a:spcPts val="0"/>
              </a:spcBef>
              <a:spcAft>
                <a:spcPts val="800"/>
              </a:spcAft>
              <a:buClrTx/>
              <a:buSzTx/>
              <a:buFont typeface="Wingdings" panose="05000000000000000000" pitchFamily="2" charset="2"/>
              <a:buChar char="Ø"/>
              <a:tabLst/>
              <a:defRPr/>
            </a:pPr>
            <a:r>
              <a:rPr kumimoji="0" lang="en-GB" sz="1000" b="0"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Calibri" panose="020F0502020204030204" pitchFamily="34" charset="0"/>
              </a:rPr>
              <a:t>Assisting those with memory loss</a:t>
            </a:r>
          </a:p>
          <a:p>
            <a:pPr marL="171450" marR="0" lvl="0" indent="-171450" algn="l" defTabSz="914400" rtl="0" eaLnBrk="1" fontAlgn="auto" latinLnBrk="0" hangingPunct="1">
              <a:lnSpc>
                <a:spcPct val="107000"/>
              </a:lnSpc>
              <a:spcBef>
                <a:spcPts val="0"/>
              </a:spcBef>
              <a:spcAft>
                <a:spcPts val="800"/>
              </a:spcAft>
              <a:buClrTx/>
              <a:buSzTx/>
              <a:buFont typeface="Wingdings" panose="05000000000000000000" pitchFamily="2" charset="2"/>
              <a:buChar char="Ø"/>
              <a:tabLst/>
              <a:defRPr/>
            </a:pPr>
            <a:r>
              <a:rPr kumimoji="0" lang="en-GB" sz="1000" b="0"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Calibri" panose="020F0502020204030204" pitchFamily="34" charset="0"/>
              </a:rPr>
              <a:t>Caring for Dentures</a:t>
            </a:r>
          </a:p>
          <a:p>
            <a:pPr marL="0" marR="0" lvl="0" indent="0" algn="r" defTabSz="914400" rtl="0" eaLnBrk="1" fontAlgn="auto" latinLnBrk="0" hangingPunct="1">
              <a:lnSpc>
                <a:spcPct val="107000"/>
              </a:lnSpc>
              <a:spcBef>
                <a:spcPts val="0"/>
              </a:spcBef>
              <a:spcAft>
                <a:spcPts val="800"/>
              </a:spcAft>
              <a:buClrTx/>
              <a:buSzTx/>
              <a:buFontTx/>
              <a:buNone/>
              <a:tabLst/>
              <a:defRPr/>
            </a:pPr>
            <a:endParaRPr kumimoji="0" lang="en-GB" sz="1800" b="1" i="1" u="none" strike="noStrike" kern="1200" cap="none" spc="0" normalizeH="0" baseline="0" noProof="0" dirty="0">
              <a:ln>
                <a:noFill/>
              </a:ln>
              <a:solidFill>
                <a:srgbClr val="00B050"/>
              </a:solidFill>
              <a:effectLst/>
              <a:uLnTx/>
              <a:uFillTx/>
              <a:latin typeface="Century Gothic" panose="020B0502020202020204" pitchFamily="34" charset="0"/>
              <a:ea typeface="Times New Roman" panose="02020603050405020304" pitchFamily="18" charset="0"/>
              <a:cs typeface="Calibri" panose="020F0502020204030204" pitchFamily="34" charset="0"/>
            </a:endParaRPr>
          </a:p>
        </p:txBody>
      </p:sp>
      <p:sp>
        <p:nvSpPr>
          <p:cNvPr id="15" name="TextBox 14">
            <a:extLst>
              <a:ext uri="{FF2B5EF4-FFF2-40B4-BE49-F238E27FC236}">
                <a16:creationId xmlns:a16="http://schemas.microsoft.com/office/drawing/2014/main" id="{B3F663C0-29A8-7653-455D-A2726C9D25DA}"/>
              </a:ext>
            </a:extLst>
          </p:cNvPr>
          <p:cNvSpPr txBox="1"/>
          <p:nvPr/>
        </p:nvSpPr>
        <p:spPr>
          <a:xfrm>
            <a:off x="7926453" y="1274752"/>
            <a:ext cx="4146212" cy="276999"/>
          </a:xfrm>
          <a:prstGeom prst="rect">
            <a:avLst/>
          </a:prstGeom>
          <a:noFill/>
          <a:ln>
            <a:solidFill>
              <a:srgbClr val="7030A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7030A0"/>
                </a:solidFill>
                <a:effectLst/>
                <a:uLnTx/>
                <a:uFillTx/>
                <a:latin typeface="Century Gothic" panose="020F0302020204030204"/>
                <a:ea typeface="+mn-ea"/>
                <a:cs typeface="+mn-cs"/>
              </a:rPr>
              <a:t>Dates Times Venue: </a:t>
            </a:r>
            <a:r>
              <a:rPr kumimoji="0" lang="en-GB" sz="900" b="1" i="0" u="none" strike="noStrike" kern="1200" cap="none" spc="0" normalizeH="0" baseline="0" noProof="0" dirty="0">
                <a:ln>
                  <a:noFill/>
                </a:ln>
                <a:solidFill>
                  <a:srgbClr val="7030A0"/>
                </a:solidFill>
                <a:effectLst/>
                <a:uLnTx/>
                <a:uFillTx/>
                <a:latin typeface="Century Gothic" panose="020F0302020204030204"/>
                <a:ea typeface="+mn-ea"/>
                <a:cs typeface="+mn-cs"/>
              </a:rPr>
              <a:t>Tea/Coffee/ Water will be available</a:t>
            </a:r>
          </a:p>
        </p:txBody>
      </p:sp>
      <p:sp>
        <p:nvSpPr>
          <p:cNvPr id="17" name="TextBox 16">
            <a:extLst>
              <a:ext uri="{FF2B5EF4-FFF2-40B4-BE49-F238E27FC236}">
                <a16:creationId xmlns:a16="http://schemas.microsoft.com/office/drawing/2014/main" id="{1781E83B-9954-F802-8348-5B3B82A97EF8}"/>
              </a:ext>
            </a:extLst>
          </p:cNvPr>
          <p:cNvSpPr txBox="1"/>
          <p:nvPr/>
        </p:nvSpPr>
        <p:spPr>
          <a:xfrm>
            <a:off x="3482081" y="4925747"/>
            <a:ext cx="4331445" cy="940963"/>
          </a:xfrm>
          <a:prstGeom prst="rect">
            <a:avLst/>
          </a:prstGeom>
          <a:noFill/>
          <a:ln>
            <a:solidFill>
              <a:srgbClr val="7030A0"/>
            </a:solidFill>
          </a:ln>
        </p:spPr>
        <p:txBody>
          <a:bodyPr wrap="square" lIns="91440" tIns="45720" rIns="91440" bIns="45720" anchor="t">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1" i="0" u="none" strike="noStrike" kern="1200" cap="none" spc="0" normalizeH="0" baseline="0" noProof="0" dirty="0">
                <a:ln>
                  <a:noFill/>
                </a:ln>
                <a:solidFill>
                  <a:srgbClr val="7030A0"/>
                </a:solidFill>
                <a:effectLst/>
                <a:uLnTx/>
                <a:uFillTx/>
                <a:latin typeface="Century Gothic" panose="020F0302020204030204"/>
                <a:ea typeface="+mn-ea"/>
                <a:cs typeface="+mn-cs"/>
              </a:rPr>
              <a:t>How to register/enrol:</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1" i="0" u="none" strike="noStrike" kern="1200" cap="none" spc="0" normalizeH="0" baseline="0" noProof="0" dirty="0">
                <a:ln>
                  <a:noFill/>
                </a:ln>
                <a:effectLst/>
                <a:uLnTx/>
                <a:uFillTx/>
                <a:latin typeface="Century Gothic" panose="020F0302020204030204"/>
                <a:ea typeface="+mn-lt"/>
                <a:cs typeface="+mn-lt"/>
                <a:hlinkClick r:id="rId2">
                  <a:extLst>
                    <a:ext uri="{A12FA001-AC4F-418D-AE19-62706E023703}">
                      <ahyp:hlinkClr xmlns:ahyp="http://schemas.microsoft.com/office/drawing/2018/hyperlinkcolor" val="tx"/>
                    </a:ext>
                  </a:extLst>
                </a:hlinkClick>
              </a:rPr>
              <a:t>https://forms.gle/3j28wRAABtWj85uM9</a:t>
            </a:r>
            <a:r>
              <a:rPr kumimoji="0" lang="en-GB" sz="1400" b="1" i="0" u="none" strike="noStrike" kern="1200" cap="none" spc="0" normalizeH="0" baseline="0" noProof="0" dirty="0">
                <a:ln>
                  <a:noFill/>
                </a:ln>
                <a:effectLst/>
                <a:uLnTx/>
                <a:uFillTx/>
                <a:latin typeface="Century Gothic" panose="020F0302020204030204"/>
                <a:ea typeface="+mn-lt"/>
                <a:cs typeface="+mn-lt"/>
              </a:rPr>
              <a:t> </a:t>
            </a:r>
            <a:endParaRPr kumimoji="0" lang="en-GB" sz="1400" b="1" i="0" u="none" strike="noStrike" kern="1200" cap="none" spc="0" normalizeH="0" baseline="0" noProof="0" dirty="0">
              <a:ln>
                <a:noFill/>
              </a:ln>
              <a:effectLst/>
              <a:uLnTx/>
              <a:uFillTx/>
              <a:latin typeface="Century Gothic" panose="020F0302020204030204"/>
              <a:ea typeface="+mn-ea"/>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0" i="1" u="none" strike="noStrike" kern="1200" cap="none" spc="0" normalizeH="0" baseline="0" noProof="0" dirty="0">
                <a:ln>
                  <a:noFill/>
                </a:ln>
                <a:solidFill>
                  <a:srgbClr val="7030A0"/>
                </a:solidFill>
                <a:effectLst/>
                <a:uLnTx/>
                <a:uFillTx/>
                <a:latin typeface="Century Gothic" panose="020F0302020204030204"/>
                <a:ea typeface="+mn-ea"/>
                <a:cs typeface="+mn-cs"/>
              </a:rPr>
              <a:t>Please complete this form to register </a:t>
            </a:r>
          </a:p>
        </p:txBody>
      </p:sp>
      <p:sp>
        <p:nvSpPr>
          <p:cNvPr id="8" name="TextBox 7">
            <a:extLst>
              <a:ext uri="{FF2B5EF4-FFF2-40B4-BE49-F238E27FC236}">
                <a16:creationId xmlns:a16="http://schemas.microsoft.com/office/drawing/2014/main" id="{69931869-D6F9-FF8C-118A-FE128B58860E}"/>
              </a:ext>
            </a:extLst>
          </p:cNvPr>
          <p:cNvSpPr txBox="1"/>
          <p:nvPr/>
        </p:nvSpPr>
        <p:spPr>
          <a:xfrm>
            <a:off x="395581" y="1049879"/>
            <a:ext cx="7417945" cy="553998"/>
          </a:xfrm>
          <a:prstGeom prst="rect">
            <a:avLst/>
          </a:prstGeom>
          <a:noFill/>
          <a:ln>
            <a:solidFill>
              <a:schemeClr val="accent3"/>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Century Gothic" panose="020F0302020204030204"/>
                <a:ea typeface="+mn-ea"/>
                <a:cs typeface="+mn-cs"/>
              </a:rPr>
              <a:t>This training is being delivered by the Dental Wellness Trust, and staff from across all BLMK CQC Registered Care Homes are welcome to sign up to attend any of the training dates that are on offer you do not have to attend a session that is being held in your area if another date/venue is more convenient.</a:t>
            </a:r>
          </a:p>
        </p:txBody>
      </p:sp>
      <p:graphicFrame>
        <p:nvGraphicFramePr>
          <p:cNvPr id="2" name="Table 1">
            <a:extLst>
              <a:ext uri="{FF2B5EF4-FFF2-40B4-BE49-F238E27FC236}">
                <a16:creationId xmlns:a16="http://schemas.microsoft.com/office/drawing/2014/main" id="{59482B4C-566C-3A02-DADB-DD110E33E50A}"/>
              </a:ext>
            </a:extLst>
          </p:cNvPr>
          <p:cNvGraphicFramePr>
            <a:graphicFrameLocks noGrp="1"/>
          </p:cNvGraphicFramePr>
          <p:nvPr>
            <p:extLst>
              <p:ext uri="{D42A27DB-BD31-4B8C-83A1-F6EECF244321}">
                <p14:modId xmlns:p14="http://schemas.microsoft.com/office/powerpoint/2010/main" val="4010484373"/>
              </p:ext>
            </p:extLst>
          </p:nvPr>
        </p:nvGraphicFramePr>
        <p:xfrm>
          <a:off x="7926453" y="1605262"/>
          <a:ext cx="4146212" cy="4716452"/>
        </p:xfrm>
        <a:graphic>
          <a:graphicData uri="http://schemas.openxmlformats.org/drawingml/2006/table">
            <a:tbl>
              <a:tblPr firstRow="1" bandRow="1">
                <a:tableStyleId>{F5AB1C69-6EDB-4FF4-983F-18BD219EF322}</a:tableStyleId>
              </a:tblPr>
              <a:tblGrid>
                <a:gridCol w="401795">
                  <a:extLst>
                    <a:ext uri="{9D8B030D-6E8A-4147-A177-3AD203B41FA5}">
                      <a16:colId xmlns:a16="http://schemas.microsoft.com/office/drawing/2014/main" val="424282239"/>
                    </a:ext>
                  </a:extLst>
                </a:gridCol>
                <a:gridCol w="648072">
                  <a:extLst>
                    <a:ext uri="{9D8B030D-6E8A-4147-A177-3AD203B41FA5}">
                      <a16:colId xmlns:a16="http://schemas.microsoft.com/office/drawing/2014/main" val="298635189"/>
                    </a:ext>
                  </a:extLst>
                </a:gridCol>
                <a:gridCol w="576064">
                  <a:extLst>
                    <a:ext uri="{9D8B030D-6E8A-4147-A177-3AD203B41FA5}">
                      <a16:colId xmlns:a16="http://schemas.microsoft.com/office/drawing/2014/main" val="3418128204"/>
                    </a:ext>
                  </a:extLst>
                </a:gridCol>
                <a:gridCol w="576064">
                  <a:extLst>
                    <a:ext uri="{9D8B030D-6E8A-4147-A177-3AD203B41FA5}">
                      <a16:colId xmlns:a16="http://schemas.microsoft.com/office/drawing/2014/main" val="1754386795"/>
                    </a:ext>
                  </a:extLst>
                </a:gridCol>
                <a:gridCol w="720080">
                  <a:extLst>
                    <a:ext uri="{9D8B030D-6E8A-4147-A177-3AD203B41FA5}">
                      <a16:colId xmlns:a16="http://schemas.microsoft.com/office/drawing/2014/main" val="3779924845"/>
                    </a:ext>
                  </a:extLst>
                </a:gridCol>
                <a:gridCol w="1224137">
                  <a:extLst>
                    <a:ext uri="{9D8B030D-6E8A-4147-A177-3AD203B41FA5}">
                      <a16:colId xmlns:a16="http://schemas.microsoft.com/office/drawing/2014/main" val="2023163685"/>
                    </a:ext>
                  </a:extLst>
                </a:gridCol>
              </a:tblGrid>
              <a:tr h="372377">
                <a:tc>
                  <a:txBody>
                    <a:bodyPr/>
                    <a:lstStyle/>
                    <a:p>
                      <a:r>
                        <a:rPr lang="en-GB" sz="800" dirty="0"/>
                        <a:t>Day</a:t>
                      </a:r>
                    </a:p>
                  </a:txBody>
                  <a:tcPr/>
                </a:tc>
                <a:tc>
                  <a:txBody>
                    <a:bodyPr/>
                    <a:lstStyle/>
                    <a:p>
                      <a:r>
                        <a:rPr lang="en-GB" sz="800" dirty="0"/>
                        <a:t>Date</a:t>
                      </a:r>
                    </a:p>
                  </a:txBody>
                  <a:tcPr/>
                </a:tc>
                <a:tc>
                  <a:txBody>
                    <a:bodyPr/>
                    <a:lstStyle/>
                    <a:p>
                      <a:r>
                        <a:rPr lang="en-GB" sz="800" dirty="0"/>
                        <a:t>Session Type</a:t>
                      </a:r>
                    </a:p>
                  </a:txBody>
                  <a:tcPr/>
                </a:tc>
                <a:tc>
                  <a:txBody>
                    <a:bodyPr/>
                    <a:lstStyle/>
                    <a:p>
                      <a:r>
                        <a:rPr lang="en-GB" sz="800" dirty="0"/>
                        <a:t>Session Time</a:t>
                      </a:r>
                    </a:p>
                  </a:txBody>
                  <a:tcPr/>
                </a:tc>
                <a:tc>
                  <a:txBody>
                    <a:bodyPr/>
                    <a:lstStyle/>
                    <a:p>
                      <a:r>
                        <a:rPr lang="en-GB" sz="800" dirty="0"/>
                        <a:t>Location</a:t>
                      </a:r>
                    </a:p>
                  </a:txBody>
                  <a:tcPr/>
                </a:tc>
                <a:tc>
                  <a:txBody>
                    <a:bodyPr/>
                    <a:lstStyle/>
                    <a:p>
                      <a:r>
                        <a:rPr lang="en-GB" sz="800" dirty="0"/>
                        <a:t>Venue Address</a:t>
                      </a:r>
                    </a:p>
                  </a:txBody>
                  <a:tcPr/>
                </a:tc>
                <a:extLst>
                  <a:ext uri="{0D108BD9-81ED-4DB2-BD59-A6C34878D82A}">
                    <a16:rowId xmlns:a16="http://schemas.microsoft.com/office/drawing/2014/main" val="3998847300"/>
                  </a:ext>
                </a:extLst>
              </a:tr>
              <a:tr h="688642">
                <a:tc>
                  <a:txBody>
                    <a:bodyPr/>
                    <a:lstStyle/>
                    <a:p>
                      <a:pPr>
                        <a:buNone/>
                      </a:pPr>
                      <a:r>
                        <a:rPr lang="en-GB" sz="800" dirty="0">
                          <a:effectLst/>
                          <a:latin typeface="Aptos" panose="020B0004020202020204" pitchFamily="34" charset="0"/>
                          <a:ea typeface="Aptos" panose="020B0004020202020204" pitchFamily="34" charset="0"/>
                          <a:cs typeface="Aptos" panose="020B0004020202020204" pitchFamily="34" charset="0"/>
                        </a:rPr>
                        <a:t>Thurs</a:t>
                      </a:r>
                    </a:p>
                  </a:txBody>
                  <a:tcPr marL="68580" marR="68580" marT="0" marB="0"/>
                </a:tc>
                <a:tc>
                  <a:txBody>
                    <a:bodyPr/>
                    <a:lstStyle/>
                    <a:p>
                      <a:pPr>
                        <a:buNone/>
                      </a:pPr>
                      <a:r>
                        <a:rPr lang="en-GB" sz="800" dirty="0">
                          <a:effectLst/>
                          <a:latin typeface="Aptos" panose="020B0004020202020204" pitchFamily="34" charset="0"/>
                          <a:ea typeface="Aptos" panose="020B0004020202020204" pitchFamily="34" charset="0"/>
                          <a:cs typeface="Aptos" panose="020B0004020202020204" pitchFamily="34" charset="0"/>
                        </a:rPr>
                        <a:t>25.09.25</a:t>
                      </a:r>
                    </a:p>
                  </a:txBody>
                  <a:tcPr marL="68580" marR="68580" marT="0" marB="0"/>
                </a:tc>
                <a:tc>
                  <a:txBody>
                    <a:bodyPr/>
                    <a:lstStyle/>
                    <a:p>
                      <a:pPr>
                        <a:buNone/>
                      </a:pPr>
                      <a:r>
                        <a:rPr lang="en-GB" sz="800" dirty="0">
                          <a:effectLst/>
                          <a:latin typeface="Aptos" panose="020B0004020202020204" pitchFamily="34" charset="0"/>
                          <a:ea typeface="Aptos" panose="020B0004020202020204" pitchFamily="34" charset="0"/>
                          <a:cs typeface="Aptos" panose="020B0004020202020204" pitchFamily="34" charset="0"/>
                        </a:rPr>
                        <a:t>In Person</a:t>
                      </a:r>
                    </a:p>
                  </a:txBody>
                  <a:tcPr marL="68580" marR="68580" marT="0" marB="0"/>
                </a:tc>
                <a:tc>
                  <a:txBody>
                    <a:bodyPr/>
                    <a:lstStyle/>
                    <a:p>
                      <a:pPr>
                        <a:buNone/>
                      </a:pPr>
                      <a:r>
                        <a:rPr lang="en-GB" sz="800" dirty="0">
                          <a:effectLst/>
                          <a:latin typeface="Aptos" panose="020B0004020202020204" pitchFamily="34" charset="0"/>
                          <a:ea typeface="Aptos" panose="020B0004020202020204" pitchFamily="34" charset="0"/>
                          <a:cs typeface="Aptos" panose="020B0004020202020204" pitchFamily="34" charset="0"/>
                        </a:rPr>
                        <a:t>10:00 – 12:00</a:t>
                      </a:r>
                    </a:p>
                  </a:txBody>
                  <a:tcPr marL="68580" marR="68580" marT="0" marB="0"/>
                </a:tc>
                <a:tc>
                  <a:txBody>
                    <a:bodyPr/>
                    <a:lstStyle/>
                    <a:p>
                      <a:pPr>
                        <a:buNone/>
                      </a:pPr>
                      <a:r>
                        <a:rPr lang="en-GB" sz="800" dirty="0">
                          <a:effectLst/>
                          <a:latin typeface="Aptos" panose="020B0004020202020204" pitchFamily="34" charset="0"/>
                          <a:ea typeface="Aptos" panose="020B0004020202020204" pitchFamily="34" charset="0"/>
                          <a:cs typeface="Aptos" panose="020B0004020202020204" pitchFamily="34" charset="0"/>
                        </a:rPr>
                        <a:t>Central Bedfordshire</a:t>
                      </a:r>
                    </a:p>
                  </a:txBody>
                  <a:tcPr marL="68580" marR="68580" marT="0" marB="0"/>
                </a:tc>
                <a:tc>
                  <a:txBody>
                    <a:bodyPr/>
                    <a:lstStyle/>
                    <a:p>
                      <a:pPr>
                        <a:buNone/>
                      </a:pPr>
                      <a:r>
                        <a:rPr lang="en-GB" sz="800" dirty="0">
                          <a:effectLst/>
                          <a:latin typeface="Aptos" panose="020B0004020202020204" pitchFamily="34" charset="0"/>
                          <a:ea typeface="Aptos" panose="020B0004020202020204" pitchFamily="34" charset="0"/>
                          <a:cs typeface="Aptos" panose="020B0004020202020204" pitchFamily="34" charset="0"/>
                        </a:rPr>
                        <a:t>Blakelands Lodge Care Home</a:t>
                      </a:r>
                    </a:p>
                    <a:p>
                      <a:pPr>
                        <a:buNone/>
                      </a:pPr>
                      <a:r>
                        <a:rPr lang="en-GB" sz="800" dirty="0">
                          <a:effectLst/>
                          <a:latin typeface="Aptos" panose="020B0004020202020204" pitchFamily="34" charset="0"/>
                          <a:ea typeface="Aptos" panose="020B0004020202020204" pitchFamily="34" charset="0"/>
                          <a:cs typeface="Aptos" panose="020B0004020202020204" pitchFamily="34" charset="0"/>
                        </a:rPr>
                        <a:t>Marston Moretaine, Gee View, Bedfordshire MK43 2AH</a:t>
                      </a:r>
                    </a:p>
                  </a:txBody>
                  <a:tcPr marL="68580" marR="68580" marT="0" marB="0"/>
                </a:tc>
                <a:extLst>
                  <a:ext uri="{0D108BD9-81ED-4DB2-BD59-A6C34878D82A}">
                    <a16:rowId xmlns:a16="http://schemas.microsoft.com/office/drawing/2014/main" val="3488192967"/>
                  </a:ext>
                </a:extLst>
              </a:tr>
              <a:tr h="550914">
                <a:tc>
                  <a:txBody>
                    <a:bodyPr/>
                    <a:lstStyle/>
                    <a:p>
                      <a:pPr>
                        <a:buNone/>
                      </a:pPr>
                      <a:r>
                        <a:rPr lang="en-GB" sz="800" dirty="0">
                          <a:effectLst/>
                          <a:latin typeface="Aptos"/>
                          <a:ea typeface="Aptos" panose="020B0004020202020204" pitchFamily="34" charset="0"/>
                          <a:cs typeface="Aptos" panose="020B0004020202020204" pitchFamily="34" charset="0"/>
                        </a:rPr>
                        <a:t>Tues</a:t>
                      </a:r>
                    </a:p>
                  </a:txBody>
                  <a:tcPr marL="68580" marR="68580" marT="0" marB="0"/>
                </a:tc>
                <a:tc>
                  <a:txBody>
                    <a:bodyPr/>
                    <a:lstStyle/>
                    <a:p>
                      <a:pPr>
                        <a:buNone/>
                      </a:pPr>
                      <a:r>
                        <a:rPr lang="en-GB" sz="800" dirty="0">
                          <a:effectLst/>
                          <a:latin typeface="Aptos"/>
                          <a:ea typeface="Aptos" panose="020B0004020202020204" pitchFamily="34" charset="0"/>
                          <a:cs typeface="Aptos" panose="020B0004020202020204" pitchFamily="34" charset="0"/>
                        </a:rPr>
                        <a:t>21.10.25</a:t>
                      </a:r>
                    </a:p>
                  </a:txBody>
                  <a:tcPr marL="68580" marR="68580" marT="0" marB="0"/>
                </a:tc>
                <a:tc>
                  <a:txBody>
                    <a:bodyPr/>
                    <a:lstStyle/>
                    <a:p>
                      <a:pPr>
                        <a:buNone/>
                      </a:pPr>
                      <a:r>
                        <a:rPr lang="en-GB" sz="800" dirty="0">
                          <a:effectLst/>
                          <a:latin typeface="Aptos"/>
                          <a:ea typeface="Aptos" panose="020B0004020202020204" pitchFamily="34" charset="0"/>
                          <a:cs typeface="Aptos" panose="020B0004020202020204" pitchFamily="34" charset="0"/>
                        </a:rPr>
                        <a:t>In Person</a:t>
                      </a:r>
                    </a:p>
                  </a:txBody>
                  <a:tcPr marL="68580" marR="68580" marT="0" marB="0"/>
                </a:tc>
                <a:tc>
                  <a:txBody>
                    <a:bodyPr/>
                    <a:lstStyle/>
                    <a:p>
                      <a:pPr>
                        <a:buNone/>
                      </a:pPr>
                      <a:r>
                        <a:rPr lang="en-GB" sz="800" dirty="0">
                          <a:effectLst/>
                          <a:latin typeface="Aptos"/>
                          <a:ea typeface="Aptos" panose="020B0004020202020204" pitchFamily="34" charset="0"/>
                          <a:cs typeface="Aptos" panose="020B0004020202020204" pitchFamily="34" charset="0"/>
                        </a:rPr>
                        <a:t>14:00 – 16:00</a:t>
                      </a:r>
                    </a:p>
                  </a:txBody>
                  <a:tcPr marL="68580" marR="68580" marT="0" marB="0"/>
                </a:tc>
                <a:tc>
                  <a:txBody>
                    <a:bodyPr/>
                    <a:lstStyle/>
                    <a:p>
                      <a:pPr>
                        <a:buNone/>
                      </a:pPr>
                      <a:r>
                        <a:rPr lang="en-GB" sz="800" dirty="0">
                          <a:effectLst/>
                          <a:latin typeface="Aptos"/>
                          <a:ea typeface="Aptos" panose="020B0004020202020204" pitchFamily="34" charset="0"/>
                          <a:cs typeface="Aptos" panose="020B0004020202020204" pitchFamily="34" charset="0"/>
                        </a:rPr>
                        <a:t>Milton Keynes</a:t>
                      </a:r>
                    </a:p>
                  </a:txBody>
                  <a:tcPr marL="68580" marR="68580" marT="0" marB="0"/>
                </a:tc>
                <a:tc>
                  <a:txBody>
                    <a:bodyPr/>
                    <a:lstStyle/>
                    <a:p>
                      <a:pPr>
                        <a:buNone/>
                      </a:pPr>
                      <a:r>
                        <a:rPr lang="en-GB" sz="800" dirty="0">
                          <a:effectLst/>
                          <a:latin typeface="Aptos" panose="020B0004020202020204" pitchFamily="34" charset="0"/>
                          <a:ea typeface="Aptos" panose="020B0004020202020204" pitchFamily="34" charset="0"/>
                          <a:cs typeface="Aptos" panose="020B0004020202020204" pitchFamily="34" charset="0"/>
                        </a:rPr>
                        <a:t>Applewood Care Home</a:t>
                      </a:r>
                    </a:p>
                    <a:p>
                      <a:pPr>
                        <a:buNone/>
                      </a:pPr>
                      <a:r>
                        <a:rPr lang="en-GB" sz="800" dirty="0">
                          <a:effectLst/>
                          <a:latin typeface="Aptos" panose="020B0004020202020204" pitchFamily="34" charset="0"/>
                          <a:ea typeface="Aptos" panose="020B0004020202020204" pitchFamily="34" charset="0"/>
                          <a:cs typeface="Aptos" panose="020B0004020202020204" pitchFamily="34" charset="0"/>
                        </a:rPr>
                        <a:t>Wolverton Road, Giffard Park, Milton Keynes, MK14 5AF</a:t>
                      </a:r>
                    </a:p>
                  </a:txBody>
                  <a:tcPr marL="68580" marR="68580" marT="0" marB="0"/>
                </a:tc>
                <a:extLst>
                  <a:ext uri="{0D108BD9-81ED-4DB2-BD59-A6C34878D82A}">
                    <a16:rowId xmlns:a16="http://schemas.microsoft.com/office/drawing/2014/main" val="2366354866"/>
                  </a:ext>
                </a:extLst>
              </a:tr>
              <a:tr h="413185">
                <a:tc>
                  <a:txBody>
                    <a:bodyPr/>
                    <a:lstStyle/>
                    <a:p>
                      <a:pPr>
                        <a:buNone/>
                      </a:pPr>
                      <a:r>
                        <a:rPr lang="en-GB" sz="800" dirty="0">
                          <a:effectLst/>
                          <a:latin typeface="Aptos"/>
                          <a:ea typeface="Aptos" panose="020B0004020202020204" pitchFamily="34" charset="0"/>
                          <a:cs typeface="Aptos" panose="020B0004020202020204" pitchFamily="34" charset="0"/>
                        </a:rPr>
                        <a:t>Wed</a:t>
                      </a:r>
                    </a:p>
                  </a:txBody>
                  <a:tcPr marL="68580" marR="68580" marT="0" marB="0"/>
                </a:tc>
                <a:tc>
                  <a:txBody>
                    <a:bodyPr/>
                    <a:lstStyle/>
                    <a:p>
                      <a:pPr>
                        <a:buNone/>
                      </a:pPr>
                      <a:r>
                        <a:rPr lang="en-GB" sz="800" dirty="0">
                          <a:effectLst/>
                          <a:latin typeface="Aptos"/>
                          <a:ea typeface="Aptos" panose="020B0004020202020204" pitchFamily="34" charset="0"/>
                          <a:cs typeface="Aptos" panose="020B0004020202020204" pitchFamily="34" charset="0"/>
                        </a:rPr>
                        <a:t>19.11.25</a:t>
                      </a:r>
                    </a:p>
                  </a:txBody>
                  <a:tcPr marL="68580" marR="68580" marT="0" marB="0"/>
                </a:tc>
                <a:tc>
                  <a:txBody>
                    <a:bodyPr/>
                    <a:lstStyle/>
                    <a:p>
                      <a:pPr>
                        <a:buNone/>
                      </a:pPr>
                      <a:r>
                        <a:rPr lang="en-GB" sz="800" dirty="0">
                          <a:effectLst/>
                          <a:latin typeface="Aptos"/>
                          <a:ea typeface="Aptos" panose="020B0004020202020204" pitchFamily="34" charset="0"/>
                          <a:cs typeface="Aptos" panose="020B0004020202020204" pitchFamily="34" charset="0"/>
                        </a:rPr>
                        <a:t>In Person</a:t>
                      </a:r>
                    </a:p>
                  </a:txBody>
                  <a:tcPr marL="68580" marR="68580" marT="0" marB="0"/>
                </a:tc>
                <a:tc>
                  <a:txBody>
                    <a:bodyPr/>
                    <a:lstStyle/>
                    <a:p>
                      <a:pPr>
                        <a:buNone/>
                      </a:pPr>
                      <a:r>
                        <a:rPr lang="en-GB" sz="800" dirty="0">
                          <a:effectLst/>
                          <a:latin typeface="Aptos"/>
                          <a:ea typeface="Aptos" panose="020B0004020202020204" pitchFamily="34" charset="0"/>
                          <a:cs typeface="Aptos" panose="020B0004020202020204" pitchFamily="34" charset="0"/>
                        </a:rPr>
                        <a:t>10:00 – 12:00</a:t>
                      </a:r>
                    </a:p>
                  </a:txBody>
                  <a:tcPr marL="68580" marR="68580" marT="0" marB="0"/>
                </a:tc>
                <a:tc>
                  <a:txBody>
                    <a:bodyPr/>
                    <a:lstStyle/>
                    <a:p>
                      <a:pPr>
                        <a:buNone/>
                      </a:pPr>
                      <a:r>
                        <a:rPr lang="en-GB" sz="800" dirty="0">
                          <a:effectLst/>
                          <a:latin typeface="Aptos"/>
                          <a:ea typeface="Aptos" panose="020B0004020202020204" pitchFamily="34" charset="0"/>
                          <a:cs typeface="Aptos" panose="020B0004020202020204" pitchFamily="34" charset="0"/>
                        </a:rPr>
                        <a:t>Luton</a:t>
                      </a:r>
                    </a:p>
                  </a:txBody>
                  <a:tcPr marL="68580" marR="68580" marT="0" marB="0"/>
                </a:tc>
                <a:tc>
                  <a:txBody>
                    <a:bodyPr/>
                    <a:lstStyle/>
                    <a:p>
                      <a:pPr>
                        <a:buNone/>
                      </a:pPr>
                      <a:r>
                        <a:rPr lang="en-GB" sz="800" dirty="0">
                          <a:effectLst/>
                          <a:latin typeface="Aptos" panose="020B0004020202020204" pitchFamily="34" charset="0"/>
                          <a:ea typeface="Aptos" panose="020B0004020202020204" pitchFamily="34" charset="0"/>
                          <a:cs typeface="Aptos" panose="020B0004020202020204" pitchFamily="34" charset="0"/>
                        </a:rPr>
                        <a:t>Capwell Grange</a:t>
                      </a:r>
                    </a:p>
                    <a:p>
                      <a:pPr>
                        <a:buNone/>
                      </a:pPr>
                      <a:r>
                        <a:rPr lang="en-GB" sz="800" dirty="0">
                          <a:effectLst/>
                          <a:latin typeface="Aptos" panose="020B0004020202020204" pitchFamily="34" charset="0"/>
                          <a:ea typeface="Aptos" panose="020B0004020202020204" pitchFamily="34" charset="0"/>
                          <a:cs typeface="Aptos" panose="020B0004020202020204" pitchFamily="34" charset="0"/>
                        </a:rPr>
                        <a:t>Addington Way, Leagrave, Luton, LU4 9GR</a:t>
                      </a:r>
                    </a:p>
                  </a:txBody>
                  <a:tcPr marL="68580" marR="68580" marT="0" marB="0"/>
                </a:tc>
                <a:extLst>
                  <a:ext uri="{0D108BD9-81ED-4DB2-BD59-A6C34878D82A}">
                    <a16:rowId xmlns:a16="http://schemas.microsoft.com/office/drawing/2014/main" val="1204894021"/>
                  </a:ext>
                </a:extLst>
              </a:tr>
              <a:tr h="413185">
                <a:tc>
                  <a:txBody>
                    <a:bodyPr/>
                    <a:lstStyle/>
                    <a:p>
                      <a:pPr>
                        <a:buNone/>
                      </a:pPr>
                      <a:r>
                        <a:rPr lang="en-GB" sz="800" dirty="0">
                          <a:effectLst/>
                          <a:latin typeface="Aptos"/>
                          <a:ea typeface="Aptos" panose="020B0004020202020204" pitchFamily="34" charset="0"/>
                          <a:cs typeface="Aptos" panose="020B0004020202020204" pitchFamily="34" charset="0"/>
                        </a:rPr>
                        <a:t>Tues</a:t>
                      </a:r>
                    </a:p>
                  </a:txBody>
                  <a:tcPr marL="68580" marR="68580" marT="0" marB="0"/>
                </a:tc>
                <a:tc>
                  <a:txBody>
                    <a:bodyPr/>
                    <a:lstStyle/>
                    <a:p>
                      <a:pPr>
                        <a:buNone/>
                      </a:pPr>
                      <a:r>
                        <a:rPr lang="en-GB" sz="800" dirty="0">
                          <a:effectLst/>
                          <a:latin typeface="Aptos"/>
                          <a:ea typeface="Aptos" panose="020B0004020202020204" pitchFamily="34" charset="0"/>
                          <a:cs typeface="Aptos" panose="020B0004020202020204" pitchFamily="34" charset="0"/>
                        </a:rPr>
                        <a:t>04.12.25</a:t>
                      </a:r>
                    </a:p>
                  </a:txBody>
                  <a:tcPr marL="68580" marR="68580" marT="0" marB="0"/>
                </a:tc>
                <a:tc>
                  <a:txBody>
                    <a:bodyPr/>
                    <a:lstStyle/>
                    <a:p>
                      <a:pPr>
                        <a:buNone/>
                      </a:pPr>
                      <a:r>
                        <a:rPr lang="en-GB" sz="800" dirty="0">
                          <a:effectLst/>
                          <a:latin typeface="Aptos"/>
                          <a:ea typeface="Aptos" panose="020B0004020202020204" pitchFamily="34" charset="0"/>
                          <a:cs typeface="Aptos" panose="020B0004020202020204" pitchFamily="34" charset="0"/>
                        </a:rPr>
                        <a:t>Virtual</a:t>
                      </a:r>
                    </a:p>
                  </a:txBody>
                  <a:tcPr marL="68580" marR="68580" marT="0" marB="0"/>
                </a:tc>
                <a:tc>
                  <a:txBody>
                    <a:bodyPr/>
                    <a:lstStyle/>
                    <a:p>
                      <a:pPr>
                        <a:buNone/>
                      </a:pPr>
                      <a:r>
                        <a:rPr lang="en-GB" sz="800" dirty="0">
                          <a:effectLst/>
                          <a:latin typeface="Aptos"/>
                          <a:ea typeface="Aptos" panose="020B0004020202020204" pitchFamily="34" charset="0"/>
                          <a:cs typeface="Aptos" panose="020B0004020202020204" pitchFamily="34" charset="0"/>
                        </a:rPr>
                        <a:t>14:00 – 16:00</a:t>
                      </a:r>
                    </a:p>
                  </a:txBody>
                  <a:tcPr marL="68580" marR="68580" marT="0" marB="0"/>
                </a:tc>
                <a:tc>
                  <a:txBody>
                    <a:bodyPr/>
                    <a:lstStyle/>
                    <a:p>
                      <a:pPr>
                        <a:buNone/>
                      </a:pPr>
                      <a:r>
                        <a:rPr lang="en-GB" sz="800" dirty="0">
                          <a:effectLst/>
                          <a:latin typeface="Aptos"/>
                          <a:ea typeface="Aptos" panose="020B0004020202020204" pitchFamily="34" charset="0"/>
                          <a:cs typeface="Aptos" panose="020B0004020202020204" pitchFamily="34" charset="0"/>
                        </a:rPr>
                        <a:t>BLMK</a:t>
                      </a:r>
                    </a:p>
                  </a:txBody>
                  <a:tcPr marL="68580" marR="68580" marT="0" marB="0"/>
                </a:tc>
                <a:tc>
                  <a:txBody>
                    <a:bodyPr/>
                    <a:lstStyle/>
                    <a:p>
                      <a:pPr>
                        <a:buNone/>
                      </a:pPr>
                      <a:r>
                        <a:rPr lang="en-GB" sz="800" dirty="0">
                          <a:effectLst/>
                          <a:latin typeface="Aptos" panose="020B0004020202020204" pitchFamily="34" charset="0"/>
                          <a:ea typeface="Aptos" panose="020B0004020202020204" pitchFamily="34" charset="0"/>
                          <a:cs typeface="Aptos" panose="020B0004020202020204" pitchFamily="34" charset="0"/>
                        </a:rPr>
                        <a:t>MS Teams </a:t>
                      </a:r>
                    </a:p>
                    <a:p>
                      <a:pPr>
                        <a:buNone/>
                      </a:pPr>
                      <a:r>
                        <a:rPr lang="en-GB" sz="800" dirty="0">
                          <a:effectLst/>
                          <a:latin typeface="Aptos" panose="020B0004020202020204" pitchFamily="34" charset="0"/>
                          <a:ea typeface="Aptos" panose="020B0004020202020204" pitchFamily="34" charset="0"/>
                          <a:cs typeface="Aptos" panose="020B0004020202020204" pitchFamily="34" charset="0"/>
                        </a:rPr>
                        <a:t>(link to be sent when enrolled)</a:t>
                      </a:r>
                    </a:p>
                  </a:txBody>
                  <a:tcPr marL="68580" marR="68580" marT="0" marB="0"/>
                </a:tc>
                <a:extLst>
                  <a:ext uri="{0D108BD9-81ED-4DB2-BD59-A6C34878D82A}">
                    <a16:rowId xmlns:a16="http://schemas.microsoft.com/office/drawing/2014/main" val="2312334195"/>
                  </a:ext>
                </a:extLst>
              </a:tr>
              <a:tr h="413185">
                <a:tc>
                  <a:txBody>
                    <a:bodyPr/>
                    <a:lstStyle/>
                    <a:p>
                      <a:pPr>
                        <a:buNone/>
                      </a:pPr>
                      <a:r>
                        <a:rPr lang="en-GB" sz="800" dirty="0">
                          <a:effectLst/>
                          <a:latin typeface="Aptos"/>
                          <a:ea typeface="Aptos" panose="020B0004020202020204" pitchFamily="34" charset="0"/>
                          <a:cs typeface="Aptos" panose="020B0004020202020204" pitchFamily="34" charset="0"/>
                        </a:rPr>
                        <a:t>Wed</a:t>
                      </a:r>
                    </a:p>
                  </a:txBody>
                  <a:tcPr marL="68580" marR="68580" marT="0" marB="0"/>
                </a:tc>
                <a:tc>
                  <a:txBody>
                    <a:bodyPr/>
                    <a:lstStyle/>
                    <a:p>
                      <a:pPr>
                        <a:buNone/>
                      </a:pPr>
                      <a:r>
                        <a:rPr lang="en-GB" sz="800" dirty="0">
                          <a:effectLst/>
                          <a:latin typeface="Aptos"/>
                          <a:ea typeface="Aptos" panose="020B0004020202020204" pitchFamily="34" charset="0"/>
                          <a:cs typeface="Aptos" panose="020B0004020202020204" pitchFamily="34" charset="0"/>
                        </a:rPr>
                        <a:t>28.01.26</a:t>
                      </a:r>
                    </a:p>
                  </a:txBody>
                  <a:tcPr marL="68580" marR="68580" marT="0" marB="0"/>
                </a:tc>
                <a:tc>
                  <a:txBody>
                    <a:bodyPr/>
                    <a:lstStyle/>
                    <a:p>
                      <a:pPr>
                        <a:buNone/>
                      </a:pPr>
                      <a:r>
                        <a:rPr lang="en-GB" sz="800" dirty="0">
                          <a:effectLst/>
                          <a:latin typeface="Aptos"/>
                          <a:ea typeface="Aptos" panose="020B0004020202020204" pitchFamily="34" charset="0"/>
                          <a:cs typeface="Aptos" panose="020B0004020202020204" pitchFamily="34" charset="0"/>
                        </a:rPr>
                        <a:t>In Person</a:t>
                      </a:r>
                    </a:p>
                  </a:txBody>
                  <a:tcPr marL="68580" marR="68580" marT="0" marB="0"/>
                </a:tc>
                <a:tc>
                  <a:txBody>
                    <a:bodyPr/>
                    <a:lstStyle/>
                    <a:p>
                      <a:pPr>
                        <a:buNone/>
                      </a:pPr>
                      <a:r>
                        <a:rPr lang="en-GB" sz="800" dirty="0">
                          <a:effectLst/>
                          <a:latin typeface="Aptos"/>
                          <a:ea typeface="Aptos" panose="020B0004020202020204" pitchFamily="34" charset="0"/>
                          <a:cs typeface="Aptos" panose="020B0004020202020204" pitchFamily="34" charset="0"/>
                        </a:rPr>
                        <a:t>10:00 – 12:00</a:t>
                      </a:r>
                    </a:p>
                  </a:txBody>
                  <a:tcPr marL="68580" marR="68580" marT="0" marB="0"/>
                </a:tc>
                <a:tc>
                  <a:txBody>
                    <a:bodyPr/>
                    <a:lstStyle/>
                    <a:p>
                      <a:pPr>
                        <a:buNone/>
                      </a:pPr>
                      <a:r>
                        <a:rPr lang="en-GB" sz="800" dirty="0">
                          <a:effectLst/>
                          <a:latin typeface="Aptos"/>
                          <a:ea typeface="Aptos" panose="020B0004020202020204" pitchFamily="34" charset="0"/>
                          <a:cs typeface="Aptos" panose="020B0004020202020204" pitchFamily="34" charset="0"/>
                        </a:rPr>
                        <a:t>Bedford Borough</a:t>
                      </a:r>
                    </a:p>
                  </a:txBody>
                  <a:tcPr marL="68580" marR="68580" marT="0" marB="0"/>
                </a:tc>
                <a:tc>
                  <a:txBody>
                    <a:bodyPr/>
                    <a:lstStyle/>
                    <a:p>
                      <a:pPr>
                        <a:buNone/>
                      </a:pPr>
                      <a:r>
                        <a:rPr lang="en-GB" sz="800" dirty="0">
                          <a:effectLst/>
                          <a:latin typeface="Aptos" panose="020B0004020202020204" pitchFamily="34" charset="0"/>
                          <a:ea typeface="Aptos" panose="020B0004020202020204" pitchFamily="34" charset="0"/>
                          <a:cs typeface="Aptos" panose="020B0004020202020204" pitchFamily="34" charset="0"/>
                        </a:rPr>
                        <a:t>Bedford Charter House</a:t>
                      </a:r>
                    </a:p>
                    <a:p>
                      <a:pPr>
                        <a:buNone/>
                      </a:pPr>
                      <a:r>
                        <a:rPr lang="en-GB" sz="800" dirty="0">
                          <a:effectLst/>
                          <a:latin typeface="Aptos" panose="020B0004020202020204" pitchFamily="34" charset="0"/>
                          <a:ea typeface="Aptos" panose="020B0004020202020204" pitchFamily="34" charset="0"/>
                          <a:cs typeface="Aptos" panose="020B0004020202020204" pitchFamily="34" charset="0"/>
                        </a:rPr>
                        <a:t>1B Kimbolton Road, Bedford, MK40 2PU</a:t>
                      </a:r>
                    </a:p>
                  </a:txBody>
                  <a:tcPr marL="68580" marR="68580" marT="0" marB="0"/>
                </a:tc>
                <a:extLst>
                  <a:ext uri="{0D108BD9-81ED-4DB2-BD59-A6C34878D82A}">
                    <a16:rowId xmlns:a16="http://schemas.microsoft.com/office/drawing/2014/main" val="547451144"/>
                  </a:ext>
                </a:extLst>
              </a:tr>
              <a:tr h="688642">
                <a:tc>
                  <a:txBody>
                    <a:bodyPr/>
                    <a:lstStyle/>
                    <a:p>
                      <a:pPr>
                        <a:buNone/>
                      </a:pPr>
                      <a:r>
                        <a:rPr lang="en-GB" sz="800" dirty="0">
                          <a:effectLst/>
                          <a:latin typeface="Aptos"/>
                          <a:ea typeface="Aptos" panose="020B0004020202020204" pitchFamily="34" charset="0"/>
                          <a:cs typeface="Aptos" panose="020B0004020202020204" pitchFamily="34" charset="0"/>
                        </a:rPr>
                        <a:t>Tues</a:t>
                      </a:r>
                    </a:p>
                  </a:txBody>
                  <a:tcPr marL="68580" marR="68580" marT="0" marB="0"/>
                </a:tc>
                <a:tc>
                  <a:txBody>
                    <a:bodyPr/>
                    <a:lstStyle/>
                    <a:p>
                      <a:pPr>
                        <a:buNone/>
                      </a:pPr>
                      <a:r>
                        <a:rPr lang="en-GB" sz="800" dirty="0">
                          <a:effectLst/>
                          <a:latin typeface="Aptos"/>
                          <a:ea typeface="Aptos" panose="020B0004020202020204" pitchFamily="34" charset="0"/>
                          <a:cs typeface="Aptos" panose="020B0004020202020204" pitchFamily="34" charset="0"/>
                        </a:rPr>
                        <a:t>24.02.26</a:t>
                      </a:r>
                    </a:p>
                  </a:txBody>
                  <a:tcPr marL="68580" marR="68580" marT="0" marB="0"/>
                </a:tc>
                <a:tc>
                  <a:txBody>
                    <a:bodyPr/>
                    <a:lstStyle/>
                    <a:p>
                      <a:pPr>
                        <a:buNone/>
                      </a:pPr>
                      <a:r>
                        <a:rPr lang="en-GB" sz="800" dirty="0">
                          <a:effectLst/>
                          <a:latin typeface="Aptos"/>
                          <a:ea typeface="Aptos" panose="020B0004020202020204" pitchFamily="34" charset="0"/>
                          <a:cs typeface="Aptos" panose="020B0004020202020204" pitchFamily="34" charset="0"/>
                        </a:rPr>
                        <a:t>In Person</a:t>
                      </a:r>
                    </a:p>
                  </a:txBody>
                  <a:tcPr marL="68580" marR="68580" marT="0" marB="0"/>
                </a:tc>
                <a:tc>
                  <a:txBody>
                    <a:bodyPr/>
                    <a:lstStyle/>
                    <a:p>
                      <a:pPr>
                        <a:buNone/>
                      </a:pPr>
                      <a:r>
                        <a:rPr lang="en-GB" sz="800" dirty="0">
                          <a:effectLst/>
                          <a:latin typeface="Aptos"/>
                          <a:ea typeface="Aptos" panose="020B0004020202020204" pitchFamily="34" charset="0"/>
                          <a:cs typeface="Aptos" panose="020B0004020202020204" pitchFamily="34" charset="0"/>
                        </a:rPr>
                        <a:t>14:00 – 16:00</a:t>
                      </a:r>
                    </a:p>
                  </a:txBody>
                  <a:tcPr marL="68580" marR="68580" marT="0" marB="0"/>
                </a:tc>
                <a:tc>
                  <a:txBody>
                    <a:bodyPr/>
                    <a:lstStyle/>
                    <a:p>
                      <a:pPr>
                        <a:buNone/>
                      </a:pPr>
                      <a:r>
                        <a:rPr lang="en-GB" sz="800" dirty="0">
                          <a:effectLst/>
                          <a:latin typeface="Aptos"/>
                          <a:ea typeface="Aptos" panose="020B0004020202020204" pitchFamily="34" charset="0"/>
                          <a:cs typeface="Aptos" panose="020B0004020202020204" pitchFamily="34" charset="0"/>
                        </a:rPr>
                        <a:t>Milton Keynes</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Aptos" panose="020B0004020202020204" pitchFamily="34" charset="0"/>
                        </a:rPr>
                        <a:t>Applewood Care Home</a:t>
                      </a:r>
                    </a:p>
                    <a:p>
                      <a:pPr>
                        <a:buNone/>
                      </a:pPr>
                      <a:endParaRPr lang="en-GB" sz="800" dirty="0">
                        <a:effectLst/>
                        <a:latin typeface="Aptos" panose="020B0004020202020204" pitchFamily="34" charset="0"/>
                        <a:ea typeface="Aptos" panose="020B0004020202020204" pitchFamily="34" charset="0"/>
                        <a:cs typeface="Aptos" panose="020B0004020202020204" pitchFamily="34" charset="0"/>
                      </a:endParaRPr>
                    </a:p>
                    <a:p>
                      <a:pPr>
                        <a:buNone/>
                      </a:pPr>
                      <a:r>
                        <a:rPr lang="en-GB" sz="800" dirty="0">
                          <a:effectLst/>
                          <a:latin typeface="Aptos" panose="020B0004020202020204" pitchFamily="34" charset="0"/>
                          <a:ea typeface="Aptos" panose="020B0004020202020204" pitchFamily="34" charset="0"/>
                          <a:cs typeface="Aptos" panose="020B0004020202020204" pitchFamily="34" charset="0"/>
                        </a:rPr>
                        <a:t>Wolverton Road, Giffard Park, Milton Keynes, MK14 5AF</a:t>
                      </a:r>
                    </a:p>
                  </a:txBody>
                  <a:tcPr marL="68580" marR="68580" marT="0" marB="0"/>
                </a:tc>
                <a:extLst>
                  <a:ext uri="{0D108BD9-81ED-4DB2-BD59-A6C34878D82A}">
                    <a16:rowId xmlns:a16="http://schemas.microsoft.com/office/drawing/2014/main" val="3426344418"/>
                  </a:ext>
                </a:extLst>
              </a:tr>
              <a:tr h="413185">
                <a:tc>
                  <a:txBody>
                    <a:bodyPr/>
                    <a:lstStyle/>
                    <a:p>
                      <a:pPr>
                        <a:buNone/>
                      </a:pPr>
                      <a:r>
                        <a:rPr lang="en-GB" sz="800" dirty="0">
                          <a:effectLst/>
                          <a:latin typeface="Aptos"/>
                          <a:ea typeface="Aptos" panose="020B0004020202020204" pitchFamily="34" charset="0"/>
                          <a:cs typeface="Aptos" panose="020B0004020202020204" pitchFamily="34" charset="0"/>
                        </a:rPr>
                        <a:t>Wed</a:t>
                      </a:r>
                    </a:p>
                  </a:txBody>
                  <a:tcPr marL="68580" marR="68580" marT="0" marB="0"/>
                </a:tc>
                <a:tc>
                  <a:txBody>
                    <a:bodyPr/>
                    <a:lstStyle/>
                    <a:p>
                      <a:pPr>
                        <a:buNone/>
                      </a:pPr>
                      <a:r>
                        <a:rPr lang="en-GB" sz="800" dirty="0">
                          <a:effectLst/>
                          <a:latin typeface="Aptos"/>
                          <a:ea typeface="Aptos" panose="020B0004020202020204" pitchFamily="34" charset="0"/>
                          <a:cs typeface="Aptos" panose="020B0004020202020204" pitchFamily="34" charset="0"/>
                        </a:rPr>
                        <a:t>04.03.26</a:t>
                      </a:r>
                    </a:p>
                  </a:txBody>
                  <a:tcPr marL="68580" marR="68580" marT="0" marB="0"/>
                </a:tc>
                <a:tc>
                  <a:txBody>
                    <a:bodyPr/>
                    <a:lstStyle/>
                    <a:p>
                      <a:pPr>
                        <a:buNone/>
                      </a:pPr>
                      <a:r>
                        <a:rPr lang="en-GB" sz="800" dirty="0">
                          <a:effectLst/>
                          <a:latin typeface="Aptos"/>
                          <a:ea typeface="Aptos" panose="020B0004020202020204" pitchFamily="34" charset="0"/>
                          <a:cs typeface="Aptos" panose="020B0004020202020204" pitchFamily="34" charset="0"/>
                        </a:rPr>
                        <a:t>Virtual</a:t>
                      </a:r>
                    </a:p>
                  </a:txBody>
                  <a:tcPr marL="68580" marR="68580" marT="0" marB="0"/>
                </a:tc>
                <a:tc>
                  <a:txBody>
                    <a:bodyPr/>
                    <a:lstStyle/>
                    <a:p>
                      <a:pPr>
                        <a:buNone/>
                      </a:pPr>
                      <a:r>
                        <a:rPr lang="en-GB" sz="800" dirty="0">
                          <a:effectLst/>
                          <a:latin typeface="Aptos"/>
                          <a:ea typeface="Aptos" panose="020B0004020202020204" pitchFamily="34" charset="0"/>
                          <a:cs typeface="Aptos" panose="020B0004020202020204" pitchFamily="34" charset="0"/>
                        </a:rPr>
                        <a:t>10:00- 12:00</a:t>
                      </a:r>
                    </a:p>
                  </a:txBody>
                  <a:tcPr marL="68580" marR="68580" marT="0" marB="0"/>
                </a:tc>
                <a:tc>
                  <a:txBody>
                    <a:bodyPr/>
                    <a:lstStyle/>
                    <a:p>
                      <a:pPr>
                        <a:buNone/>
                      </a:pPr>
                      <a:r>
                        <a:rPr lang="en-GB" sz="800" dirty="0">
                          <a:effectLst/>
                          <a:latin typeface="Aptos"/>
                          <a:ea typeface="Aptos" panose="020B0004020202020204" pitchFamily="34" charset="0"/>
                          <a:cs typeface="Aptos" panose="020B0004020202020204" pitchFamily="34" charset="0"/>
                        </a:rPr>
                        <a:t>BLMK</a:t>
                      </a:r>
                    </a:p>
                  </a:txBody>
                  <a:tcPr marL="68580" marR="68580" marT="0" marB="0"/>
                </a:tc>
                <a:tc>
                  <a:txBody>
                    <a:bodyPr/>
                    <a:lstStyle/>
                    <a:p>
                      <a:pPr>
                        <a:buNone/>
                      </a:pPr>
                      <a:r>
                        <a:rPr lang="en-GB" sz="800" dirty="0">
                          <a:effectLst/>
                          <a:latin typeface="Aptos" panose="020B0004020202020204" pitchFamily="34" charset="0"/>
                          <a:ea typeface="Aptos" panose="020B0004020202020204" pitchFamily="34" charset="0"/>
                          <a:cs typeface="Aptos" panose="020B0004020202020204" pitchFamily="34" charset="0"/>
                        </a:rPr>
                        <a:t>MS Teams</a:t>
                      </a:r>
                    </a:p>
                    <a:p>
                      <a:pPr>
                        <a:buNone/>
                      </a:pPr>
                      <a:r>
                        <a:rPr lang="en-GB" sz="800" dirty="0">
                          <a:effectLst/>
                          <a:latin typeface="Aptos" panose="020B0004020202020204" pitchFamily="34" charset="0"/>
                          <a:ea typeface="Aptos" panose="020B0004020202020204" pitchFamily="34" charset="0"/>
                          <a:cs typeface="Aptos" panose="020B0004020202020204" pitchFamily="34" charset="0"/>
                        </a:rPr>
                        <a:t>(link to be sent when enrolled)</a:t>
                      </a:r>
                    </a:p>
                  </a:txBody>
                  <a:tcPr marL="68580" marR="68580" marT="0" marB="0"/>
                </a:tc>
                <a:extLst>
                  <a:ext uri="{0D108BD9-81ED-4DB2-BD59-A6C34878D82A}">
                    <a16:rowId xmlns:a16="http://schemas.microsoft.com/office/drawing/2014/main" val="3848694759"/>
                  </a:ext>
                </a:extLst>
              </a:tr>
              <a:tr h="688642">
                <a:tc>
                  <a:txBody>
                    <a:bodyPr/>
                    <a:lstStyle/>
                    <a:p>
                      <a:pPr>
                        <a:buNone/>
                      </a:pPr>
                      <a:r>
                        <a:rPr lang="en-GB" sz="800" dirty="0">
                          <a:effectLst/>
                          <a:latin typeface="Aptos" panose="020B0004020202020204" pitchFamily="34" charset="0"/>
                          <a:ea typeface="Aptos" panose="020B0004020202020204" pitchFamily="34" charset="0"/>
                          <a:cs typeface="Aptos" panose="020B0004020202020204" pitchFamily="34" charset="0"/>
                        </a:rPr>
                        <a:t>Thurs</a:t>
                      </a:r>
                    </a:p>
                  </a:txBody>
                  <a:tcPr marL="68580" marR="68580" marT="0" marB="0"/>
                </a:tc>
                <a:tc>
                  <a:txBody>
                    <a:bodyPr/>
                    <a:lstStyle/>
                    <a:p>
                      <a:pPr>
                        <a:buNone/>
                      </a:pPr>
                      <a:r>
                        <a:rPr lang="en-GB" sz="800" dirty="0">
                          <a:effectLst/>
                          <a:latin typeface="Aptos" panose="020B0004020202020204" pitchFamily="34" charset="0"/>
                          <a:ea typeface="Aptos" panose="020B0004020202020204" pitchFamily="34" charset="0"/>
                          <a:cs typeface="Aptos" panose="020B0004020202020204" pitchFamily="34" charset="0"/>
                        </a:rPr>
                        <a:t>26.03.26</a:t>
                      </a:r>
                    </a:p>
                  </a:txBody>
                  <a:tcPr marL="68580" marR="68580" marT="0" marB="0"/>
                </a:tc>
                <a:tc>
                  <a:txBody>
                    <a:bodyPr/>
                    <a:lstStyle/>
                    <a:p>
                      <a:pPr>
                        <a:buNone/>
                      </a:pPr>
                      <a:r>
                        <a:rPr lang="en-GB" sz="800" dirty="0">
                          <a:effectLst/>
                          <a:latin typeface="Aptos" panose="020B0004020202020204" pitchFamily="34" charset="0"/>
                          <a:ea typeface="Aptos" panose="020B0004020202020204" pitchFamily="34" charset="0"/>
                          <a:cs typeface="Aptos" panose="020B0004020202020204" pitchFamily="34" charset="0"/>
                        </a:rPr>
                        <a:t>In Person</a:t>
                      </a:r>
                    </a:p>
                  </a:txBody>
                  <a:tcPr marL="68580" marR="68580" marT="0" marB="0"/>
                </a:tc>
                <a:tc>
                  <a:txBody>
                    <a:bodyPr/>
                    <a:lstStyle/>
                    <a:p>
                      <a:pPr>
                        <a:buNone/>
                      </a:pPr>
                      <a:r>
                        <a:rPr lang="en-GB" sz="800" dirty="0">
                          <a:effectLst/>
                          <a:latin typeface="Aptos" panose="020B0004020202020204" pitchFamily="34" charset="0"/>
                          <a:ea typeface="Aptos" panose="020B0004020202020204" pitchFamily="34" charset="0"/>
                          <a:cs typeface="Aptos" panose="020B0004020202020204" pitchFamily="34" charset="0"/>
                        </a:rPr>
                        <a:t>14:00 – 16:00</a:t>
                      </a:r>
                    </a:p>
                  </a:txBody>
                  <a:tcPr marL="68580" marR="68580" marT="0" marB="0"/>
                </a:tc>
                <a:tc>
                  <a:txBody>
                    <a:bodyPr/>
                    <a:lstStyle/>
                    <a:p>
                      <a:pPr>
                        <a:buNone/>
                      </a:pPr>
                      <a:r>
                        <a:rPr lang="en-GB" sz="800" dirty="0">
                          <a:effectLst/>
                          <a:latin typeface="Aptos" panose="020B0004020202020204" pitchFamily="34" charset="0"/>
                          <a:ea typeface="Aptos" panose="020B0004020202020204" pitchFamily="34" charset="0"/>
                          <a:cs typeface="Aptos" panose="020B0004020202020204" pitchFamily="34" charset="0"/>
                        </a:rPr>
                        <a:t>Central Bedfordshire</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Aptos" panose="020B0004020202020204" pitchFamily="34" charset="0"/>
                        </a:rPr>
                        <a:t>Blakelands Lodge Care Home</a:t>
                      </a:r>
                    </a:p>
                    <a:p>
                      <a:pPr>
                        <a:buNone/>
                      </a:pPr>
                      <a:r>
                        <a:rPr lang="en-GB" sz="800" dirty="0">
                          <a:effectLst/>
                          <a:latin typeface="Aptos" panose="020B0004020202020204" pitchFamily="34" charset="0"/>
                          <a:ea typeface="Aptos" panose="020B0004020202020204" pitchFamily="34" charset="0"/>
                          <a:cs typeface="Aptos" panose="020B0004020202020204" pitchFamily="34" charset="0"/>
                        </a:rPr>
                        <a:t>Marston Moretaine, Gee View, Bedfordshire MK43 2AH</a:t>
                      </a:r>
                    </a:p>
                  </a:txBody>
                  <a:tcPr marL="68580" marR="68580" marT="0" marB="0"/>
                </a:tc>
                <a:extLst>
                  <a:ext uri="{0D108BD9-81ED-4DB2-BD59-A6C34878D82A}">
                    <a16:rowId xmlns:a16="http://schemas.microsoft.com/office/drawing/2014/main" val="2241135572"/>
                  </a:ext>
                </a:extLst>
              </a:tr>
            </a:tbl>
          </a:graphicData>
        </a:graphic>
      </p:graphicFrame>
      <p:pic>
        <p:nvPicPr>
          <p:cNvPr id="9" name="Picture 8" descr="A close up of a logo&#10;&#10;AI-generated content may be incorrect.">
            <a:extLst>
              <a:ext uri="{FF2B5EF4-FFF2-40B4-BE49-F238E27FC236}">
                <a16:creationId xmlns:a16="http://schemas.microsoft.com/office/drawing/2014/main" id="{2810862B-9839-7DF7-630A-C79C2E1F5A61}"/>
              </a:ext>
            </a:extLst>
          </p:cNvPr>
          <p:cNvPicPr>
            <a:picLocks noChangeAspect="1"/>
          </p:cNvPicPr>
          <p:nvPr/>
        </p:nvPicPr>
        <p:blipFill>
          <a:blip r:embed="rId3"/>
          <a:stretch>
            <a:fillRect/>
          </a:stretch>
        </p:blipFill>
        <p:spPr>
          <a:xfrm>
            <a:off x="6096000" y="6184287"/>
            <a:ext cx="1717526" cy="633805"/>
          </a:xfrm>
          <a:prstGeom prst="rect">
            <a:avLst/>
          </a:prstGeom>
        </p:spPr>
      </p:pic>
    </p:spTree>
    <p:extLst>
      <p:ext uri="{BB962C8B-B14F-4D97-AF65-F5344CB8AC3E}">
        <p14:creationId xmlns:p14="http://schemas.microsoft.com/office/powerpoint/2010/main" val="36612058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9F5677D-AB0B-3046-8959-204B53F265D4}"/>
              </a:ext>
            </a:extLst>
          </p:cNvPr>
          <p:cNvSpPr>
            <a:spLocks noGrp="1"/>
          </p:cNvSpPr>
          <p:nvPr>
            <p:ph type="title"/>
          </p:nvPr>
        </p:nvSpPr>
        <p:spPr>
          <a:xfrm>
            <a:off x="440741" y="187033"/>
            <a:ext cx="8524883" cy="814403"/>
          </a:xfrm>
        </p:spPr>
        <p:txBody>
          <a:bodyPr>
            <a:normAutofit fontScale="90000"/>
          </a:bodyPr>
          <a:lstStyle/>
          <a:p>
            <a:r>
              <a:rPr lang="en-US" dirty="0" err="1">
                <a:solidFill>
                  <a:schemeClr val="accent2"/>
                </a:solidFill>
              </a:rPr>
              <a:t>Personalised</a:t>
            </a:r>
            <a:r>
              <a:rPr lang="en-US" dirty="0">
                <a:solidFill>
                  <a:schemeClr val="accent2"/>
                </a:solidFill>
              </a:rPr>
              <a:t> Care &amp; Support Planning</a:t>
            </a:r>
            <a:br>
              <a:rPr lang="en-US" dirty="0">
                <a:solidFill>
                  <a:schemeClr val="accent2"/>
                </a:solidFill>
              </a:rPr>
            </a:br>
            <a:endParaRPr lang="en-US" sz="1400" dirty="0">
              <a:solidFill>
                <a:schemeClr val="accent2"/>
              </a:solidFill>
            </a:endParaRPr>
          </a:p>
        </p:txBody>
      </p:sp>
      <p:sp>
        <p:nvSpPr>
          <p:cNvPr id="5" name="Footer Placeholder 4">
            <a:extLst>
              <a:ext uri="{FF2B5EF4-FFF2-40B4-BE49-F238E27FC236}">
                <a16:creationId xmlns:a16="http://schemas.microsoft.com/office/drawing/2014/main" id="{12FC4B26-40DE-C840-B880-89B0F9E655A8}"/>
              </a:ext>
            </a:extLst>
          </p:cNvPr>
          <p:cNvSpPr>
            <a:spLocks noGrp="1"/>
          </p:cNvSpPr>
          <p:nvPr>
            <p:ph type="ftr" sz="quarter" idx="11"/>
          </p:nvPr>
        </p:nvSpPr>
        <p:spPr/>
        <p:txBody>
          <a:bodyPr/>
          <a:lstStyle/>
          <a:p>
            <a:r>
              <a:rPr lang="en-GB" b="1" dirty="0" err="1"/>
              <a:t>Bedfordshire,</a:t>
            </a:r>
            <a:r>
              <a:rPr lang="en-GB" b="1" dirty="0"/>
              <a:t> Luton and Milton Keynes Health and Care Partnership</a:t>
            </a:r>
            <a:endParaRPr lang="en-GB" dirty="0"/>
          </a:p>
        </p:txBody>
      </p:sp>
      <p:sp>
        <p:nvSpPr>
          <p:cNvPr id="6" name="Slide Number Placeholder 5">
            <a:extLst>
              <a:ext uri="{FF2B5EF4-FFF2-40B4-BE49-F238E27FC236}">
                <a16:creationId xmlns:a16="http://schemas.microsoft.com/office/drawing/2014/main" id="{17135F3E-2E0B-FD4F-A631-FFE9F2B87C7D}"/>
              </a:ext>
            </a:extLst>
          </p:cNvPr>
          <p:cNvSpPr>
            <a:spLocks noGrp="1"/>
          </p:cNvSpPr>
          <p:nvPr>
            <p:ph type="sldNum" sz="quarter" idx="12"/>
          </p:nvPr>
        </p:nvSpPr>
        <p:spPr/>
        <p:txBody>
          <a:bodyPr/>
          <a:lstStyle/>
          <a:p>
            <a:fld id="{30A60DCE-9105-48A5-8A92-25C9283756D1}" type="slidenum">
              <a:rPr lang="en-GB" smtClean="0"/>
              <a:pPr/>
              <a:t>28</a:t>
            </a:fld>
            <a:endParaRPr lang="en-GB" dirty="0"/>
          </a:p>
        </p:txBody>
      </p:sp>
      <p:sp>
        <p:nvSpPr>
          <p:cNvPr id="10" name="TextBox 9">
            <a:extLst>
              <a:ext uri="{FF2B5EF4-FFF2-40B4-BE49-F238E27FC236}">
                <a16:creationId xmlns:a16="http://schemas.microsoft.com/office/drawing/2014/main" id="{87B9808F-6EF9-6FC4-AC08-B70056F4C77D}"/>
              </a:ext>
            </a:extLst>
          </p:cNvPr>
          <p:cNvSpPr txBox="1"/>
          <p:nvPr/>
        </p:nvSpPr>
        <p:spPr>
          <a:xfrm>
            <a:off x="331804" y="4714318"/>
            <a:ext cx="2815301" cy="477054"/>
          </a:xfrm>
          <a:prstGeom prst="rect">
            <a:avLst/>
          </a:prstGeom>
          <a:noFill/>
          <a:ln>
            <a:solidFill>
              <a:schemeClr val="accent2"/>
            </a:solidFill>
          </a:ln>
        </p:spPr>
        <p:txBody>
          <a:bodyPr wrap="square" rtlCol="0">
            <a:spAutoFit/>
          </a:bodyPr>
          <a:lstStyle/>
          <a:p>
            <a:r>
              <a:rPr lang="en-GB" sz="1400" b="1" dirty="0">
                <a:solidFill>
                  <a:schemeClr val="accent2"/>
                </a:solidFill>
              </a:rPr>
              <a:t>Who is the training for:</a:t>
            </a:r>
          </a:p>
          <a:p>
            <a:r>
              <a:rPr lang="en-GB" sz="1100" dirty="0"/>
              <a:t>All adult social care staff </a:t>
            </a:r>
          </a:p>
        </p:txBody>
      </p:sp>
      <p:sp>
        <p:nvSpPr>
          <p:cNvPr id="11" name="TextBox 10">
            <a:extLst>
              <a:ext uri="{FF2B5EF4-FFF2-40B4-BE49-F238E27FC236}">
                <a16:creationId xmlns:a16="http://schemas.microsoft.com/office/drawing/2014/main" id="{44AA2948-6D63-1ECB-A226-D469E0F1705C}"/>
              </a:ext>
            </a:extLst>
          </p:cNvPr>
          <p:cNvSpPr txBox="1"/>
          <p:nvPr/>
        </p:nvSpPr>
        <p:spPr>
          <a:xfrm>
            <a:off x="8933971" y="2080306"/>
            <a:ext cx="2820305" cy="1123384"/>
          </a:xfrm>
          <a:prstGeom prst="rect">
            <a:avLst/>
          </a:prstGeom>
          <a:noFill/>
          <a:ln>
            <a:solidFill>
              <a:schemeClr val="accent2"/>
            </a:solidFill>
          </a:ln>
        </p:spPr>
        <p:txBody>
          <a:bodyPr wrap="square" rtlCol="0">
            <a:spAutoFit/>
          </a:bodyPr>
          <a:lstStyle/>
          <a:p>
            <a:r>
              <a:rPr lang="en-GB" sz="1400" b="1" dirty="0">
                <a:solidFill>
                  <a:schemeClr val="accent2"/>
                </a:solidFill>
              </a:rPr>
              <a:t>How long is the training:</a:t>
            </a:r>
          </a:p>
          <a:p>
            <a:endParaRPr lang="en-GB" sz="1400" b="1" dirty="0">
              <a:solidFill>
                <a:schemeClr val="accent4"/>
              </a:solidFill>
            </a:endParaRPr>
          </a:p>
          <a:p>
            <a:r>
              <a:rPr lang="en-GB" sz="1100" dirty="0"/>
              <a:t>45 minutes</a:t>
            </a:r>
          </a:p>
          <a:p>
            <a:endParaRPr lang="en-GB" sz="1400" b="1" dirty="0">
              <a:solidFill>
                <a:schemeClr val="accent4"/>
              </a:solidFill>
            </a:endParaRPr>
          </a:p>
          <a:p>
            <a:endParaRPr lang="en-GB" sz="1400" b="1" dirty="0">
              <a:solidFill>
                <a:schemeClr val="accent4"/>
              </a:solidFill>
            </a:endParaRPr>
          </a:p>
        </p:txBody>
      </p:sp>
      <p:sp>
        <p:nvSpPr>
          <p:cNvPr id="12" name="TextBox 11">
            <a:extLst>
              <a:ext uri="{FF2B5EF4-FFF2-40B4-BE49-F238E27FC236}">
                <a16:creationId xmlns:a16="http://schemas.microsoft.com/office/drawing/2014/main" id="{336EF446-78D0-E3D2-3B26-D7E72DA63BF1}"/>
              </a:ext>
            </a:extLst>
          </p:cNvPr>
          <p:cNvSpPr txBox="1"/>
          <p:nvPr/>
        </p:nvSpPr>
        <p:spPr>
          <a:xfrm>
            <a:off x="375547" y="2074543"/>
            <a:ext cx="2776297" cy="2509405"/>
          </a:xfrm>
          <a:prstGeom prst="rect">
            <a:avLst/>
          </a:prstGeom>
          <a:noFill/>
          <a:ln>
            <a:solidFill>
              <a:schemeClr val="accent2"/>
            </a:solidFill>
          </a:ln>
        </p:spPr>
        <p:txBody>
          <a:bodyPr wrap="square" rtlCol="0">
            <a:spAutoFit/>
          </a:bodyPr>
          <a:lstStyle/>
          <a:p>
            <a:pPr>
              <a:lnSpc>
                <a:spcPct val="107000"/>
              </a:lnSpc>
              <a:spcAft>
                <a:spcPts val="800"/>
              </a:spcAft>
            </a:pPr>
            <a:r>
              <a:rPr lang="en-GB" sz="1400" b="1" dirty="0">
                <a:solidFill>
                  <a:schemeClr val="accent2"/>
                </a:solidFill>
              </a:rPr>
              <a:t>Course Overview:</a:t>
            </a:r>
          </a:p>
          <a:p>
            <a:pPr>
              <a:lnSpc>
                <a:spcPct val="107000"/>
              </a:lnSpc>
              <a:spcAft>
                <a:spcPts val="800"/>
              </a:spcAft>
            </a:pPr>
            <a:r>
              <a:rPr lang="en-GB" sz="1100" b="0" i="0" dirty="0">
                <a:solidFill>
                  <a:srgbClr val="000000"/>
                </a:solidFill>
                <a:effectLst/>
                <a:latin typeface="Montserrat" panose="00000500000000000000" pitchFamily="2" charset="0"/>
              </a:rPr>
              <a:t>Getting Personalised Care and Support Planning right is essential for people to gain more choice and control over their life and the support they are receiving.</a:t>
            </a:r>
          </a:p>
          <a:p>
            <a:pPr>
              <a:lnSpc>
                <a:spcPct val="107000"/>
              </a:lnSpc>
              <a:spcAft>
                <a:spcPts val="800"/>
              </a:spcAft>
            </a:pPr>
            <a:r>
              <a:rPr lang="en-GB" sz="1100" b="0" i="0" dirty="0">
                <a:solidFill>
                  <a:srgbClr val="000000"/>
                </a:solidFill>
                <a:effectLst/>
                <a:latin typeface="Montserrat" panose="00000500000000000000" pitchFamily="2" charset="0"/>
              </a:rPr>
              <a:t>This eLearning module will give a definition and overview of the criteria for a good PCSP and highlight - through a range of case studies - the key steps of the planning process</a:t>
            </a:r>
            <a:endParaRPr lang="en-GB" sz="11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E61E53FE-9E6C-B5F3-D7B8-9CF4B9F30F16}"/>
              </a:ext>
            </a:extLst>
          </p:cNvPr>
          <p:cNvSpPr txBox="1"/>
          <p:nvPr/>
        </p:nvSpPr>
        <p:spPr>
          <a:xfrm>
            <a:off x="3340703" y="2080306"/>
            <a:ext cx="5444582" cy="4208973"/>
          </a:xfrm>
          <a:prstGeom prst="rect">
            <a:avLst/>
          </a:prstGeom>
          <a:noFill/>
          <a:ln>
            <a:solidFill>
              <a:schemeClr val="accent2"/>
            </a:solidFill>
          </a:ln>
        </p:spPr>
        <p:txBody>
          <a:bodyPr wrap="square" rtlCol="0">
            <a:spAutoFit/>
          </a:bodyPr>
          <a:lstStyle/>
          <a:p>
            <a:pPr>
              <a:lnSpc>
                <a:spcPct val="107000"/>
              </a:lnSpc>
              <a:spcAft>
                <a:spcPts val="800"/>
              </a:spcAft>
            </a:pPr>
            <a:r>
              <a:rPr lang="en-GB" sz="1400" b="1" dirty="0">
                <a:solidFill>
                  <a:schemeClr val="accent2"/>
                </a:solidFill>
                <a:latin typeface="Century Gothic" panose="020B0502020202020204" pitchFamily="34" charset="0"/>
                <a:ea typeface="Times New Roman" panose="02020603050405020304" pitchFamily="18" charset="0"/>
                <a:cs typeface="Calibri" panose="020F0502020204030204" pitchFamily="34" charset="0"/>
              </a:rPr>
              <a:t>Key Learning Points:</a:t>
            </a:r>
          </a:p>
          <a:p>
            <a:pPr marL="171450" indent="-171450">
              <a:lnSpc>
                <a:spcPct val="107000"/>
              </a:lnSpc>
              <a:spcAft>
                <a:spcPts val="800"/>
              </a:spcAft>
              <a:buFont typeface="Wingdings" panose="05000000000000000000" pitchFamily="2" charset="2"/>
              <a:buChar char="Ø"/>
            </a:pPr>
            <a:r>
              <a:rPr lang="en-GB" sz="1100" dirty="0">
                <a:latin typeface="Century Gothic" panose="020B0502020202020204" pitchFamily="34" charset="0"/>
                <a:ea typeface="Times New Roman" panose="02020603050405020304" pitchFamily="18" charset="0"/>
                <a:cs typeface="Calibri" panose="020F0502020204030204" pitchFamily="34" charset="0"/>
              </a:rPr>
              <a:t>Understanding the 5 key elements for a good personalised care and support plan;</a:t>
            </a:r>
          </a:p>
          <a:p>
            <a:pPr marL="628650" lvl="1" indent="-171450">
              <a:lnSpc>
                <a:spcPct val="107000"/>
              </a:lnSpc>
              <a:spcAft>
                <a:spcPts val="800"/>
              </a:spcAft>
              <a:buFont typeface="Wingdings" panose="05000000000000000000" pitchFamily="2" charset="2"/>
              <a:buChar char="Ø"/>
            </a:pPr>
            <a:r>
              <a:rPr lang="en-GB" sz="1100" dirty="0">
                <a:latin typeface="Century Gothic" panose="020B0502020202020204" pitchFamily="34" charset="0"/>
                <a:ea typeface="Times New Roman" panose="02020603050405020304" pitchFamily="18" charset="0"/>
                <a:cs typeface="Calibri" panose="020F0502020204030204" pitchFamily="34" charset="0"/>
              </a:rPr>
              <a:t>People are central in developing and agreeing their personalised care and support plan and who is involved in it</a:t>
            </a:r>
          </a:p>
          <a:p>
            <a:pPr marL="628650" lvl="1" indent="-171450">
              <a:lnSpc>
                <a:spcPct val="107000"/>
              </a:lnSpc>
              <a:spcAft>
                <a:spcPts val="800"/>
              </a:spcAft>
              <a:buFont typeface="Wingdings" panose="05000000000000000000" pitchFamily="2" charset="2"/>
              <a:buChar char="Ø"/>
            </a:pPr>
            <a:r>
              <a:rPr lang="en-GB" sz="1100" dirty="0">
                <a:latin typeface="Century Gothic" panose="020B0502020202020204" pitchFamily="34" charset="0"/>
                <a:ea typeface="Times New Roman" panose="02020603050405020304" pitchFamily="18" charset="0"/>
                <a:cs typeface="Calibri" panose="020F0502020204030204" pitchFamily="34" charset="0"/>
              </a:rPr>
              <a:t>People have proactive personalised conversation which focus on “what matters to them” paying attention to their needs and wider health and wellbeing</a:t>
            </a:r>
          </a:p>
          <a:p>
            <a:pPr marL="628650" lvl="1" indent="-171450">
              <a:lnSpc>
                <a:spcPct val="107000"/>
              </a:lnSpc>
              <a:spcAft>
                <a:spcPts val="800"/>
              </a:spcAft>
              <a:buFont typeface="Wingdings" panose="05000000000000000000" pitchFamily="2" charset="2"/>
              <a:buChar char="Ø"/>
            </a:pPr>
            <a:r>
              <a:rPr lang="en-GB" sz="1100" dirty="0">
                <a:latin typeface="Century Gothic" panose="020B0502020202020204" pitchFamily="34" charset="0"/>
                <a:ea typeface="Times New Roman" panose="02020603050405020304" pitchFamily="18" charset="0"/>
                <a:cs typeface="Calibri" panose="020F0502020204030204" pitchFamily="34" charset="0"/>
              </a:rPr>
              <a:t>People agree the health and wellbeing outcomes they want to achieve in partnership with the relevant professionals</a:t>
            </a:r>
          </a:p>
          <a:p>
            <a:pPr marL="628650" lvl="1" indent="-171450">
              <a:lnSpc>
                <a:spcPct val="107000"/>
              </a:lnSpc>
              <a:spcAft>
                <a:spcPts val="800"/>
              </a:spcAft>
              <a:buFont typeface="Wingdings" panose="05000000000000000000" pitchFamily="2" charset="2"/>
              <a:buChar char="Ø"/>
            </a:pPr>
            <a:r>
              <a:rPr lang="en-GB" sz="1100" dirty="0">
                <a:latin typeface="Century Gothic" panose="020B0502020202020204" pitchFamily="34" charset="0"/>
                <a:ea typeface="Times New Roman" panose="02020603050405020304" pitchFamily="18" charset="0"/>
                <a:cs typeface="Calibri" panose="020F0502020204030204" pitchFamily="34" charset="0"/>
              </a:rPr>
              <a:t>Each person has a shareable, personalised care and support plan which records what matters to them and their outcomes and how they will be achieved.</a:t>
            </a:r>
          </a:p>
          <a:p>
            <a:pPr marL="628650" lvl="1" indent="-171450">
              <a:lnSpc>
                <a:spcPct val="107000"/>
              </a:lnSpc>
              <a:spcAft>
                <a:spcPts val="800"/>
              </a:spcAft>
              <a:buFont typeface="Wingdings" panose="05000000000000000000" pitchFamily="2" charset="2"/>
              <a:buChar char="Ø"/>
            </a:pPr>
            <a:r>
              <a:rPr lang="en-GB" sz="1100" dirty="0">
                <a:latin typeface="Century Gothic" panose="020B0502020202020204" pitchFamily="34" charset="0"/>
                <a:ea typeface="Times New Roman" panose="02020603050405020304" pitchFamily="18" charset="0"/>
                <a:cs typeface="Calibri" panose="020F0502020204030204" pitchFamily="34" charset="0"/>
              </a:rPr>
              <a:t>People are able to formally and informally review their Personalised care and support plan.</a:t>
            </a:r>
          </a:p>
          <a:p>
            <a:pPr marL="171450" indent="-171450">
              <a:lnSpc>
                <a:spcPct val="107000"/>
              </a:lnSpc>
              <a:spcAft>
                <a:spcPts val="800"/>
              </a:spcAft>
              <a:buFont typeface="Wingdings" panose="05000000000000000000" pitchFamily="2" charset="2"/>
              <a:buChar char="Ø"/>
            </a:pPr>
            <a:r>
              <a:rPr lang="en-GB" sz="1100" dirty="0">
                <a:latin typeface="Century Gothic" panose="020B0502020202020204" pitchFamily="34" charset="0"/>
                <a:ea typeface="Times New Roman" panose="02020603050405020304" pitchFamily="18" charset="0"/>
                <a:cs typeface="Calibri" panose="020F0502020204030204" pitchFamily="34" charset="0"/>
              </a:rPr>
              <a:t>Know the key stages of a personalised care planning process</a:t>
            </a:r>
          </a:p>
          <a:p>
            <a:pPr marL="171450" indent="-171450">
              <a:lnSpc>
                <a:spcPct val="107000"/>
              </a:lnSpc>
              <a:spcAft>
                <a:spcPts val="800"/>
              </a:spcAft>
              <a:buFont typeface="Wingdings" panose="05000000000000000000" pitchFamily="2" charset="2"/>
              <a:buChar char="Ø"/>
            </a:pPr>
            <a:r>
              <a:rPr lang="en-GB" sz="1100" dirty="0">
                <a:latin typeface="Century Gothic" panose="020B0502020202020204" pitchFamily="34" charset="0"/>
                <a:ea typeface="Times New Roman" panose="02020603050405020304" pitchFamily="18" charset="0"/>
                <a:cs typeface="Calibri" panose="020F0502020204030204" pitchFamily="34" charset="0"/>
              </a:rPr>
              <a:t>Be able to see some of the changes you may need to make in order for your planning to be personalised</a:t>
            </a:r>
          </a:p>
        </p:txBody>
      </p:sp>
      <p:sp>
        <p:nvSpPr>
          <p:cNvPr id="15" name="TextBox 14">
            <a:extLst>
              <a:ext uri="{FF2B5EF4-FFF2-40B4-BE49-F238E27FC236}">
                <a16:creationId xmlns:a16="http://schemas.microsoft.com/office/drawing/2014/main" id="{B3F663C0-29A8-7653-455D-A2726C9D25DA}"/>
              </a:ext>
            </a:extLst>
          </p:cNvPr>
          <p:cNvSpPr txBox="1"/>
          <p:nvPr/>
        </p:nvSpPr>
        <p:spPr>
          <a:xfrm>
            <a:off x="331804" y="5454548"/>
            <a:ext cx="2815301" cy="646331"/>
          </a:xfrm>
          <a:prstGeom prst="rect">
            <a:avLst/>
          </a:prstGeom>
          <a:noFill/>
          <a:ln>
            <a:solidFill>
              <a:schemeClr val="accent2"/>
            </a:solidFill>
          </a:ln>
        </p:spPr>
        <p:txBody>
          <a:bodyPr wrap="square" rtlCol="0">
            <a:spAutoFit/>
          </a:bodyPr>
          <a:lstStyle/>
          <a:p>
            <a:r>
              <a:rPr lang="en-GB" sz="1400" b="1" dirty="0">
                <a:solidFill>
                  <a:schemeClr val="accent2"/>
                </a:solidFill>
              </a:rPr>
              <a:t>Dates Times Venue:</a:t>
            </a:r>
          </a:p>
          <a:p>
            <a:r>
              <a:rPr lang="en-GB" sz="1100" dirty="0"/>
              <a:t>Online eLearning at individual’s convenience</a:t>
            </a:r>
          </a:p>
        </p:txBody>
      </p:sp>
      <p:sp>
        <p:nvSpPr>
          <p:cNvPr id="17" name="TextBox 16">
            <a:extLst>
              <a:ext uri="{FF2B5EF4-FFF2-40B4-BE49-F238E27FC236}">
                <a16:creationId xmlns:a16="http://schemas.microsoft.com/office/drawing/2014/main" id="{1781E83B-9954-F802-8348-5B3B82A97EF8}"/>
              </a:ext>
            </a:extLst>
          </p:cNvPr>
          <p:cNvSpPr txBox="1"/>
          <p:nvPr/>
        </p:nvSpPr>
        <p:spPr>
          <a:xfrm>
            <a:off x="8879328" y="3681502"/>
            <a:ext cx="2820305" cy="1616661"/>
          </a:xfrm>
          <a:prstGeom prst="rect">
            <a:avLst/>
          </a:prstGeom>
          <a:noFill/>
          <a:ln>
            <a:solidFill>
              <a:schemeClr val="accent2"/>
            </a:solidFill>
          </a:ln>
        </p:spPr>
        <p:txBody>
          <a:bodyPr wrap="square">
            <a:spAutoFit/>
          </a:bodyPr>
          <a:lstStyle/>
          <a:p>
            <a:pPr>
              <a:lnSpc>
                <a:spcPct val="107000"/>
              </a:lnSpc>
              <a:spcAft>
                <a:spcPts val="800"/>
              </a:spcAft>
            </a:pPr>
            <a:r>
              <a:rPr lang="en-GB" sz="1400" b="1" dirty="0">
                <a:solidFill>
                  <a:schemeClr val="accent2"/>
                </a:solidFill>
              </a:rPr>
              <a:t>How to register/enrol:</a:t>
            </a:r>
          </a:p>
          <a:p>
            <a:pPr>
              <a:lnSpc>
                <a:spcPct val="107000"/>
              </a:lnSpc>
              <a:spcAft>
                <a:spcPts val="800"/>
              </a:spcAft>
            </a:pPr>
            <a:r>
              <a:rPr lang="en-GB" sz="1100" dirty="0"/>
              <a:t>The Primary Care Institute</a:t>
            </a:r>
          </a:p>
          <a:p>
            <a:pPr>
              <a:lnSpc>
                <a:spcPct val="107000"/>
              </a:lnSpc>
              <a:spcAft>
                <a:spcPts val="800"/>
              </a:spcAft>
            </a:pPr>
            <a:r>
              <a:rPr lang="en-GB" sz="1100" b="1" dirty="0">
                <a:hlinkClick r:id="rId2">
                  <a:extLst>
                    <a:ext uri="{A12FA001-AC4F-418D-AE19-62706E023703}">
                      <ahyp:hlinkClr xmlns:ahyp="http://schemas.microsoft.com/office/drawing/2018/hyperlinkcolor" val="tx"/>
                    </a:ext>
                  </a:extLst>
                </a:hlinkClick>
              </a:rPr>
              <a:t>Course: Personalised Care and Support Planning | PCI (personalisedcareinstitute.org.uk)</a:t>
            </a:r>
            <a:endParaRPr lang="en-GB" sz="1100" b="1" dirty="0"/>
          </a:p>
          <a:p>
            <a:pPr>
              <a:lnSpc>
                <a:spcPct val="107000"/>
              </a:lnSpc>
              <a:spcAft>
                <a:spcPts val="800"/>
              </a:spcAft>
            </a:pPr>
            <a:endParaRPr lang="en-GB" sz="1400" b="1" dirty="0">
              <a:solidFill>
                <a:schemeClr val="accent4"/>
              </a:solidFill>
            </a:endParaRPr>
          </a:p>
        </p:txBody>
      </p:sp>
      <p:sp>
        <p:nvSpPr>
          <p:cNvPr id="2" name="TextBox 1">
            <a:extLst>
              <a:ext uri="{FF2B5EF4-FFF2-40B4-BE49-F238E27FC236}">
                <a16:creationId xmlns:a16="http://schemas.microsoft.com/office/drawing/2014/main" id="{67A4FFE7-556F-6BEF-AAA9-1427BCFE71E0}"/>
              </a:ext>
            </a:extLst>
          </p:cNvPr>
          <p:cNvSpPr txBox="1"/>
          <p:nvPr/>
        </p:nvSpPr>
        <p:spPr>
          <a:xfrm>
            <a:off x="7824192" y="627431"/>
            <a:ext cx="3384376" cy="461665"/>
          </a:xfrm>
          <a:prstGeom prst="rect">
            <a:avLst/>
          </a:prstGeom>
          <a:noFill/>
        </p:spPr>
        <p:txBody>
          <a:bodyPr wrap="square" rtlCol="0">
            <a:spAutoFit/>
          </a:bodyPr>
          <a:lstStyle/>
          <a:p>
            <a:r>
              <a:rPr lang="en-GB" sz="2400" b="1" dirty="0">
                <a:solidFill>
                  <a:schemeClr val="accent2"/>
                </a:solidFill>
              </a:rPr>
              <a:t>Awareness</a:t>
            </a:r>
          </a:p>
        </p:txBody>
      </p:sp>
      <p:sp>
        <p:nvSpPr>
          <p:cNvPr id="14" name="TextBox 13">
            <a:extLst>
              <a:ext uri="{FF2B5EF4-FFF2-40B4-BE49-F238E27FC236}">
                <a16:creationId xmlns:a16="http://schemas.microsoft.com/office/drawing/2014/main" id="{F44E5144-77AF-92A4-B7F4-B3940444ACF8}"/>
              </a:ext>
            </a:extLst>
          </p:cNvPr>
          <p:cNvSpPr txBox="1"/>
          <p:nvPr/>
        </p:nvSpPr>
        <p:spPr>
          <a:xfrm>
            <a:off x="375547" y="1304992"/>
            <a:ext cx="11378729" cy="600164"/>
          </a:xfrm>
          <a:prstGeom prst="rect">
            <a:avLst/>
          </a:prstGeom>
          <a:noFill/>
          <a:ln>
            <a:solidFill>
              <a:schemeClr val="accent2"/>
            </a:solidFill>
          </a:ln>
        </p:spPr>
        <p:txBody>
          <a:bodyPr wrap="square" rtlCol="0">
            <a:spAutoFit/>
          </a:bodyPr>
          <a:lstStyle/>
          <a:p>
            <a:r>
              <a:rPr lang="en-GB" sz="1100" dirty="0"/>
              <a:t>Delivered by the Primary Care Institute, this eLearning outlines the importance of having a different kind of conversation, focussing on what matters to the person as well as their clinical and general support needs, which leads to the development of a PCSP owned by the individual but accessible to all involved in providing their care.</a:t>
            </a:r>
          </a:p>
        </p:txBody>
      </p:sp>
    </p:spTree>
    <p:extLst>
      <p:ext uri="{BB962C8B-B14F-4D97-AF65-F5344CB8AC3E}">
        <p14:creationId xmlns:p14="http://schemas.microsoft.com/office/powerpoint/2010/main" val="28633679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FC4B26-40DE-C840-B880-89B0F9E655A8}"/>
              </a:ext>
            </a:extLst>
          </p:cNvPr>
          <p:cNvSpPr>
            <a:spLocks noGrp="1"/>
          </p:cNvSpPr>
          <p:nvPr>
            <p:ph type="ftr" sz="quarter" idx="11"/>
          </p:nvPr>
        </p:nvSpPr>
        <p:spPr/>
        <p:txBody>
          <a:bodyPr/>
          <a:lstStyle/>
          <a:p>
            <a:r>
              <a:rPr lang="en-GB" b="1" dirty="0" err="1"/>
              <a:t>Bedfordshire,</a:t>
            </a:r>
            <a:r>
              <a:rPr lang="en-GB" b="1" dirty="0"/>
              <a:t> Luton and Milton Keynes Health and Care Partnership</a:t>
            </a:r>
            <a:endParaRPr lang="en-GB" dirty="0"/>
          </a:p>
        </p:txBody>
      </p:sp>
      <p:sp>
        <p:nvSpPr>
          <p:cNvPr id="6" name="Slide Number Placeholder 5">
            <a:extLst>
              <a:ext uri="{FF2B5EF4-FFF2-40B4-BE49-F238E27FC236}">
                <a16:creationId xmlns:a16="http://schemas.microsoft.com/office/drawing/2014/main" id="{17135F3E-2E0B-FD4F-A631-FFE9F2B87C7D}"/>
              </a:ext>
            </a:extLst>
          </p:cNvPr>
          <p:cNvSpPr>
            <a:spLocks noGrp="1"/>
          </p:cNvSpPr>
          <p:nvPr>
            <p:ph type="sldNum" sz="quarter" idx="12"/>
          </p:nvPr>
        </p:nvSpPr>
        <p:spPr/>
        <p:txBody>
          <a:bodyPr/>
          <a:lstStyle/>
          <a:p>
            <a:fld id="{30A60DCE-9105-48A5-8A92-25C9283756D1}" type="slidenum">
              <a:rPr lang="en-GB" smtClean="0"/>
              <a:pPr/>
              <a:t>29</a:t>
            </a:fld>
            <a:endParaRPr lang="en-GB" dirty="0"/>
          </a:p>
        </p:txBody>
      </p:sp>
      <p:sp>
        <p:nvSpPr>
          <p:cNvPr id="10" name="TextBox 9">
            <a:extLst>
              <a:ext uri="{FF2B5EF4-FFF2-40B4-BE49-F238E27FC236}">
                <a16:creationId xmlns:a16="http://schemas.microsoft.com/office/drawing/2014/main" id="{87B9808F-6EF9-6FC4-AC08-B70056F4C77D}"/>
              </a:ext>
            </a:extLst>
          </p:cNvPr>
          <p:cNvSpPr txBox="1"/>
          <p:nvPr/>
        </p:nvSpPr>
        <p:spPr>
          <a:xfrm>
            <a:off x="330717" y="4620213"/>
            <a:ext cx="2812629" cy="307777"/>
          </a:xfrm>
          <a:prstGeom prst="rect">
            <a:avLst/>
          </a:prstGeom>
          <a:noFill/>
          <a:ln>
            <a:solidFill>
              <a:schemeClr val="accent2"/>
            </a:solidFill>
          </a:ln>
        </p:spPr>
        <p:txBody>
          <a:bodyPr wrap="square" rtlCol="0">
            <a:spAutoFit/>
          </a:bodyPr>
          <a:lstStyle/>
          <a:p>
            <a:r>
              <a:rPr lang="en-GB" sz="1400" b="1" dirty="0">
                <a:solidFill>
                  <a:schemeClr val="accent2"/>
                </a:solidFill>
              </a:rPr>
              <a:t>Who is the training for:</a:t>
            </a:r>
          </a:p>
        </p:txBody>
      </p:sp>
      <p:sp>
        <p:nvSpPr>
          <p:cNvPr id="11" name="TextBox 10">
            <a:extLst>
              <a:ext uri="{FF2B5EF4-FFF2-40B4-BE49-F238E27FC236}">
                <a16:creationId xmlns:a16="http://schemas.microsoft.com/office/drawing/2014/main" id="{44AA2948-6D63-1ECB-A226-D469E0F1705C}"/>
              </a:ext>
            </a:extLst>
          </p:cNvPr>
          <p:cNvSpPr txBox="1"/>
          <p:nvPr/>
        </p:nvSpPr>
        <p:spPr>
          <a:xfrm>
            <a:off x="8928686" y="1591456"/>
            <a:ext cx="2900649" cy="2462213"/>
          </a:xfrm>
          <a:prstGeom prst="rect">
            <a:avLst/>
          </a:prstGeom>
          <a:noFill/>
          <a:ln>
            <a:solidFill>
              <a:schemeClr val="accent2"/>
            </a:solidFill>
          </a:ln>
        </p:spPr>
        <p:txBody>
          <a:bodyPr wrap="square" rtlCol="0">
            <a:spAutoFit/>
          </a:bodyPr>
          <a:lstStyle/>
          <a:p>
            <a:r>
              <a:rPr lang="en-GB" sz="1400" b="1" dirty="0">
                <a:solidFill>
                  <a:schemeClr val="accent2"/>
                </a:solidFill>
              </a:rPr>
              <a:t>How long is the training:</a:t>
            </a:r>
          </a:p>
          <a:p>
            <a:endParaRPr lang="en-GB" sz="1400" b="1" dirty="0">
              <a:solidFill>
                <a:schemeClr val="accent4"/>
              </a:solidFill>
            </a:endParaRPr>
          </a:p>
          <a:p>
            <a:endParaRPr lang="en-GB" sz="1400" b="1" dirty="0">
              <a:solidFill>
                <a:schemeClr val="accent4"/>
              </a:solidFill>
            </a:endParaRPr>
          </a:p>
          <a:p>
            <a:endParaRPr lang="en-GB" sz="1400" b="1" dirty="0">
              <a:solidFill>
                <a:schemeClr val="accent4"/>
              </a:solidFill>
            </a:endParaRPr>
          </a:p>
          <a:p>
            <a:endParaRPr lang="en-GB" sz="1400" b="1" dirty="0">
              <a:solidFill>
                <a:schemeClr val="accent4"/>
              </a:solidFill>
            </a:endParaRPr>
          </a:p>
          <a:p>
            <a:endParaRPr lang="en-GB" sz="1400" b="1" dirty="0">
              <a:solidFill>
                <a:schemeClr val="accent4"/>
              </a:solidFill>
            </a:endParaRPr>
          </a:p>
          <a:p>
            <a:endParaRPr lang="en-GB" sz="1400" b="1" dirty="0">
              <a:solidFill>
                <a:schemeClr val="accent4"/>
              </a:solidFill>
            </a:endParaRPr>
          </a:p>
          <a:p>
            <a:endParaRPr lang="en-GB" sz="1400" b="1" dirty="0">
              <a:solidFill>
                <a:schemeClr val="accent4"/>
              </a:solidFill>
            </a:endParaRPr>
          </a:p>
          <a:p>
            <a:endParaRPr lang="en-GB" sz="1400" b="1" dirty="0">
              <a:solidFill>
                <a:schemeClr val="accent4"/>
              </a:solidFill>
            </a:endParaRPr>
          </a:p>
          <a:p>
            <a:endParaRPr lang="en-GB" sz="1400" b="1" dirty="0">
              <a:solidFill>
                <a:schemeClr val="accent4"/>
              </a:solidFill>
            </a:endParaRPr>
          </a:p>
          <a:p>
            <a:endParaRPr lang="en-GB" sz="1400" b="1" dirty="0">
              <a:solidFill>
                <a:schemeClr val="accent4"/>
              </a:solidFill>
            </a:endParaRPr>
          </a:p>
        </p:txBody>
      </p:sp>
      <p:sp>
        <p:nvSpPr>
          <p:cNvPr id="12" name="TextBox 11">
            <a:extLst>
              <a:ext uri="{FF2B5EF4-FFF2-40B4-BE49-F238E27FC236}">
                <a16:creationId xmlns:a16="http://schemas.microsoft.com/office/drawing/2014/main" id="{336EF446-78D0-E3D2-3B26-D7E72DA63BF1}"/>
              </a:ext>
            </a:extLst>
          </p:cNvPr>
          <p:cNvSpPr txBox="1"/>
          <p:nvPr/>
        </p:nvSpPr>
        <p:spPr>
          <a:xfrm>
            <a:off x="362665" y="1591456"/>
            <a:ext cx="2776297" cy="2862450"/>
          </a:xfrm>
          <a:prstGeom prst="rect">
            <a:avLst/>
          </a:prstGeom>
          <a:noFill/>
          <a:ln>
            <a:solidFill>
              <a:schemeClr val="accent2"/>
            </a:solidFill>
          </a:ln>
        </p:spPr>
        <p:txBody>
          <a:bodyPr wrap="square" rtlCol="0">
            <a:spAutoFit/>
          </a:bodyPr>
          <a:lstStyle/>
          <a:p>
            <a:pPr>
              <a:lnSpc>
                <a:spcPct val="107000"/>
              </a:lnSpc>
              <a:spcAft>
                <a:spcPts val="800"/>
              </a:spcAft>
            </a:pPr>
            <a:r>
              <a:rPr lang="en-GB" sz="1400" b="1" dirty="0">
                <a:solidFill>
                  <a:schemeClr val="accent2"/>
                </a:solidFill>
              </a:rPr>
              <a:t>Course Overview:</a:t>
            </a:r>
          </a:p>
          <a:p>
            <a:pPr>
              <a:lnSpc>
                <a:spcPct val="107000"/>
              </a:lnSpc>
              <a:spcAft>
                <a:spcPts val="800"/>
              </a:spcAft>
            </a:pPr>
            <a:endParaRPr lang="en-GB" sz="1100" dirty="0">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dirty="0">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dirty="0">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dirty="0">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E61E53FE-9E6C-B5F3-D7B8-9CF4B9F30F16}"/>
              </a:ext>
            </a:extLst>
          </p:cNvPr>
          <p:cNvSpPr txBox="1"/>
          <p:nvPr/>
        </p:nvSpPr>
        <p:spPr>
          <a:xfrm>
            <a:off x="3340702" y="1591456"/>
            <a:ext cx="5444582" cy="4724948"/>
          </a:xfrm>
          <a:prstGeom prst="rect">
            <a:avLst/>
          </a:prstGeom>
          <a:noFill/>
          <a:ln>
            <a:solidFill>
              <a:schemeClr val="accent2"/>
            </a:solidFill>
          </a:ln>
        </p:spPr>
        <p:txBody>
          <a:bodyPr wrap="square" rtlCol="0">
            <a:spAutoFit/>
          </a:bodyPr>
          <a:lstStyle/>
          <a:p>
            <a:pPr>
              <a:lnSpc>
                <a:spcPct val="107000"/>
              </a:lnSpc>
              <a:spcAft>
                <a:spcPts val="800"/>
              </a:spcAft>
            </a:pPr>
            <a:r>
              <a:rPr lang="en-GB" sz="1400" b="1" dirty="0">
                <a:solidFill>
                  <a:schemeClr val="accent2"/>
                </a:solidFill>
              </a:rPr>
              <a:t>Key Learning Points:</a:t>
            </a:r>
          </a:p>
          <a:p>
            <a:pPr>
              <a:lnSpc>
                <a:spcPct val="107000"/>
              </a:lnSpc>
              <a:spcAft>
                <a:spcPts val="800"/>
              </a:spcAft>
            </a:pPr>
            <a:endParaRPr lang="en-GB" sz="1400" b="1" i="1" dirty="0">
              <a:solidFill>
                <a:schemeClr val="accent4"/>
              </a:solidFill>
              <a:latin typeface="Century Gothic" panose="020B0502020202020204" pitchFamily="34" charset="0"/>
              <a:ea typeface="Times New Roman" panose="02020603050405020304" pitchFamily="18" charset="0"/>
              <a:cs typeface="Calibri" panose="020F0502020204030204" pitchFamily="34" charset="0"/>
            </a:endParaRPr>
          </a:p>
          <a:p>
            <a:pPr>
              <a:lnSpc>
                <a:spcPct val="107000"/>
              </a:lnSpc>
              <a:spcAft>
                <a:spcPts val="800"/>
              </a:spcAft>
            </a:pPr>
            <a:endParaRPr lang="en-GB" sz="1400" b="1" i="1" dirty="0">
              <a:solidFill>
                <a:schemeClr val="accent4"/>
              </a:solidFill>
              <a:latin typeface="Century Gothic" panose="020B0502020202020204" pitchFamily="34" charset="0"/>
              <a:ea typeface="Times New Roman" panose="02020603050405020304" pitchFamily="18" charset="0"/>
              <a:cs typeface="Calibri" panose="020F0502020204030204" pitchFamily="34" charset="0"/>
            </a:endParaRPr>
          </a:p>
          <a:p>
            <a:pPr>
              <a:lnSpc>
                <a:spcPct val="107000"/>
              </a:lnSpc>
              <a:spcAft>
                <a:spcPts val="800"/>
              </a:spcAft>
            </a:pPr>
            <a:endParaRPr lang="en-GB" sz="1400" b="1" i="1" dirty="0">
              <a:solidFill>
                <a:schemeClr val="accent4"/>
              </a:solidFill>
              <a:latin typeface="Century Gothic" panose="020B0502020202020204" pitchFamily="34" charset="0"/>
              <a:ea typeface="Times New Roman" panose="02020603050405020304" pitchFamily="18" charset="0"/>
              <a:cs typeface="Calibri" panose="020F0502020204030204" pitchFamily="34" charset="0"/>
            </a:endParaRPr>
          </a:p>
          <a:p>
            <a:pPr>
              <a:lnSpc>
                <a:spcPct val="107000"/>
              </a:lnSpc>
              <a:spcAft>
                <a:spcPts val="800"/>
              </a:spcAft>
            </a:pPr>
            <a:endParaRPr lang="en-GB" sz="1400" b="1" i="1" dirty="0">
              <a:solidFill>
                <a:schemeClr val="accent4"/>
              </a:solidFill>
              <a:latin typeface="Century Gothic" panose="020B0502020202020204" pitchFamily="34" charset="0"/>
              <a:ea typeface="Times New Roman" panose="02020603050405020304" pitchFamily="18" charset="0"/>
              <a:cs typeface="Calibri" panose="020F0502020204030204" pitchFamily="34" charset="0"/>
            </a:endParaRPr>
          </a:p>
          <a:p>
            <a:pPr>
              <a:lnSpc>
                <a:spcPct val="107000"/>
              </a:lnSpc>
              <a:spcAft>
                <a:spcPts val="800"/>
              </a:spcAft>
            </a:pPr>
            <a:endParaRPr lang="en-GB" sz="1400" b="1" i="1" dirty="0">
              <a:solidFill>
                <a:schemeClr val="accent4"/>
              </a:solidFill>
              <a:latin typeface="Century Gothic" panose="020B0502020202020204" pitchFamily="34" charset="0"/>
              <a:ea typeface="Times New Roman" panose="02020603050405020304" pitchFamily="18" charset="0"/>
              <a:cs typeface="Calibri" panose="020F0502020204030204" pitchFamily="34" charset="0"/>
            </a:endParaRPr>
          </a:p>
          <a:p>
            <a:pPr>
              <a:lnSpc>
                <a:spcPct val="107000"/>
              </a:lnSpc>
              <a:spcAft>
                <a:spcPts val="800"/>
              </a:spcAft>
            </a:pPr>
            <a:endParaRPr lang="en-GB" sz="1400" b="1" i="1" dirty="0">
              <a:solidFill>
                <a:schemeClr val="accent4"/>
              </a:solidFill>
              <a:latin typeface="Century Gothic" panose="020B0502020202020204" pitchFamily="34" charset="0"/>
              <a:ea typeface="Times New Roman" panose="02020603050405020304" pitchFamily="18" charset="0"/>
              <a:cs typeface="Calibri" panose="020F0502020204030204" pitchFamily="34" charset="0"/>
            </a:endParaRPr>
          </a:p>
          <a:p>
            <a:pPr>
              <a:lnSpc>
                <a:spcPct val="107000"/>
              </a:lnSpc>
              <a:spcAft>
                <a:spcPts val="800"/>
              </a:spcAft>
            </a:pPr>
            <a:endParaRPr lang="en-GB" sz="1400" b="1" i="1" dirty="0">
              <a:solidFill>
                <a:schemeClr val="accent4"/>
              </a:solidFill>
              <a:latin typeface="Century Gothic" panose="020B0502020202020204" pitchFamily="34" charset="0"/>
              <a:ea typeface="Times New Roman" panose="02020603050405020304" pitchFamily="18" charset="0"/>
              <a:cs typeface="Calibri" panose="020F0502020204030204" pitchFamily="34" charset="0"/>
            </a:endParaRPr>
          </a:p>
          <a:p>
            <a:pPr>
              <a:lnSpc>
                <a:spcPct val="107000"/>
              </a:lnSpc>
              <a:spcAft>
                <a:spcPts val="800"/>
              </a:spcAft>
            </a:pPr>
            <a:endParaRPr lang="en-GB" sz="1400" b="1" i="1" dirty="0">
              <a:solidFill>
                <a:schemeClr val="accent4"/>
              </a:solidFill>
              <a:latin typeface="Century Gothic" panose="020B0502020202020204" pitchFamily="34" charset="0"/>
              <a:ea typeface="Times New Roman" panose="02020603050405020304" pitchFamily="18" charset="0"/>
              <a:cs typeface="Calibri" panose="020F0502020204030204" pitchFamily="34" charset="0"/>
            </a:endParaRPr>
          </a:p>
          <a:p>
            <a:pPr>
              <a:lnSpc>
                <a:spcPct val="107000"/>
              </a:lnSpc>
              <a:spcAft>
                <a:spcPts val="800"/>
              </a:spcAft>
            </a:pPr>
            <a:endParaRPr lang="en-GB" sz="1400" b="1" i="1" dirty="0">
              <a:solidFill>
                <a:schemeClr val="accent4"/>
              </a:solidFill>
              <a:latin typeface="Century Gothic" panose="020B0502020202020204" pitchFamily="34" charset="0"/>
              <a:ea typeface="Times New Roman" panose="02020603050405020304" pitchFamily="18" charset="0"/>
              <a:cs typeface="Calibri" panose="020F0502020204030204" pitchFamily="34" charset="0"/>
            </a:endParaRPr>
          </a:p>
          <a:p>
            <a:pPr>
              <a:lnSpc>
                <a:spcPct val="107000"/>
              </a:lnSpc>
              <a:spcAft>
                <a:spcPts val="800"/>
              </a:spcAft>
            </a:pPr>
            <a:endParaRPr lang="en-GB" sz="1400" b="1" i="1" dirty="0">
              <a:solidFill>
                <a:schemeClr val="accent4"/>
              </a:solidFill>
              <a:latin typeface="Century Gothic" panose="020B0502020202020204" pitchFamily="34" charset="0"/>
              <a:ea typeface="Times New Roman" panose="02020603050405020304" pitchFamily="18" charset="0"/>
              <a:cs typeface="Calibri" panose="020F0502020204030204" pitchFamily="34" charset="0"/>
            </a:endParaRPr>
          </a:p>
          <a:p>
            <a:pPr>
              <a:lnSpc>
                <a:spcPct val="107000"/>
              </a:lnSpc>
              <a:spcAft>
                <a:spcPts val="800"/>
              </a:spcAft>
            </a:pPr>
            <a:endParaRPr lang="en-GB" sz="1400" b="1" i="1" dirty="0">
              <a:solidFill>
                <a:schemeClr val="accent4"/>
              </a:solidFill>
              <a:latin typeface="Century Gothic" panose="020B0502020202020204" pitchFamily="34" charset="0"/>
              <a:ea typeface="Times New Roman" panose="02020603050405020304" pitchFamily="18" charset="0"/>
              <a:cs typeface="Calibri" panose="020F0502020204030204" pitchFamily="34" charset="0"/>
            </a:endParaRPr>
          </a:p>
          <a:p>
            <a:pPr>
              <a:lnSpc>
                <a:spcPct val="107000"/>
              </a:lnSpc>
              <a:spcAft>
                <a:spcPts val="800"/>
              </a:spcAft>
            </a:pPr>
            <a:endParaRPr lang="en-GB" sz="1400" b="1" i="1" dirty="0">
              <a:solidFill>
                <a:schemeClr val="accent4"/>
              </a:solidFill>
              <a:latin typeface="Century Gothic" panose="020B0502020202020204" pitchFamily="34" charset="0"/>
              <a:ea typeface="Times New Roman" panose="02020603050405020304" pitchFamily="18" charset="0"/>
              <a:cs typeface="Calibri" panose="020F0502020204030204" pitchFamily="34" charset="0"/>
            </a:endParaRPr>
          </a:p>
          <a:p>
            <a:pPr algn="r">
              <a:lnSpc>
                <a:spcPct val="107000"/>
              </a:lnSpc>
              <a:spcAft>
                <a:spcPts val="800"/>
              </a:spcAft>
            </a:pPr>
            <a:endParaRPr lang="en-GB" sz="2000" b="1" i="1" dirty="0">
              <a:solidFill>
                <a:schemeClr val="accent4"/>
              </a:solidFill>
              <a:latin typeface="Century Gothic" panose="020B0502020202020204" pitchFamily="34" charset="0"/>
              <a:ea typeface="Times New Roman" panose="02020603050405020304" pitchFamily="18" charset="0"/>
              <a:cs typeface="Calibri" panose="020F0502020204030204" pitchFamily="34" charset="0"/>
            </a:endParaRPr>
          </a:p>
        </p:txBody>
      </p:sp>
      <p:sp>
        <p:nvSpPr>
          <p:cNvPr id="15" name="TextBox 14">
            <a:extLst>
              <a:ext uri="{FF2B5EF4-FFF2-40B4-BE49-F238E27FC236}">
                <a16:creationId xmlns:a16="http://schemas.microsoft.com/office/drawing/2014/main" id="{B3F663C0-29A8-7653-455D-A2726C9D25DA}"/>
              </a:ext>
            </a:extLst>
          </p:cNvPr>
          <p:cNvSpPr txBox="1"/>
          <p:nvPr/>
        </p:nvSpPr>
        <p:spPr>
          <a:xfrm>
            <a:off x="302562" y="5522073"/>
            <a:ext cx="2856641" cy="307777"/>
          </a:xfrm>
          <a:prstGeom prst="rect">
            <a:avLst/>
          </a:prstGeom>
          <a:noFill/>
          <a:ln>
            <a:solidFill>
              <a:schemeClr val="accent2"/>
            </a:solidFill>
          </a:ln>
        </p:spPr>
        <p:txBody>
          <a:bodyPr wrap="square" rtlCol="0">
            <a:spAutoFit/>
          </a:bodyPr>
          <a:lstStyle/>
          <a:p>
            <a:r>
              <a:rPr lang="en-GB" sz="1400" b="1" dirty="0">
                <a:solidFill>
                  <a:schemeClr val="accent2"/>
                </a:solidFill>
              </a:rPr>
              <a:t>Dates Times Venue:</a:t>
            </a:r>
          </a:p>
        </p:txBody>
      </p:sp>
      <p:sp>
        <p:nvSpPr>
          <p:cNvPr id="17" name="TextBox 16">
            <a:extLst>
              <a:ext uri="{FF2B5EF4-FFF2-40B4-BE49-F238E27FC236}">
                <a16:creationId xmlns:a16="http://schemas.microsoft.com/office/drawing/2014/main" id="{1781E83B-9954-F802-8348-5B3B82A97EF8}"/>
              </a:ext>
            </a:extLst>
          </p:cNvPr>
          <p:cNvSpPr txBox="1"/>
          <p:nvPr/>
        </p:nvSpPr>
        <p:spPr>
          <a:xfrm>
            <a:off x="8950692" y="4295787"/>
            <a:ext cx="2900649" cy="304442"/>
          </a:xfrm>
          <a:prstGeom prst="rect">
            <a:avLst/>
          </a:prstGeom>
          <a:noFill/>
          <a:ln>
            <a:solidFill>
              <a:schemeClr val="accent2"/>
            </a:solidFill>
          </a:ln>
        </p:spPr>
        <p:txBody>
          <a:bodyPr wrap="square">
            <a:spAutoFit/>
          </a:bodyPr>
          <a:lstStyle/>
          <a:p>
            <a:pPr>
              <a:lnSpc>
                <a:spcPct val="107000"/>
              </a:lnSpc>
              <a:spcAft>
                <a:spcPts val="800"/>
              </a:spcAft>
            </a:pPr>
            <a:r>
              <a:rPr lang="en-GB" sz="1400" b="1" dirty="0">
                <a:solidFill>
                  <a:schemeClr val="accent2"/>
                </a:solidFill>
              </a:rPr>
              <a:t>How to register/enrol:</a:t>
            </a:r>
          </a:p>
        </p:txBody>
      </p:sp>
      <p:sp>
        <p:nvSpPr>
          <p:cNvPr id="4" name="Title 6">
            <a:extLst>
              <a:ext uri="{FF2B5EF4-FFF2-40B4-BE49-F238E27FC236}">
                <a16:creationId xmlns:a16="http://schemas.microsoft.com/office/drawing/2014/main" id="{31434E44-FD5A-DC8D-214E-1A22DC8BCAEE}"/>
              </a:ext>
            </a:extLst>
          </p:cNvPr>
          <p:cNvSpPr>
            <a:spLocks noGrp="1"/>
          </p:cNvSpPr>
          <p:nvPr>
            <p:ph type="title"/>
          </p:nvPr>
        </p:nvSpPr>
        <p:spPr>
          <a:xfrm>
            <a:off x="369213" y="153274"/>
            <a:ext cx="8596461" cy="618042"/>
          </a:xfrm>
        </p:spPr>
        <p:txBody>
          <a:bodyPr>
            <a:normAutofit fontScale="90000"/>
          </a:bodyPr>
          <a:lstStyle/>
          <a:p>
            <a:r>
              <a:rPr lang="en-US" dirty="0" err="1">
                <a:solidFill>
                  <a:schemeClr val="accent2"/>
                </a:solidFill>
              </a:rPr>
              <a:t>Personalised</a:t>
            </a:r>
            <a:r>
              <a:rPr lang="en-US" dirty="0">
                <a:solidFill>
                  <a:schemeClr val="accent2"/>
                </a:solidFill>
              </a:rPr>
              <a:t> Care &amp; Support Planning</a:t>
            </a:r>
            <a:br>
              <a:rPr lang="en-US" dirty="0">
                <a:solidFill>
                  <a:schemeClr val="accent2"/>
                </a:solidFill>
              </a:rPr>
            </a:br>
            <a:endParaRPr lang="en-US" sz="1400" dirty="0">
              <a:solidFill>
                <a:schemeClr val="accent2"/>
              </a:solidFill>
            </a:endParaRPr>
          </a:p>
        </p:txBody>
      </p:sp>
      <p:sp>
        <p:nvSpPr>
          <p:cNvPr id="8" name="TextBox 7">
            <a:extLst>
              <a:ext uri="{FF2B5EF4-FFF2-40B4-BE49-F238E27FC236}">
                <a16:creationId xmlns:a16="http://schemas.microsoft.com/office/drawing/2014/main" id="{770CB4B3-14BC-8CEC-98EE-EEE31EBBA726}"/>
              </a:ext>
            </a:extLst>
          </p:cNvPr>
          <p:cNvSpPr txBox="1"/>
          <p:nvPr/>
        </p:nvSpPr>
        <p:spPr>
          <a:xfrm>
            <a:off x="7928052" y="488888"/>
            <a:ext cx="2171255" cy="461665"/>
          </a:xfrm>
          <a:prstGeom prst="rect">
            <a:avLst/>
          </a:prstGeom>
          <a:noFill/>
        </p:spPr>
        <p:txBody>
          <a:bodyPr wrap="square" rtlCol="0">
            <a:spAutoFit/>
          </a:bodyPr>
          <a:lstStyle/>
          <a:p>
            <a:r>
              <a:rPr lang="en-GB" sz="2400" b="1" dirty="0">
                <a:solidFill>
                  <a:schemeClr val="accent2"/>
                </a:solidFill>
              </a:rPr>
              <a:t>Champion</a:t>
            </a:r>
          </a:p>
        </p:txBody>
      </p:sp>
      <p:pic>
        <p:nvPicPr>
          <p:cNvPr id="19" name="Picture 18" descr="A blue sign with white text">
            <a:extLst>
              <a:ext uri="{FF2B5EF4-FFF2-40B4-BE49-F238E27FC236}">
                <a16:creationId xmlns:a16="http://schemas.microsoft.com/office/drawing/2014/main" id="{496A4CA2-D873-A937-ECDC-14200204CC8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902753" y="2666865"/>
            <a:ext cx="4320479" cy="2907085"/>
          </a:xfrm>
          <a:prstGeom prst="rect">
            <a:avLst/>
          </a:prstGeom>
        </p:spPr>
      </p:pic>
      <p:sp>
        <p:nvSpPr>
          <p:cNvPr id="2" name="TextBox 1">
            <a:extLst>
              <a:ext uri="{FF2B5EF4-FFF2-40B4-BE49-F238E27FC236}">
                <a16:creationId xmlns:a16="http://schemas.microsoft.com/office/drawing/2014/main" id="{578CB3C2-E0E4-3AF6-FCFF-D67E5BCB2755}"/>
              </a:ext>
              <a:ext uri="{C183D7F6-B498-43B3-948B-1728B52AA6E4}">
                <adec:decorative xmlns:adec="http://schemas.microsoft.com/office/drawing/2017/decorative" val="1"/>
              </a:ext>
            </a:extLst>
          </p:cNvPr>
          <p:cNvSpPr txBox="1"/>
          <p:nvPr/>
        </p:nvSpPr>
        <p:spPr>
          <a:xfrm>
            <a:off x="369406" y="940472"/>
            <a:ext cx="8246874" cy="307777"/>
          </a:xfrm>
          <a:prstGeom prst="rect">
            <a:avLst/>
          </a:prstGeom>
          <a:noFill/>
          <a:ln>
            <a:solidFill>
              <a:schemeClr val="accent2"/>
            </a:solidFill>
          </a:ln>
        </p:spPr>
        <p:txBody>
          <a:bodyPr wrap="square" rtlCol="0">
            <a:spAutoFit/>
          </a:bodyPr>
          <a:lstStyle/>
          <a:p>
            <a:r>
              <a:rPr lang="en-GB" sz="1400" i="1" dirty="0">
                <a:highlight>
                  <a:srgbClr val="FFFF00"/>
                </a:highlight>
              </a:rPr>
              <a:t> </a:t>
            </a:r>
          </a:p>
        </p:txBody>
      </p:sp>
    </p:spTree>
    <p:extLst>
      <p:ext uri="{BB962C8B-B14F-4D97-AF65-F5344CB8AC3E}">
        <p14:creationId xmlns:p14="http://schemas.microsoft.com/office/powerpoint/2010/main" val="16538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889095-CE84-4E83-B5ED-AB21D8D69D45}"/>
              </a:ext>
            </a:extLst>
          </p:cNvPr>
          <p:cNvSpPr>
            <a:spLocks noGrp="1"/>
          </p:cNvSpPr>
          <p:nvPr>
            <p:ph type="title"/>
          </p:nvPr>
        </p:nvSpPr>
        <p:spPr>
          <a:xfrm>
            <a:off x="523445" y="171161"/>
            <a:ext cx="8812915" cy="1234800"/>
          </a:xfrm>
        </p:spPr>
        <p:txBody>
          <a:bodyPr>
            <a:normAutofit/>
          </a:bodyPr>
          <a:lstStyle/>
          <a:p>
            <a:r>
              <a:rPr lang="en-GB" sz="3200" dirty="0">
                <a:solidFill>
                  <a:srgbClr val="00B050"/>
                </a:solidFill>
              </a:rPr>
              <a:t>Enhanced Health In Care Homes Framework Training Areas</a:t>
            </a:r>
          </a:p>
        </p:txBody>
      </p:sp>
      <p:sp>
        <p:nvSpPr>
          <p:cNvPr id="5" name="Footer Placeholder 4">
            <a:extLst>
              <a:ext uri="{FF2B5EF4-FFF2-40B4-BE49-F238E27FC236}">
                <a16:creationId xmlns:a16="http://schemas.microsoft.com/office/drawing/2014/main" id="{23AAA717-FE37-41B6-A2E5-E44E11C8FB84}"/>
              </a:ext>
            </a:extLst>
          </p:cNvPr>
          <p:cNvSpPr>
            <a:spLocks noGrp="1"/>
          </p:cNvSpPr>
          <p:nvPr>
            <p:ph type="ftr" sz="quarter" idx="11"/>
          </p:nvPr>
        </p:nvSpPr>
        <p:spPr/>
        <p:txBody>
          <a:bodyPr/>
          <a:lstStyle/>
          <a:p>
            <a:r>
              <a:rPr lang="en-GB" b="1" dirty="0" err="1"/>
              <a:t>Bedfordshire,</a:t>
            </a:r>
            <a:r>
              <a:rPr lang="en-GB" b="1" dirty="0"/>
              <a:t> Luton and Milton Keynes Health and Care Partnership</a:t>
            </a:r>
            <a:endParaRPr lang="en-GB" dirty="0"/>
          </a:p>
        </p:txBody>
      </p:sp>
      <p:sp>
        <p:nvSpPr>
          <p:cNvPr id="6" name="Slide Number Placeholder 5">
            <a:extLst>
              <a:ext uri="{FF2B5EF4-FFF2-40B4-BE49-F238E27FC236}">
                <a16:creationId xmlns:a16="http://schemas.microsoft.com/office/drawing/2014/main" id="{2BC696BF-91DF-4F7E-9322-5DD21180A42F}"/>
              </a:ext>
            </a:extLst>
          </p:cNvPr>
          <p:cNvSpPr>
            <a:spLocks noGrp="1"/>
          </p:cNvSpPr>
          <p:nvPr>
            <p:ph type="sldNum" sz="quarter" idx="12"/>
          </p:nvPr>
        </p:nvSpPr>
        <p:spPr/>
        <p:txBody>
          <a:bodyPr/>
          <a:lstStyle/>
          <a:p>
            <a:fld id="{30A60DCE-9105-48A5-8A92-25C9283756D1}" type="slidenum">
              <a:rPr lang="en-GB" smtClean="0"/>
              <a:pPr/>
              <a:t>3</a:t>
            </a:fld>
            <a:endParaRPr lang="en-GB" dirty="0"/>
          </a:p>
        </p:txBody>
      </p:sp>
      <p:graphicFrame>
        <p:nvGraphicFramePr>
          <p:cNvPr id="11" name="Table 11">
            <a:extLst>
              <a:ext uri="{FF2B5EF4-FFF2-40B4-BE49-F238E27FC236}">
                <a16:creationId xmlns:a16="http://schemas.microsoft.com/office/drawing/2014/main" id="{95B3056A-919B-FE18-73AD-64462ACF52C7}"/>
              </a:ext>
            </a:extLst>
          </p:cNvPr>
          <p:cNvGraphicFramePr>
            <a:graphicFrameLocks noGrp="1"/>
          </p:cNvGraphicFramePr>
          <p:nvPr>
            <p:extLst>
              <p:ext uri="{D42A27DB-BD31-4B8C-83A1-F6EECF244321}">
                <p14:modId xmlns:p14="http://schemas.microsoft.com/office/powerpoint/2010/main" val="1256138406"/>
              </p:ext>
            </p:extLst>
          </p:nvPr>
        </p:nvGraphicFramePr>
        <p:xfrm>
          <a:off x="597074" y="2190840"/>
          <a:ext cx="10546078" cy="3971071"/>
        </p:xfrm>
        <a:graphic>
          <a:graphicData uri="http://schemas.openxmlformats.org/drawingml/2006/table">
            <a:tbl>
              <a:tblPr firstRow="1" bandRow="1">
                <a:tableStyleId>{22838BEF-8BB2-4498-84A7-C5851F593DF1}</a:tableStyleId>
              </a:tblPr>
              <a:tblGrid>
                <a:gridCol w="1754510">
                  <a:extLst>
                    <a:ext uri="{9D8B030D-6E8A-4147-A177-3AD203B41FA5}">
                      <a16:colId xmlns:a16="http://schemas.microsoft.com/office/drawing/2014/main" val="986968208"/>
                    </a:ext>
                  </a:extLst>
                </a:gridCol>
                <a:gridCol w="2448272">
                  <a:extLst>
                    <a:ext uri="{9D8B030D-6E8A-4147-A177-3AD203B41FA5}">
                      <a16:colId xmlns:a16="http://schemas.microsoft.com/office/drawing/2014/main" val="3997165335"/>
                    </a:ext>
                  </a:extLst>
                </a:gridCol>
                <a:gridCol w="1128286">
                  <a:extLst>
                    <a:ext uri="{9D8B030D-6E8A-4147-A177-3AD203B41FA5}">
                      <a16:colId xmlns:a16="http://schemas.microsoft.com/office/drawing/2014/main" val="3394833024"/>
                    </a:ext>
                  </a:extLst>
                </a:gridCol>
                <a:gridCol w="1944216">
                  <a:extLst>
                    <a:ext uri="{9D8B030D-6E8A-4147-A177-3AD203B41FA5}">
                      <a16:colId xmlns:a16="http://schemas.microsoft.com/office/drawing/2014/main" val="1294707042"/>
                    </a:ext>
                  </a:extLst>
                </a:gridCol>
                <a:gridCol w="2400106">
                  <a:extLst>
                    <a:ext uri="{9D8B030D-6E8A-4147-A177-3AD203B41FA5}">
                      <a16:colId xmlns:a16="http://schemas.microsoft.com/office/drawing/2014/main" val="4287482772"/>
                    </a:ext>
                  </a:extLst>
                </a:gridCol>
                <a:gridCol w="870688">
                  <a:extLst>
                    <a:ext uri="{9D8B030D-6E8A-4147-A177-3AD203B41FA5}">
                      <a16:colId xmlns:a16="http://schemas.microsoft.com/office/drawing/2014/main" val="1991728142"/>
                    </a:ext>
                  </a:extLst>
                </a:gridCol>
              </a:tblGrid>
              <a:tr h="486191">
                <a:tc>
                  <a:txBody>
                    <a:bodyPr/>
                    <a:lstStyle/>
                    <a:p>
                      <a:r>
                        <a:rPr lang="en-GB" sz="1200" b="1" dirty="0"/>
                        <a:t>Topic</a:t>
                      </a:r>
                    </a:p>
                  </a:txBody>
                  <a:tcPr/>
                </a:tc>
                <a:tc>
                  <a:txBody>
                    <a:bodyPr/>
                    <a:lstStyle/>
                    <a:p>
                      <a:r>
                        <a:rPr lang="en-GB" sz="1200" b="1" dirty="0"/>
                        <a:t>Status </a:t>
                      </a:r>
                    </a:p>
                  </a:txBody>
                  <a:tcPr/>
                </a:tc>
                <a:tc>
                  <a:txBody>
                    <a:bodyPr/>
                    <a:lstStyle/>
                    <a:p>
                      <a:r>
                        <a:rPr lang="en-GB" sz="1200" b="1" dirty="0"/>
                        <a:t>Page</a:t>
                      </a:r>
                    </a:p>
                  </a:txBody>
                  <a:tcPr/>
                </a:tc>
                <a:tc>
                  <a:txBody>
                    <a:bodyPr/>
                    <a:lstStyle/>
                    <a:p>
                      <a:r>
                        <a:rPr lang="en-GB" sz="1200" b="1" dirty="0"/>
                        <a:t>Topic</a:t>
                      </a:r>
                    </a:p>
                  </a:txBody>
                  <a:tcPr/>
                </a:tc>
                <a:tc>
                  <a:txBody>
                    <a:bodyPr/>
                    <a:lstStyle/>
                    <a:p>
                      <a:r>
                        <a:rPr lang="en-GB" sz="1200" b="1" dirty="0"/>
                        <a:t>Status </a:t>
                      </a:r>
                    </a:p>
                  </a:txBody>
                  <a:tcPr/>
                </a:tc>
                <a:tc>
                  <a:txBody>
                    <a:bodyPr/>
                    <a:lstStyle/>
                    <a:p>
                      <a:r>
                        <a:rPr lang="en-GB" sz="1200" b="1" dirty="0"/>
                        <a:t>Page</a:t>
                      </a:r>
                    </a:p>
                  </a:txBody>
                  <a:tcPr/>
                </a:tc>
                <a:extLst>
                  <a:ext uri="{0D108BD9-81ED-4DB2-BD59-A6C34878D82A}">
                    <a16:rowId xmlns:a16="http://schemas.microsoft.com/office/drawing/2014/main" val="2150644825"/>
                  </a:ext>
                </a:extLst>
              </a:tr>
              <a:tr h="370840">
                <a:tc>
                  <a:txBody>
                    <a:bodyPr/>
                    <a:lstStyle/>
                    <a:p>
                      <a:r>
                        <a:rPr lang="en-GB" sz="1200" b="1" dirty="0"/>
                        <a:t>Continence</a:t>
                      </a:r>
                    </a:p>
                  </a:txBody>
                  <a:tcPr/>
                </a:tc>
                <a:tc>
                  <a:txBody>
                    <a:bodyPr/>
                    <a:lstStyle/>
                    <a:p>
                      <a:r>
                        <a:rPr lang="en-GB" sz="1200" b="0" dirty="0"/>
                        <a:t>Awareness Available</a:t>
                      </a:r>
                    </a:p>
                    <a:p>
                      <a:r>
                        <a:rPr lang="en-GB" sz="1200" b="0" dirty="0"/>
                        <a:t>Champions – In Development</a:t>
                      </a:r>
                    </a:p>
                  </a:txBody>
                  <a:tcPr/>
                </a:tc>
                <a:tc>
                  <a:txBody>
                    <a:bodyPr/>
                    <a:lstStyle/>
                    <a:p>
                      <a:r>
                        <a:rPr lang="en-GB" sz="1200" b="0" dirty="0"/>
                        <a:t>5 &amp; 6</a:t>
                      </a:r>
                    </a:p>
                  </a:txBody>
                  <a:tcPr/>
                </a:tc>
                <a:tc>
                  <a:txBody>
                    <a:bodyPr/>
                    <a:lstStyle/>
                    <a:p>
                      <a:r>
                        <a:rPr lang="en-GB" sz="1200" b="1" dirty="0"/>
                        <a:t>Mental Health</a:t>
                      </a:r>
                    </a:p>
                  </a:txBody>
                  <a:tcPr/>
                </a:tc>
                <a:tc>
                  <a:txBody>
                    <a:bodyPr/>
                    <a:lstStyle/>
                    <a:p>
                      <a:r>
                        <a:rPr lang="en-GB" sz="1200" b="0" dirty="0"/>
                        <a:t>Awareness – Available Now</a:t>
                      </a:r>
                    </a:p>
                  </a:txBody>
                  <a:tcPr/>
                </a:tc>
                <a:tc>
                  <a:txBody>
                    <a:bodyPr/>
                    <a:lstStyle/>
                    <a:p>
                      <a:r>
                        <a:rPr lang="en-GB" sz="1200" b="0" dirty="0"/>
                        <a:t>22 &amp; 23</a:t>
                      </a:r>
                    </a:p>
                  </a:txBody>
                  <a:tcPr/>
                </a:tc>
                <a:extLst>
                  <a:ext uri="{0D108BD9-81ED-4DB2-BD59-A6C34878D82A}">
                    <a16:rowId xmlns:a16="http://schemas.microsoft.com/office/drawing/2014/main" val="3406354554"/>
                  </a:ext>
                </a:extLst>
              </a:tr>
              <a:tr h="370840">
                <a:tc>
                  <a:txBody>
                    <a:bodyPr/>
                    <a:lstStyle/>
                    <a:p>
                      <a:r>
                        <a:rPr lang="en-GB" sz="1200" b="1" dirty="0"/>
                        <a:t>Dementia</a:t>
                      </a:r>
                    </a:p>
                  </a:txBody>
                  <a:tcPr/>
                </a:tc>
                <a:tc>
                  <a:txBody>
                    <a:bodyPr/>
                    <a:lstStyle/>
                    <a:p>
                      <a:r>
                        <a:rPr lang="en-GB" sz="1200" b="0" dirty="0"/>
                        <a:t>Awareness Available</a:t>
                      </a:r>
                    </a:p>
                    <a:p>
                      <a:r>
                        <a:rPr lang="en-GB" sz="1200" b="0" dirty="0"/>
                        <a:t>Champions – In Development</a:t>
                      </a:r>
                    </a:p>
                  </a:txBody>
                  <a:tcPr/>
                </a:tc>
                <a:tc>
                  <a:txBody>
                    <a:bodyPr/>
                    <a:lstStyle/>
                    <a:p>
                      <a:r>
                        <a:rPr lang="en-GB" sz="1200" b="0" dirty="0"/>
                        <a:t>7 &amp; 8</a:t>
                      </a:r>
                    </a:p>
                  </a:txBody>
                  <a:tcPr/>
                </a:tc>
                <a:tc>
                  <a:txBody>
                    <a:bodyPr/>
                    <a:lstStyle/>
                    <a:p>
                      <a:r>
                        <a:rPr lang="en-GB" sz="1200" b="1" dirty="0"/>
                        <a:t>Nutrition</a:t>
                      </a:r>
                    </a:p>
                  </a:txBody>
                  <a:tcPr/>
                </a:tc>
                <a:tc>
                  <a:txBody>
                    <a:bodyPr/>
                    <a:lstStyle/>
                    <a:p>
                      <a:r>
                        <a:rPr lang="en-GB" sz="1200" b="0" dirty="0"/>
                        <a:t>Available Now</a:t>
                      </a:r>
                    </a:p>
                  </a:txBody>
                  <a:tcPr/>
                </a:tc>
                <a:tc>
                  <a:txBody>
                    <a:bodyPr/>
                    <a:lstStyle/>
                    <a:p>
                      <a:r>
                        <a:rPr lang="en-GB" sz="1200" b="0" dirty="0"/>
                        <a:t>24 &amp; 25</a:t>
                      </a:r>
                    </a:p>
                  </a:txBody>
                  <a:tcPr/>
                </a:tc>
                <a:extLst>
                  <a:ext uri="{0D108BD9-81ED-4DB2-BD59-A6C34878D82A}">
                    <a16:rowId xmlns:a16="http://schemas.microsoft.com/office/drawing/2014/main" val="2921889297"/>
                  </a:ext>
                </a:extLst>
              </a:tr>
              <a:tr h="370840">
                <a:tc>
                  <a:txBody>
                    <a:bodyPr/>
                    <a:lstStyle/>
                    <a:p>
                      <a:r>
                        <a:rPr lang="en-GB" sz="1200" b="1" dirty="0"/>
                        <a:t>Deteriorating Patient </a:t>
                      </a:r>
                    </a:p>
                  </a:txBody>
                  <a:tcPr/>
                </a:tc>
                <a:tc>
                  <a:txBody>
                    <a:bodyPr/>
                    <a:lstStyle/>
                    <a:p>
                      <a:r>
                        <a:rPr lang="en-GB" sz="1200" b="0" dirty="0"/>
                        <a:t>Coming Soon</a:t>
                      </a:r>
                    </a:p>
                  </a:txBody>
                  <a:tcPr/>
                </a:tc>
                <a:tc>
                  <a:txBody>
                    <a:bodyPr/>
                    <a:lstStyle/>
                    <a:p>
                      <a:r>
                        <a:rPr lang="en-GB" sz="1200" b="0" dirty="0"/>
                        <a:t>9 &amp; 10</a:t>
                      </a:r>
                    </a:p>
                  </a:txBody>
                  <a:tcPr/>
                </a:tc>
                <a:tc>
                  <a:txBody>
                    <a:bodyPr/>
                    <a:lstStyle/>
                    <a:p>
                      <a:r>
                        <a:rPr lang="en-GB" sz="1200" b="1" dirty="0"/>
                        <a:t>Oral Heath</a:t>
                      </a:r>
                    </a:p>
                  </a:txBody>
                  <a:tcPr/>
                </a:tc>
                <a:tc>
                  <a:txBody>
                    <a:bodyPr/>
                    <a:lstStyle/>
                    <a:p>
                      <a:r>
                        <a:rPr lang="en-GB" sz="1200" b="0" dirty="0"/>
                        <a:t>Awareness Available Now</a:t>
                      </a:r>
                    </a:p>
                    <a:p>
                      <a:r>
                        <a:rPr lang="en-GB" sz="1200" b="0" dirty="0"/>
                        <a:t>Champions – Available Now</a:t>
                      </a:r>
                    </a:p>
                  </a:txBody>
                  <a:tcPr/>
                </a:tc>
                <a:tc>
                  <a:txBody>
                    <a:bodyPr/>
                    <a:lstStyle/>
                    <a:p>
                      <a:r>
                        <a:rPr lang="en-GB" sz="1200" b="0" dirty="0"/>
                        <a:t>26 &amp; 27</a:t>
                      </a:r>
                    </a:p>
                  </a:txBody>
                  <a:tcPr/>
                </a:tc>
                <a:extLst>
                  <a:ext uri="{0D108BD9-81ED-4DB2-BD59-A6C34878D82A}">
                    <a16:rowId xmlns:a16="http://schemas.microsoft.com/office/drawing/2014/main" val="1339276333"/>
                  </a:ext>
                </a:extLst>
              </a:tr>
              <a:tr h="370840">
                <a:tc>
                  <a:txBody>
                    <a:bodyPr/>
                    <a:lstStyle/>
                    <a:p>
                      <a:r>
                        <a:rPr lang="en-GB" sz="1200" b="1" dirty="0"/>
                        <a:t>Digital Training</a:t>
                      </a:r>
                    </a:p>
                  </a:txBody>
                  <a:tcPr/>
                </a:tc>
                <a:tc>
                  <a:txBody>
                    <a:bodyPr/>
                    <a:lstStyle/>
                    <a:p>
                      <a:r>
                        <a:rPr lang="en-GB" sz="1200" b="0" dirty="0"/>
                        <a:t>Awareness Available Now</a:t>
                      </a:r>
                    </a:p>
                    <a:p>
                      <a:r>
                        <a:rPr lang="en-GB" sz="1200" b="0" dirty="0"/>
                        <a:t>Champions – Coming Soon</a:t>
                      </a:r>
                    </a:p>
                  </a:txBody>
                  <a:tcPr/>
                </a:tc>
                <a:tc>
                  <a:txBody>
                    <a:bodyPr/>
                    <a:lstStyle/>
                    <a:p>
                      <a:r>
                        <a:rPr lang="en-GB" sz="1200" b="0" dirty="0"/>
                        <a:t>11 &amp; 12</a:t>
                      </a:r>
                    </a:p>
                  </a:txBody>
                  <a:tcPr/>
                </a:tc>
                <a:tc>
                  <a:txBody>
                    <a:bodyPr/>
                    <a:lstStyle/>
                    <a:p>
                      <a:r>
                        <a:rPr lang="en-GB" sz="1200" b="1" dirty="0"/>
                        <a:t>Personalised Care &amp; Support Planning</a:t>
                      </a:r>
                    </a:p>
                  </a:txBody>
                  <a:tcPr/>
                </a:tc>
                <a:tc>
                  <a:txBody>
                    <a:bodyPr/>
                    <a:lstStyle/>
                    <a:p>
                      <a:r>
                        <a:rPr lang="en-GB" sz="1200" b="0" dirty="0"/>
                        <a:t>Awareness Available Now</a:t>
                      </a:r>
                    </a:p>
                    <a:p>
                      <a:r>
                        <a:rPr lang="en-GB" sz="1200" b="0" dirty="0"/>
                        <a:t>Champions – In Development</a:t>
                      </a:r>
                    </a:p>
                  </a:txBody>
                  <a:tcPr/>
                </a:tc>
                <a:tc>
                  <a:txBody>
                    <a:bodyPr/>
                    <a:lstStyle/>
                    <a:p>
                      <a:r>
                        <a:rPr lang="en-GB" sz="1200" b="0" dirty="0"/>
                        <a:t>28 &amp; 29</a:t>
                      </a:r>
                    </a:p>
                  </a:txBody>
                  <a:tcPr/>
                </a:tc>
                <a:extLst>
                  <a:ext uri="{0D108BD9-81ED-4DB2-BD59-A6C34878D82A}">
                    <a16:rowId xmlns:a16="http://schemas.microsoft.com/office/drawing/2014/main" val="3142038467"/>
                  </a:ext>
                </a:extLst>
              </a:tr>
              <a:tr h="370840">
                <a:tc>
                  <a:txBody>
                    <a:bodyPr/>
                    <a:lstStyle/>
                    <a:p>
                      <a:r>
                        <a:rPr lang="en-GB" sz="1200" b="1" dirty="0"/>
                        <a:t>End of Life/Palliative Care </a:t>
                      </a:r>
                    </a:p>
                  </a:txBody>
                  <a:tcPr/>
                </a:tc>
                <a:tc>
                  <a:txBody>
                    <a:bodyPr/>
                    <a:lstStyle/>
                    <a:p>
                      <a:r>
                        <a:rPr lang="en-GB" sz="1200" b="0" dirty="0"/>
                        <a:t>Available Now</a:t>
                      </a:r>
                    </a:p>
                  </a:txBody>
                  <a:tcPr/>
                </a:tc>
                <a:tc>
                  <a:txBody>
                    <a:bodyPr/>
                    <a:lstStyle/>
                    <a:p>
                      <a:r>
                        <a:rPr lang="en-GB" sz="1200" b="0" dirty="0"/>
                        <a:t>13 &amp; 14</a:t>
                      </a:r>
                    </a:p>
                  </a:txBody>
                  <a:tcPr/>
                </a:tc>
                <a:tc>
                  <a:txBody>
                    <a:bodyPr/>
                    <a:lstStyle/>
                    <a:p>
                      <a:r>
                        <a:rPr lang="en-GB" sz="1200" b="1" dirty="0"/>
                        <a:t>PUFFINS</a:t>
                      </a:r>
                    </a:p>
                  </a:txBody>
                  <a:tcPr/>
                </a:tc>
                <a:tc>
                  <a:txBody>
                    <a:bodyPr/>
                    <a:lstStyle/>
                    <a:p>
                      <a:r>
                        <a:rPr lang="en-GB" sz="1200" b="0" dirty="0"/>
                        <a:t>Available Now</a:t>
                      </a:r>
                    </a:p>
                  </a:txBody>
                  <a:tcPr/>
                </a:tc>
                <a:tc>
                  <a:txBody>
                    <a:bodyPr/>
                    <a:lstStyle/>
                    <a:p>
                      <a:r>
                        <a:rPr lang="en-GB" sz="1200" b="0" dirty="0"/>
                        <a:t>30</a:t>
                      </a:r>
                    </a:p>
                  </a:txBody>
                  <a:tcPr/>
                </a:tc>
                <a:extLst>
                  <a:ext uri="{0D108BD9-81ED-4DB2-BD59-A6C34878D82A}">
                    <a16:rowId xmlns:a16="http://schemas.microsoft.com/office/drawing/2014/main" val="4054944267"/>
                  </a:ext>
                </a:extLst>
              </a:tr>
              <a:tr h="370840">
                <a:tc>
                  <a:txBody>
                    <a:bodyPr/>
                    <a:lstStyle/>
                    <a:p>
                      <a:r>
                        <a:rPr lang="en-GB" sz="1200" b="1" dirty="0"/>
                        <a:t>Falls </a:t>
                      </a:r>
                    </a:p>
                  </a:txBody>
                  <a:tcPr/>
                </a:tc>
                <a:tc>
                  <a:txBody>
                    <a:bodyPr/>
                    <a:lstStyle/>
                    <a:p>
                      <a:r>
                        <a:rPr lang="en-GB" sz="1200" b="0" dirty="0"/>
                        <a:t>Awareness Available Now</a:t>
                      </a:r>
                    </a:p>
                    <a:p>
                      <a:r>
                        <a:rPr lang="en-GB" sz="1200" b="0" dirty="0"/>
                        <a:t>Champions – In Development</a:t>
                      </a:r>
                    </a:p>
                  </a:txBody>
                  <a:tcPr/>
                </a:tc>
                <a:tc>
                  <a:txBody>
                    <a:bodyPr/>
                    <a:lstStyle/>
                    <a:p>
                      <a:r>
                        <a:rPr lang="en-GB" sz="1200" b="0" dirty="0"/>
                        <a:t>15 &amp;16</a:t>
                      </a:r>
                    </a:p>
                  </a:txBody>
                  <a:tcPr/>
                </a:tc>
                <a:tc>
                  <a:txBody>
                    <a:bodyPr/>
                    <a:lstStyle/>
                    <a:p>
                      <a:r>
                        <a:rPr lang="en-GB" sz="1200" b="1" dirty="0"/>
                        <a:t>SALT (Bedford Borough &amp; Central Beds only)</a:t>
                      </a:r>
                    </a:p>
                  </a:txBody>
                  <a:tcPr/>
                </a:tc>
                <a:tc>
                  <a:txBody>
                    <a:bodyPr/>
                    <a:lstStyle/>
                    <a:p>
                      <a:r>
                        <a:rPr lang="en-GB" sz="1200" b="0" dirty="0"/>
                        <a:t>Available Now</a:t>
                      </a:r>
                    </a:p>
                  </a:txBody>
                  <a:tcPr/>
                </a:tc>
                <a:tc>
                  <a:txBody>
                    <a:bodyPr/>
                    <a:lstStyle/>
                    <a:p>
                      <a:r>
                        <a:rPr lang="en-GB" sz="1200" b="0" dirty="0"/>
                        <a:t>31 &amp; 32</a:t>
                      </a:r>
                    </a:p>
                  </a:txBody>
                  <a:tcPr/>
                </a:tc>
                <a:extLst>
                  <a:ext uri="{0D108BD9-81ED-4DB2-BD59-A6C34878D82A}">
                    <a16:rowId xmlns:a16="http://schemas.microsoft.com/office/drawing/2014/main" val="244493607"/>
                  </a:ext>
                </a:extLst>
              </a:tr>
              <a:tr h="370840">
                <a:tc>
                  <a:txBody>
                    <a:bodyPr/>
                    <a:lstStyle/>
                    <a:p>
                      <a:r>
                        <a:rPr lang="en-GB" sz="1200" b="1" dirty="0"/>
                        <a:t>Hydration</a:t>
                      </a:r>
                    </a:p>
                  </a:txBody>
                  <a:tcPr/>
                </a:tc>
                <a:tc>
                  <a:txBody>
                    <a:bodyPr/>
                    <a:lstStyle/>
                    <a:p>
                      <a:r>
                        <a:rPr lang="en-GB" sz="1200" b="0" dirty="0"/>
                        <a:t>Available Now</a:t>
                      </a:r>
                    </a:p>
                  </a:txBody>
                  <a:tcPr/>
                </a:tc>
                <a:tc>
                  <a:txBody>
                    <a:bodyPr/>
                    <a:lstStyle/>
                    <a:p>
                      <a:r>
                        <a:rPr lang="en-GB" sz="1200" b="0" dirty="0"/>
                        <a:t>17 &amp; 18</a:t>
                      </a:r>
                    </a:p>
                  </a:txBody>
                  <a:tcPr/>
                </a:tc>
                <a:tc>
                  <a:txBody>
                    <a:bodyPr/>
                    <a:lstStyle/>
                    <a:p>
                      <a:r>
                        <a:rPr lang="en-GB" sz="1200" b="1" dirty="0"/>
                        <a:t>Wound Care</a:t>
                      </a:r>
                    </a:p>
                  </a:txBody>
                  <a:tcPr/>
                </a:tc>
                <a:tc>
                  <a:txBody>
                    <a:bodyPr/>
                    <a:lstStyle/>
                    <a:p>
                      <a:r>
                        <a:rPr lang="en-GB" sz="1200" b="0" dirty="0"/>
                        <a:t>Available Now</a:t>
                      </a:r>
                    </a:p>
                  </a:txBody>
                  <a:tcPr/>
                </a:tc>
                <a:tc>
                  <a:txBody>
                    <a:bodyPr/>
                    <a:lstStyle/>
                    <a:p>
                      <a:r>
                        <a:rPr lang="en-GB" sz="1200" b="0" dirty="0"/>
                        <a:t>33 &amp; 34</a:t>
                      </a:r>
                    </a:p>
                  </a:txBody>
                  <a:tcPr/>
                </a:tc>
                <a:extLst>
                  <a:ext uri="{0D108BD9-81ED-4DB2-BD59-A6C34878D82A}">
                    <a16:rowId xmlns:a16="http://schemas.microsoft.com/office/drawing/2014/main" val="3997390103"/>
                  </a:ext>
                </a:extLst>
              </a:tr>
              <a:tr h="370840">
                <a:tc>
                  <a:txBody>
                    <a:bodyPr/>
                    <a:lstStyle/>
                    <a:p>
                      <a:r>
                        <a:rPr lang="en-GB" sz="1200" b="1" dirty="0"/>
                        <a:t>Medication</a:t>
                      </a:r>
                    </a:p>
                  </a:txBody>
                  <a:tcPr/>
                </a:tc>
                <a:tc>
                  <a:txBody>
                    <a:bodyPr/>
                    <a:lstStyle/>
                    <a:p>
                      <a:r>
                        <a:rPr lang="en-GB" sz="1200" b="0" dirty="0"/>
                        <a:t>Available Now</a:t>
                      </a:r>
                    </a:p>
                  </a:txBody>
                  <a:tcPr/>
                </a:tc>
                <a:tc>
                  <a:txBody>
                    <a:bodyPr/>
                    <a:lstStyle/>
                    <a:p>
                      <a:r>
                        <a:rPr lang="en-GB" sz="1200" b="0" dirty="0"/>
                        <a:t>19- 21</a:t>
                      </a:r>
                    </a:p>
                  </a:txBody>
                  <a:tcPr/>
                </a:tc>
                <a:tc>
                  <a:txBody>
                    <a:bodyPr/>
                    <a:lstStyle/>
                    <a:p>
                      <a:endParaRPr lang="en-GB" sz="1200" b="1" dirty="0"/>
                    </a:p>
                  </a:txBody>
                  <a:tcPr/>
                </a:tc>
                <a:tc>
                  <a:txBody>
                    <a:bodyPr/>
                    <a:lstStyle/>
                    <a:p>
                      <a:endParaRPr lang="en-GB" sz="1200" b="0" dirty="0"/>
                    </a:p>
                  </a:txBody>
                  <a:tcPr/>
                </a:tc>
                <a:tc>
                  <a:txBody>
                    <a:bodyPr/>
                    <a:lstStyle/>
                    <a:p>
                      <a:endParaRPr lang="en-GB" sz="1200" b="0" dirty="0"/>
                    </a:p>
                  </a:txBody>
                  <a:tcPr/>
                </a:tc>
                <a:extLst>
                  <a:ext uri="{0D108BD9-81ED-4DB2-BD59-A6C34878D82A}">
                    <a16:rowId xmlns:a16="http://schemas.microsoft.com/office/drawing/2014/main" val="2121795054"/>
                  </a:ext>
                </a:extLst>
              </a:tr>
            </a:tbl>
          </a:graphicData>
        </a:graphic>
      </p:graphicFrame>
      <p:sp>
        <p:nvSpPr>
          <p:cNvPr id="12" name="TextBox 11">
            <a:extLst>
              <a:ext uri="{FF2B5EF4-FFF2-40B4-BE49-F238E27FC236}">
                <a16:creationId xmlns:a16="http://schemas.microsoft.com/office/drawing/2014/main" id="{790B5D05-DB7B-95A8-0ABD-9C9F5856CFA4}"/>
              </a:ext>
            </a:extLst>
          </p:cNvPr>
          <p:cNvSpPr txBox="1"/>
          <p:nvPr/>
        </p:nvSpPr>
        <p:spPr>
          <a:xfrm>
            <a:off x="623392" y="1779370"/>
            <a:ext cx="11072384" cy="307777"/>
          </a:xfrm>
          <a:prstGeom prst="rect">
            <a:avLst/>
          </a:prstGeom>
          <a:noFill/>
        </p:spPr>
        <p:txBody>
          <a:bodyPr wrap="square" rtlCol="0">
            <a:spAutoFit/>
          </a:bodyPr>
          <a:lstStyle/>
          <a:p>
            <a:r>
              <a:rPr lang="en-GB" sz="1400" dirty="0"/>
              <a:t>The table below lists 15 subject areas that are covered in this training brochure</a:t>
            </a:r>
          </a:p>
        </p:txBody>
      </p:sp>
    </p:spTree>
    <p:extLst>
      <p:ext uri="{BB962C8B-B14F-4D97-AF65-F5344CB8AC3E}">
        <p14:creationId xmlns:p14="http://schemas.microsoft.com/office/powerpoint/2010/main" val="25444446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FC4B26-40DE-C840-B880-89B0F9E655A8}"/>
              </a:ext>
            </a:extLst>
          </p:cNvPr>
          <p:cNvSpPr>
            <a:spLocks noGrp="1"/>
          </p:cNvSpPr>
          <p:nvPr>
            <p:ph type="ftr" sz="quarter" idx="11"/>
          </p:nvPr>
        </p:nvSpPr>
        <p:spPr/>
        <p:txBody>
          <a:bodyPr/>
          <a:lstStyle/>
          <a:p>
            <a:r>
              <a:rPr lang="en-GB" b="1" dirty="0" err="1"/>
              <a:t>Bedfordshire,</a:t>
            </a:r>
            <a:r>
              <a:rPr lang="en-GB" b="1" dirty="0"/>
              <a:t> Luton and Milton Keynes Health and Care Partnership</a:t>
            </a:r>
            <a:endParaRPr lang="en-GB" dirty="0"/>
          </a:p>
        </p:txBody>
      </p:sp>
      <p:sp>
        <p:nvSpPr>
          <p:cNvPr id="6" name="Slide Number Placeholder 5">
            <a:extLst>
              <a:ext uri="{FF2B5EF4-FFF2-40B4-BE49-F238E27FC236}">
                <a16:creationId xmlns:a16="http://schemas.microsoft.com/office/drawing/2014/main" id="{17135F3E-2E0B-FD4F-A631-FFE9F2B87C7D}"/>
              </a:ext>
            </a:extLst>
          </p:cNvPr>
          <p:cNvSpPr>
            <a:spLocks noGrp="1"/>
          </p:cNvSpPr>
          <p:nvPr>
            <p:ph type="sldNum" sz="quarter" idx="12"/>
          </p:nvPr>
        </p:nvSpPr>
        <p:spPr/>
        <p:txBody>
          <a:bodyPr/>
          <a:lstStyle/>
          <a:p>
            <a:fld id="{30A60DCE-9105-48A5-8A92-25C9283756D1}" type="slidenum">
              <a:rPr lang="en-GB" smtClean="0"/>
              <a:pPr/>
              <a:t>30</a:t>
            </a:fld>
            <a:endParaRPr lang="en-GB" dirty="0"/>
          </a:p>
        </p:txBody>
      </p:sp>
      <p:sp>
        <p:nvSpPr>
          <p:cNvPr id="10" name="TextBox 9">
            <a:extLst>
              <a:ext uri="{FF2B5EF4-FFF2-40B4-BE49-F238E27FC236}">
                <a16:creationId xmlns:a16="http://schemas.microsoft.com/office/drawing/2014/main" id="{87B9808F-6EF9-6FC4-AC08-B70056F4C77D}"/>
              </a:ext>
            </a:extLst>
          </p:cNvPr>
          <p:cNvSpPr txBox="1"/>
          <p:nvPr/>
        </p:nvSpPr>
        <p:spPr>
          <a:xfrm>
            <a:off x="339234" y="3610552"/>
            <a:ext cx="2812629" cy="861774"/>
          </a:xfrm>
          <a:prstGeom prst="rect">
            <a:avLst/>
          </a:prstGeom>
          <a:noFill/>
          <a:ln>
            <a:solidFill>
              <a:srgbClr val="00B050"/>
            </a:solidFill>
          </a:ln>
        </p:spPr>
        <p:txBody>
          <a:bodyPr wrap="square" rtlCol="0">
            <a:spAutoFit/>
          </a:bodyPr>
          <a:lstStyle/>
          <a:p>
            <a:r>
              <a:rPr lang="en-GB" sz="1400" b="1" dirty="0">
                <a:solidFill>
                  <a:srgbClr val="00B050"/>
                </a:solidFill>
              </a:rPr>
              <a:t>Who is the training for:</a:t>
            </a:r>
          </a:p>
          <a:p>
            <a:r>
              <a:rPr lang="en-GB" sz="1100" dirty="0"/>
              <a:t>Senior carers or nurses in residential and nursing homes for older people. </a:t>
            </a:r>
          </a:p>
          <a:p>
            <a:endParaRPr lang="en-GB" sz="1400" b="1" dirty="0">
              <a:solidFill>
                <a:srgbClr val="00B050"/>
              </a:solidFill>
            </a:endParaRPr>
          </a:p>
        </p:txBody>
      </p:sp>
      <p:sp>
        <p:nvSpPr>
          <p:cNvPr id="11" name="TextBox 10">
            <a:extLst>
              <a:ext uri="{FF2B5EF4-FFF2-40B4-BE49-F238E27FC236}">
                <a16:creationId xmlns:a16="http://schemas.microsoft.com/office/drawing/2014/main" id="{44AA2948-6D63-1ECB-A226-D469E0F1705C}"/>
              </a:ext>
            </a:extLst>
          </p:cNvPr>
          <p:cNvSpPr txBox="1"/>
          <p:nvPr/>
        </p:nvSpPr>
        <p:spPr>
          <a:xfrm>
            <a:off x="326333" y="4768063"/>
            <a:ext cx="2900649" cy="1077218"/>
          </a:xfrm>
          <a:prstGeom prst="rect">
            <a:avLst/>
          </a:prstGeom>
          <a:noFill/>
          <a:ln>
            <a:solidFill>
              <a:srgbClr val="00B050"/>
            </a:solidFill>
          </a:ln>
        </p:spPr>
        <p:txBody>
          <a:bodyPr wrap="square" rtlCol="0">
            <a:spAutoFit/>
          </a:bodyPr>
          <a:lstStyle/>
          <a:p>
            <a:r>
              <a:rPr lang="en-GB" sz="1400" b="1" dirty="0">
                <a:solidFill>
                  <a:srgbClr val="00B050"/>
                </a:solidFill>
              </a:rPr>
              <a:t>How long is the training:</a:t>
            </a:r>
          </a:p>
          <a:p>
            <a:endParaRPr lang="en-GB" sz="1400" b="1" dirty="0">
              <a:solidFill>
                <a:srgbClr val="00B050"/>
              </a:solidFill>
            </a:endParaRPr>
          </a:p>
          <a:p>
            <a:r>
              <a:rPr lang="en-GB" sz="1100" dirty="0"/>
              <a:t>1 x Full Day</a:t>
            </a:r>
          </a:p>
          <a:p>
            <a:r>
              <a:rPr lang="en-GB" sz="1100" dirty="0"/>
              <a:t>9:00 am to 4:30 pm</a:t>
            </a:r>
          </a:p>
          <a:p>
            <a:endParaRPr lang="en-GB" sz="1400" b="1" dirty="0">
              <a:solidFill>
                <a:schemeClr val="accent4"/>
              </a:solidFill>
            </a:endParaRPr>
          </a:p>
        </p:txBody>
      </p:sp>
      <p:sp>
        <p:nvSpPr>
          <p:cNvPr id="12" name="TextBox 11">
            <a:extLst>
              <a:ext uri="{FF2B5EF4-FFF2-40B4-BE49-F238E27FC236}">
                <a16:creationId xmlns:a16="http://schemas.microsoft.com/office/drawing/2014/main" id="{336EF446-78D0-E3D2-3B26-D7E72DA63BF1}"/>
              </a:ext>
            </a:extLst>
          </p:cNvPr>
          <p:cNvSpPr txBox="1"/>
          <p:nvPr/>
        </p:nvSpPr>
        <p:spPr>
          <a:xfrm>
            <a:off x="362665" y="1591456"/>
            <a:ext cx="2776297" cy="1703480"/>
          </a:xfrm>
          <a:prstGeom prst="rect">
            <a:avLst/>
          </a:prstGeom>
          <a:noFill/>
          <a:ln>
            <a:solidFill>
              <a:srgbClr val="00B050"/>
            </a:solidFill>
          </a:ln>
        </p:spPr>
        <p:txBody>
          <a:bodyPr wrap="square" rtlCol="0">
            <a:spAutoFit/>
          </a:bodyPr>
          <a:lstStyle/>
          <a:p>
            <a:pPr>
              <a:lnSpc>
                <a:spcPct val="107000"/>
              </a:lnSpc>
              <a:spcAft>
                <a:spcPts val="800"/>
              </a:spcAft>
            </a:pPr>
            <a:r>
              <a:rPr lang="en-GB" sz="1400" b="1" dirty="0">
                <a:solidFill>
                  <a:srgbClr val="00B050"/>
                </a:solidFill>
              </a:rPr>
              <a:t>Course Overview:</a:t>
            </a:r>
          </a:p>
          <a:p>
            <a:pPr>
              <a:lnSpc>
                <a:spcPct val="107000"/>
              </a:lnSpc>
              <a:spcAft>
                <a:spcPts val="800"/>
              </a:spcAft>
            </a:pPr>
            <a:r>
              <a:rPr lang="en-GB" sz="1100" dirty="0"/>
              <a:t>A free </a:t>
            </a:r>
            <a:r>
              <a:rPr lang="en-US" sz="1100" dirty="0">
                <a:sym typeface="Calibri (MS)"/>
              </a:rPr>
              <a:t>workshop on preventing malnutrition, pressure ulcers and diabetic foot attack  in your care home</a:t>
            </a:r>
            <a:endParaRPr lang="en-GB" sz="1100" dirty="0">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E61E53FE-9E6C-B5F3-D7B8-9CF4B9F30F16}"/>
              </a:ext>
            </a:extLst>
          </p:cNvPr>
          <p:cNvSpPr txBox="1"/>
          <p:nvPr/>
        </p:nvSpPr>
        <p:spPr>
          <a:xfrm>
            <a:off x="3340702" y="1591456"/>
            <a:ext cx="5268837" cy="2952475"/>
          </a:xfrm>
          <a:prstGeom prst="rect">
            <a:avLst/>
          </a:prstGeom>
          <a:noFill/>
          <a:ln>
            <a:solidFill>
              <a:srgbClr val="00B050"/>
            </a:solidFill>
          </a:ln>
        </p:spPr>
        <p:txBody>
          <a:bodyPr wrap="square" rtlCol="0">
            <a:spAutoFit/>
          </a:bodyPr>
          <a:lstStyle/>
          <a:p>
            <a:pPr>
              <a:lnSpc>
                <a:spcPct val="107000"/>
              </a:lnSpc>
              <a:spcAft>
                <a:spcPts val="800"/>
              </a:spcAft>
            </a:pPr>
            <a:r>
              <a:rPr lang="en-GB" sz="1400" b="1" dirty="0">
                <a:solidFill>
                  <a:srgbClr val="00B050"/>
                </a:solidFill>
              </a:rPr>
              <a:t>Key Learning Points:</a:t>
            </a:r>
          </a:p>
          <a:p>
            <a:pPr>
              <a:lnSpc>
                <a:spcPct val="107000"/>
              </a:lnSpc>
              <a:spcAft>
                <a:spcPts val="800"/>
              </a:spcAft>
            </a:pPr>
            <a:endParaRPr lang="en-GB" sz="1400" b="1" dirty="0">
              <a:solidFill>
                <a:srgbClr val="00B050"/>
              </a:solidFill>
            </a:endParaRPr>
          </a:p>
          <a:p>
            <a:pPr marL="171450" indent="-171450">
              <a:lnSpc>
                <a:spcPct val="107000"/>
              </a:lnSpc>
              <a:spcAft>
                <a:spcPts val="800"/>
              </a:spcAft>
              <a:buFont typeface="Wingdings" panose="05000000000000000000" pitchFamily="2" charset="2"/>
              <a:buChar char="Ø"/>
            </a:pPr>
            <a:r>
              <a:rPr lang="en-US" sz="1100" dirty="0">
                <a:sym typeface="Calibri (MS)"/>
              </a:rPr>
              <a:t>How to prevent pressure ulcers </a:t>
            </a:r>
          </a:p>
          <a:p>
            <a:pPr marL="171450" indent="-171450">
              <a:lnSpc>
                <a:spcPct val="107000"/>
              </a:lnSpc>
              <a:spcAft>
                <a:spcPts val="800"/>
              </a:spcAft>
              <a:buFont typeface="Wingdings" panose="05000000000000000000" pitchFamily="2" charset="2"/>
              <a:buChar char="Ø"/>
            </a:pPr>
            <a:r>
              <a:rPr lang="en-US" sz="1100" dirty="0">
                <a:sym typeface="Calibri (MS)"/>
              </a:rPr>
              <a:t>The early warning signs of pressure damage </a:t>
            </a:r>
          </a:p>
          <a:p>
            <a:pPr marL="171450" indent="-171450">
              <a:lnSpc>
                <a:spcPct val="107000"/>
              </a:lnSpc>
              <a:spcAft>
                <a:spcPts val="800"/>
              </a:spcAft>
              <a:buFont typeface="Wingdings" panose="05000000000000000000" pitchFamily="2" charset="2"/>
              <a:buChar char="Ø"/>
            </a:pPr>
            <a:r>
              <a:rPr lang="en-US" sz="1100" dirty="0">
                <a:sym typeface="Calibri (MS)"/>
              </a:rPr>
              <a:t>Prevention and detection of a diabetic foot attack </a:t>
            </a:r>
          </a:p>
          <a:p>
            <a:pPr marL="171450" indent="-171450">
              <a:lnSpc>
                <a:spcPct val="107000"/>
              </a:lnSpc>
              <a:spcAft>
                <a:spcPts val="800"/>
              </a:spcAft>
              <a:buFont typeface="Wingdings" panose="05000000000000000000" pitchFamily="2" charset="2"/>
              <a:buChar char="Ø"/>
            </a:pPr>
            <a:r>
              <a:rPr lang="en-US" sz="1100" dirty="0">
                <a:sym typeface="Calibri (MS)"/>
              </a:rPr>
              <a:t>Using every day foods to prevent and treat malnutrition and pressure ulcers </a:t>
            </a:r>
          </a:p>
          <a:p>
            <a:pPr>
              <a:lnSpc>
                <a:spcPct val="107000"/>
              </a:lnSpc>
              <a:spcAft>
                <a:spcPts val="800"/>
              </a:spcAft>
            </a:pPr>
            <a:endParaRPr lang="en-GB" sz="1400" dirty="0"/>
          </a:p>
          <a:p>
            <a:pPr>
              <a:lnSpc>
                <a:spcPct val="107000"/>
              </a:lnSpc>
              <a:spcAft>
                <a:spcPts val="800"/>
              </a:spcAft>
            </a:pPr>
            <a:endParaRPr lang="en-GB" sz="1400" b="1" i="1" dirty="0">
              <a:solidFill>
                <a:schemeClr val="accent4"/>
              </a:solidFill>
              <a:latin typeface="Century Gothic" panose="020B0502020202020204" pitchFamily="34" charset="0"/>
              <a:ea typeface="Times New Roman" panose="02020603050405020304" pitchFamily="18" charset="0"/>
              <a:cs typeface="Calibri" panose="020F0502020204030204" pitchFamily="34" charset="0"/>
            </a:endParaRPr>
          </a:p>
          <a:p>
            <a:pPr>
              <a:lnSpc>
                <a:spcPct val="107000"/>
              </a:lnSpc>
              <a:spcAft>
                <a:spcPts val="800"/>
              </a:spcAft>
            </a:pPr>
            <a:endParaRPr lang="en-GB" sz="1400" b="1" i="1" dirty="0">
              <a:solidFill>
                <a:schemeClr val="accent4"/>
              </a:solidFill>
              <a:latin typeface="Century Gothic" panose="020B0502020202020204" pitchFamily="34" charset="0"/>
              <a:ea typeface="Times New Roman" panose="02020603050405020304" pitchFamily="18" charset="0"/>
              <a:cs typeface="Calibri" panose="020F0502020204030204" pitchFamily="34" charset="0"/>
            </a:endParaRPr>
          </a:p>
        </p:txBody>
      </p:sp>
      <p:sp>
        <p:nvSpPr>
          <p:cNvPr id="15" name="TextBox 14">
            <a:extLst>
              <a:ext uri="{FF2B5EF4-FFF2-40B4-BE49-F238E27FC236}">
                <a16:creationId xmlns:a16="http://schemas.microsoft.com/office/drawing/2014/main" id="{B3F663C0-29A8-7653-455D-A2726C9D25DA}"/>
              </a:ext>
            </a:extLst>
          </p:cNvPr>
          <p:cNvSpPr txBox="1"/>
          <p:nvPr/>
        </p:nvSpPr>
        <p:spPr>
          <a:xfrm>
            <a:off x="8723259" y="1591456"/>
            <a:ext cx="3317659" cy="4324261"/>
          </a:xfrm>
          <a:prstGeom prst="rect">
            <a:avLst/>
          </a:prstGeom>
          <a:noFill/>
          <a:ln>
            <a:solidFill>
              <a:srgbClr val="00B050"/>
            </a:solidFill>
          </a:ln>
        </p:spPr>
        <p:txBody>
          <a:bodyPr wrap="square" rtlCol="0">
            <a:spAutoFit/>
          </a:bodyPr>
          <a:lstStyle/>
          <a:p>
            <a:r>
              <a:rPr lang="en-GB" sz="1400" b="1" dirty="0">
                <a:solidFill>
                  <a:srgbClr val="00B050"/>
                </a:solidFill>
              </a:rPr>
              <a:t>Dates &amp; Venue:</a:t>
            </a:r>
          </a:p>
          <a:p>
            <a:endParaRPr lang="en-GB" sz="1400" b="1" dirty="0">
              <a:solidFill>
                <a:srgbClr val="00B050"/>
              </a:solidFill>
            </a:endParaRPr>
          </a:p>
          <a:p>
            <a:endParaRPr lang="en-GB" sz="1400" b="1" dirty="0">
              <a:solidFill>
                <a:srgbClr val="00B050"/>
              </a:solidFill>
            </a:endParaRPr>
          </a:p>
          <a:p>
            <a:endParaRPr lang="en-GB" sz="1400" b="1" dirty="0">
              <a:solidFill>
                <a:srgbClr val="00B050"/>
              </a:solidFill>
            </a:endParaRPr>
          </a:p>
          <a:p>
            <a:endParaRPr lang="en-GB" sz="1400" b="1" dirty="0">
              <a:solidFill>
                <a:srgbClr val="00B050"/>
              </a:solidFill>
            </a:endParaRPr>
          </a:p>
          <a:p>
            <a:endParaRPr lang="en-GB" sz="1400" b="1" dirty="0">
              <a:solidFill>
                <a:srgbClr val="00B050"/>
              </a:solidFill>
            </a:endParaRPr>
          </a:p>
          <a:p>
            <a:endParaRPr lang="en-GB" sz="1400" b="1" dirty="0">
              <a:solidFill>
                <a:srgbClr val="00B050"/>
              </a:solidFill>
            </a:endParaRPr>
          </a:p>
          <a:p>
            <a:endParaRPr lang="en-GB" sz="1400" b="1" dirty="0">
              <a:solidFill>
                <a:srgbClr val="00B050"/>
              </a:solidFill>
            </a:endParaRPr>
          </a:p>
          <a:p>
            <a:endParaRPr lang="en-GB" sz="1400" b="1" dirty="0">
              <a:solidFill>
                <a:srgbClr val="00B050"/>
              </a:solidFill>
            </a:endParaRPr>
          </a:p>
          <a:p>
            <a:endParaRPr lang="en-GB" sz="1400" b="1" dirty="0">
              <a:solidFill>
                <a:srgbClr val="00B050"/>
              </a:solidFill>
            </a:endParaRPr>
          </a:p>
          <a:p>
            <a:endParaRPr lang="en-GB" sz="1400" b="1" dirty="0">
              <a:solidFill>
                <a:srgbClr val="00B050"/>
              </a:solidFill>
            </a:endParaRPr>
          </a:p>
          <a:p>
            <a:endParaRPr lang="en-GB" sz="1100" dirty="0"/>
          </a:p>
          <a:p>
            <a:endParaRPr lang="en-GB" sz="1100" dirty="0"/>
          </a:p>
          <a:p>
            <a:r>
              <a:rPr lang="en-GB" sz="1100" dirty="0"/>
              <a:t>For ease of access care home staff working in care homes across Bedfordshire and Luton may attend any of the 3 sessions advertised, you do not have to attend a session in the location of your care home if another date suits you better.</a:t>
            </a:r>
          </a:p>
          <a:p>
            <a:endParaRPr lang="en-GB" sz="1100" dirty="0"/>
          </a:p>
          <a:p>
            <a:endParaRPr lang="en-GB" sz="1100" dirty="0"/>
          </a:p>
          <a:p>
            <a:endParaRPr lang="en-GB" sz="1100" dirty="0"/>
          </a:p>
        </p:txBody>
      </p:sp>
      <p:sp>
        <p:nvSpPr>
          <p:cNvPr id="17" name="TextBox 16">
            <a:extLst>
              <a:ext uri="{FF2B5EF4-FFF2-40B4-BE49-F238E27FC236}">
                <a16:creationId xmlns:a16="http://schemas.microsoft.com/office/drawing/2014/main" id="{1781E83B-9954-F802-8348-5B3B82A97EF8}"/>
              </a:ext>
            </a:extLst>
          </p:cNvPr>
          <p:cNvSpPr txBox="1"/>
          <p:nvPr/>
        </p:nvSpPr>
        <p:spPr>
          <a:xfrm>
            <a:off x="3468742" y="4768063"/>
            <a:ext cx="5140797" cy="1160061"/>
          </a:xfrm>
          <a:prstGeom prst="rect">
            <a:avLst/>
          </a:prstGeom>
          <a:noFill/>
          <a:ln>
            <a:solidFill>
              <a:srgbClr val="00B050"/>
            </a:solidFill>
          </a:ln>
        </p:spPr>
        <p:txBody>
          <a:bodyPr wrap="square">
            <a:spAutoFit/>
          </a:bodyPr>
          <a:lstStyle/>
          <a:p>
            <a:pPr>
              <a:lnSpc>
                <a:spcPct val="107000"/>
              </a:lnSpc>
              <a:spcAft>
                <a:spcPts val="800"/>
              </a:spcAft>
            </a:pPr>
            <a:r>
              <a:rPr lang="en-GB" sz="1400" b="1" dirty="0">
                <a:solidFill>
                  <a:srgbClr val="00B050"/>
                </a:solidFill>
              </a:rPr>
              <a:t>How to register/enrol:</a:t>
            </a:r>
          </a:p>
          <a:p>
            <a:pPr>
              <a:lnSpc>
                <a:spcPct val="107000"/>
              </a:lnSpc>
              <a:spcAft>
                <a:spcPts val="800"/>
              </a:spcAft>
            </a:pPr>
            <a:r>
              <a:rPr lang="en-GB" sz="1100" dirty="0"/>
              <a:t>To register for this training please email:</a:t>
            </a:r>
          </a:p>
          <a:p>
            <a:pPr>
              <a:lnSpc>
                <a:spcPct val="107000"/>
              </a:lnSpc>
              <a:spcAft>
                <a:spcPts val="800"/>
              </a:spcAft>
            </a:pPr>
            <a:r>
              <a:rPr lang="en-GB" sz="1100" dirty="0"/>
              <a:t> </a:t>
            </a:r>
            <a:r>
              <a:rPr lang="en-GB" sz="1100" dirty="0">
                <a:hlinkClick r:id="rId2">
                  <a:extLst>
                    <a:ext uri="{A12FA001-AC4F-418D-AE19-62706E023703}">
                      <ahyp:hlinkClr xmlns:ahyp="http://schemas.microsoft.com/office/drawing/2018/hyperlinkcolor" val="tx"/>
                    </a:ext>
                  </a:extLst>
                </a:hlinkClick>
              </a:rPr>
              <a:t>blmkicb.puffins-training@nhs.net</a:t>
            </a:r>
            <a:r>
              <a:rPr lang="en-GB" sz="1100" dirty="0"/>
              <a:t> </a:t>
            </a:r>
          </a:p>
          <a:p>
            <a:pPr>
              <a:lnSpc>
                <a:spcPct val="107000"/>
              </a:lnSpc>
              <a:spcAft>
                <a:spcPts val="800"/>
              </a:spcAft>
            </a:pPr>
            <a:r>
              <a:rPr lang="en-GB" sz="1100" dirty="0"/>
              <a:t>with the attendee name, job role and care home name.</a:t>
            </a:r>
          </a:p>
        </p:txBody>
      </p:sp>
      <p:sp>
        <p:nvSpPr>
          <p:cNvPr id="4" name="Title 6">
            <a:extLst>
              <a:ext uri="{FF2B5EF4-FFF2-40B4-BE49-F238E27FC236}">
                <a16:creationId xmlns:a16="http://schemas.microsoft.com/office/drawing/2014/main" id="{31434E44-FD5A-DC8D-214E-1A22DC8BCAEE}"/>
              </a:ext>
            </a:extLst>
          </p:cNvPr>
          <p:cNvSpPr>
            <a:spLocks noGrp="1"/>
          </p:cNvSpPr>
          <p:nvPr>
            <p:ph type="title"/>
          </p:nvPr>
        </p:nvSpPr>
        <p:spPr>
          <a:xfrm>
            <a:off x="369213" y="153274"/>
            <a:ext cx="8596461" cy="618042"/>
          </a:xfrm>
        </p:spPr>
        <p:txBody>
          <a:bodyPr>
            <a:normAutofit/>
          </a:bodyPr>
          <a:lstStyle/>
          <a:p>
            <a:r>
              <a:rPr lang="en-US" sz="3200" dirty="0">
                <a:solidFill>
                  <a:srgbClr val="00B050"/>
                </a:solidFill>
              </a:rPr>
              <a:t>PUFFINS TRAINING: </a:t>
            </a:r>
            <a:r>
              <a:rPr lang="en-US" sz="2400" dirty="0">
                <a:solidFill>
                  <a:srgbClr val="00B050"/>
                </a:solidFill>
              </a:rPr>
              <a:t>P</a:t>
            </a:r>
            <a:r>
              <a:rPr lang="en-US" sz="2400" b="0" dirty="0">
                <a:solidFill>
                  <a:srgbClr val="00B050"/>
                </a:solidFill>
              </a:rPr>
              <a:t>ressure</a:t>
            </a:r>
            <a:r>
              <a:rPr lang="en-US" sz="2400" dirty="0">
                <a:solidFill>
                  <a:srgbClr val="00B050"/>
                </a:solidFill>
              </a:rPr>
              <a:t> U</a:t>
            </a:r>
            <a:r>
              <a:rPr lang="en-US" sz="2400" b="0" dirty="0">
                <a:solidFill>
                  <a:srgbClr val="00B050"/>
                </a:solidFill>
              </a:rPr>
              <a:t>lcer</a:t>
            </a:r>
            <a:r>
              <a:rPr lang="en-US" sz="2400" dirty="0">
                <a:solidFill>
                  <a:srgbClr val="00B050"/>
                </a:solidFill>
              </a:rPr>
              <a:t> F</a:t>
            </a:r>
            <a:r>
              <a:rPr lang="en-US" sz="2400" b="0" dirty="0">
                <a:solidFill>
                  <a:srgbClr val="00B050"/>
                </a:solidFill>
              </a:rPr>
              <a:t>ood</a:t>
            </a:r>
            <a:r>
              <a:rPr lang="en-US" sz="2400" dirty="0">
                <a:solidFill>
                  <a:srgbClr val="00B050"/>
                </a:solidFill>
              </a:rPr>
              <a:t> F</a:t>
            </a:r>
            <a:r>
              <a:rPr lang="en-US" sz="2400" b="0" dirty="0">
                <a:solidFill>
                  <a:srgbClr val="00B050"/>
                </a:solidFill>
              </a:rPr>
              <a:t>irst</a:t>
            </a:r>
            <a:r>
              <a:rPr lang="en-US" sz="2400" dirty="0">
                <a:solidFill>
                  <a:srgbClr val="00B050"/>
                </a:solidFill>
              </a:rPr>
              <a:t> </a:t>
            </a:r>
            <a:r>
              <a:rPr lang="en-US" sz="2400" dirty="0" err="1">
                <a:solidFill>
                  <a:srgbClr val="00B050"/>
                </a:solidFill>
              </a:rPr>
              <a:t>IN</a:t>
            </a:r>
            <a:r>
              <a:rPr lang="en-US" sz="2400" b="0" dirty="0" err="1">
                <a:solidFill>
                  <a:srgbClr val="00B050"/>
                </a:solidFill>
              </a:rPr>
              <a:t>itiative</a:t>
            </a:r>
            <a:endParaRPr lang="en-US" sz="2400" dirty="0">
              <a:solidFill>
                <a:srgbClr val="00B050"/>
              </a:solidFill>
            </a:endParaRPr>
          </a:p>
        </p:txBody>
      </p:sp>
      <p:sp>
        <p:nvSpPr>
          <p:cNvPr id="2" name="TextBox 1">
            <a:extLst>
              <a:ext uri="{FF2B5EF4-FFF2-40B4-BE49-F238E27FC236}">
                <a16:creationId xmlns:a16="http://schemas.microsoft.com/office/drawing/2014/main" id="{578CB3C2-E0E4-3AF6-FCFF-D67E5BCB2755}"/>
              </a:ext>
              <a:ext uri="{C183D7F6-B498-43B3-948B-1728B52AA6E4}">
                <adec:decorative xmlns:adec="http://schemas.microsoft.com/office/drawing/2017/decorative" val="1"/>
              </a:ext>
            </a:extLst>
          </p:cNvPr>
          <p:cNvSpPr txBox="1"/>
          <p:nvPr/>
        </p:nvSpPr>
        <p:spPr>
          <a:xfrm>
            <a:off x="362665" y="858830"/>
            <a:ext cx="8246874" cy="523220"/>
          </a:xfrm>
          <a:prstGeom prst="rect">
            <a:avLst/>
          </a:prstGeom>
          <a:noFill/>
          <a:ln>
            <a:solidFill>
              <a:srgbClr val="00B050"/>
            </a:solidFill>
          </a:ln>
        </p:spPr>
        <p:txBody>
          <a:bodyPr wrap="square" rtlCol="0">
            <a:spAutoFit/>
          </a:bodyPr>
          <a:lstStyle/>
          <a:p>
            <a:r>
              <a:rPr lang="en-GB" sz="1400" i="1" dirty="0"/>
              <a:t>This training is currently available to care homes in Bedford Borough, Central Bedfordshire and Luton.  </a:t>
            </a:r>
            <a:r>
              <a:rPr lang="en-GB" sz="1400" i="1" dirty="0">
                <a:highlight>
                  <a:srgbClr val="FFFF00"/>
                </a:highlight>
              </a:rPr>
              <a:t>Training provision for homes in Milton Keynes in under review.</a:t>
            </a:r>
          </a:p>
        </p:txBody>
      </p:sp>
      <p:pic>
        <p:nvPicPr>
          <p:cNvPr id="7" name="Picture 6">
            <a:extLst>
              <a:ext uri="{FF2B5EF4-FFF2-40B4-BE49-F238E27FC236}">
                <a16:creationId xmlns:a16="http://schemas.microsoft.com/office/drawing/2014/main" id="{CB19CBC2-5C46-10AD-6255-743039E1278F}"/>
              </a:ext>
            </a:extLst>
          </p:cNvPr>
          <p:cNvPicPr>
            <a:picLocks noChangeAspect="1"/>
          </p:cNvPicPr>
          <p:nvPr/>
        </p:nvPicPr>
        <p:blipFill>
          <a:blip r:embed="rId3"/>
          <a:stretch>
            <a:fillRect/>
          </a:stretch>
        </p:blipFill>
        <p:spPr>
          <a:xfrm>
            <a:off x="8811279" y="2049573"/>
            <a:ext cx="3229639" cy="2036240"/>
          </a:xfrm>
          <a:prstGeom prst="rect">
            <a:avLst/>
          </a:prstGeom>
        </p:spPr>
      </p:pic>
    </p:spTree>
    <p:extLst>
      <p:ext uri="{BB962C8B-B14F-4D97-AF65-F5344CB8AC3E}">
        <p14:creationId xmlns:p14="http://schemas.microsoft.com/office/powerpoint/2010/main" val="15887441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FC4B26-40DE-C840-B880-89B0F9E655A8}"/>
              </a:ext>
            </a:extLst>
          </p:cNvPr>
          <p:cNvSpPr>
            <a:spLocks noGrp="1"/>
          </p:cNvSpPr>
          <p:nvPr>
            <p:ph type="ftr" sz="quarter" idx="11"/>
          </p:nvPr>
        </p:nvSpPr>
        <p:spPr/>
        <p:txBody>
          <a:bodyPr/>
          <a:lstStyle/>
          <a:p>
            <a:r>
              <a:rPr lang="en-GB" b="1" dirty="0" err="1"/>
              <a:t>Bedfordshire,</a:t>
            </a:r>
            <a:r>
              <a:rPr lang="en-GB" b="1" dirty="0"/>
              <a:t> Luton and Milton Keynes Health and Care Partnership</a:t>
            </a:r>
            <a:endParaRPr lang="en-GB" dirty="0"/>
          </a:p>
        </p:txBody>
      </p:sp>
      <p:sp>
        <p:nvSpPr>
          <p:cNvPr id="6" name="Slide Number Placeholder 5">
            <a:extLst>
              <a:ext uri="{FF2B5EF4-FFF2-40B4-BE49-F238E27FC236}">
                <a16:creationId xmlns:a16="http://schemas.microsoft.com/office/drawing/2014/main" id="{17135F3E-2E0B-FD4F-A631-FFE9F2B87C7D}"/>
              </a:ext>
            </a:extLst>
          </p:cNvPr>
          <p:cNvSpPr>
            <a:spLocks noGrp="1"/>
          </p:cNvSpPr>
          <p:nvPr>
            <p:ph type="sldNum" sz="quarter" idx="12"/>
          </p:nvPr>
        </p:nvSpPr>
        <p:spPr/>
        <p:txBody>
          <a:bodyPr/>
          <a:lstStyle/>
          <a:p>
            <a:fld id="{30A60DCE-9105-48A5-8A92-25C9283756D1}" type="slidenum">
              <a:rPr lang="en-GB" smtClean="0"/>
              <a:pPr/>
              <a:t>31</a:t>
            </a:fld>
            <a:endParaRPr lang="en-GB" dirty="0"/>
          </a:p>
        </p:txBody>
      </p:sp>
      <p:sp>
        <p:nvSpPr>
          <p:cNvPr id="10" name="TextBox 9">
            <a:extLst>
              <a:ext uri="{FF2B5EF4-FFF2-40B4-BE49-F238E27FC236}">
                <a16:creationId xmlns:a16="http://schemas.microsoft.com/office/drawing/2014/main" id="{87B9808F-6EF9-6FC4-AC08-B70056F4C77D}"/>
              </a:ext>
            </a:extLst>
          </p:cNvPr>
          <p:cNvSpPr txBox="1"/>
          <p:nvPr/>
        </p:nvSpPr>
        <p:spPr>
          <a:xfrm>
            <a:off x="400258" y="3756050"/>
            <a:ext cx="2812629" cy="1154162"/>
          </a:xfrm>
          <a:prstGeom prst="rect">
            <a:avLst/>
          </a:prstGeom>
          <a:noFill/>
          <a:ln>
            <a:solidFill>
              <a:schemeClr val="accent4"/>
            </a:solidFill>
          </a:ln>
        </p:spPr>
        <p:txBody>
          <a:bodyPr wrap="square" rtlCol="0">
            <a:spAutoFit/>
          </a:bodyPr>
          <a:lstStyle/>
          <a:p>
            <a:r>
              <a:rPr lang="en-GB" sz="1400" b="1" dirty="0">
                <a:solidFill>
                  <a:schemeClr val="accent4"/>
                </a:solidFill>
              </a:rPr>
              <a:t>Who is the training for</a:t>
            </a:r>
            <a:r>
              <a:rPr lang="en-GB" sz="1100" dirty="0"/>
              <a:t>: </a:t>
            </a:r>
          </a:p>
          <a:p>
            <a:endParaRPr lang="en-GB" sz="1100" dirty="0"/>
          </a:p>
          <a:p>
            <a:r>
              <a:rPr lang="en-GB" sz="1100" dirty="0"/>
              <a:t>for anyone caring for people following stroke/brain injury or with progressive conditions such as Dementia or </a:t>
            </a:r>
            <a:r>
              <a:rPr lang="en-GB" sz="1100" dirty="0" err="1"/>
              <a:t>Parkinsons</a:t>
            </a:r>
            <a:r>
              <a:rPr lang="en-GB" sz="1100" dirty="0"/>
              <a:t> Disease</a:t>
            </a:r>
          </a:p>
        </p:txBody>
      </p:sp>
      <p:sp>
        <p:nvSpPr>
          <p:cNvPr id="11" name="TextBox 10">
            <a:extLst>
              <a:ext uri="{FF2B5EF4-FFF2-40B4-BE49-F238E27FC236}">
                <a16:creationId xmlns:a16="http://schemas.microsoft.com/office/drawing/2014/main" id="{44AA2948-6D63-1ECB-A226-D469E0F1705C}"/>
              </a:ext>
            </a:extLst>
          </p:cNvPr>
          <p:cNvSpPr txBox="1"/>
          <p:nvPr/>
        </p:nvSpPr>
        <p:spPr>
          <a:xfrm>
            <a:off x="356249" y="5475879"/>
            <a:ext cx="2900649" cy="692497"/>
          </a:xfrm>
          <a:prstGeom prst="rect">
            <a:avLst/>
          </a:prstGeom>
          <a:noFill/>
          <a:ln>
            <a:solidFill>
              <a:schemeClr val="accent4"/>
            </a:solidFill>
          </a:ln>
        </p:spPr>
        <p:txBody>
          <a:bodyPr wrap="square" rtlCol="0">
            <a:spAutoFit/>
          </a:bodyPr>
          <a:lstStyle/>
          <a:p>
            <a:r>
              <a:rPr lang="en-GB" sz="1400" b="1" dirty="0">
                <a:solidFill>
                  <a:schemeClr val="accent4"/>
                </a:solidFill>
              </a:rPr>
              <a:t>How long is the training:</a:t>
            </a:r>
          </a:p>
          <a:p>
            <a:endParaRPr lang="en-GB" sz="1400" b="1" dirty="0">
              <a:solidFill>
                <a:schemeClr val="accent4"/>
              </a:solidFill>
            </a:endParaRPr>
          </a:p>
          <a:p>
            <a:r>
              <a:rPr lang="en-GB" sz="1100" dirty="0"/>
              <a:t>3.5 Hours</a:t>
            </a:r>
          </a:p>
        </p:txBody>
      </p:sp>
      <p:sp>
        <p:nvSpPr>
          <p:cNvPr id="12" name="TextBox 11">
            <a:extLst>
              <a:ext uri="{FF2B5EF4-FFF2-40B4-BE49-F238E27FC236}">
                <a16:creationId xmlns:a16="http://schemas.microsoft.com/office/drawing/2014/main" id="{336EF446-78D0-E3D2-3B26-D7E72DA63BF1}"/>
              </a:ext>
            </a:extLst>
          </p:cNvPr>
          <p:cNvSpPr txBox="1"/>
          <p:nvPr/>
        </p:nvSpPr>
        <p:spPr>
          <a:xfrm>
            <a:off x="418423" y="1544331"/>
            <a:ext cx="2776297" cy="1884618"/>
          </a:xfrm>
          <a:prstGeom prst="rect">
            <a:avLst/>
          </a:prstGeom>
          <a:noFill/>
          <a:ln>
            <a:solidFill>
              <a:schemeClr val="accent4"/>
            </a:solidFill>
          </a:ln>
        </p:spPr>
        <p:txBody>
          <a:bodyPr wrap="square" rtlCol="0">
            <a:spAutoFit/>
          </a:bodyPr>
          <a:lstStyle/>
          <a:p>
            <a:pPr>
              <a:lnSpc>
                <a:spcPct val="107000"/>
              </a:lnSpc>
              <a:spcAft>
                <a:spcPts val="800"/>
              </a:spcAft>
            </a:pPr>
            <a:r>
              <a:rPr lang="en-GB" sz="1400" b="1" dirty="0">
                <a:solidFill>
                  <a:schemeClr val="accent4"/>
                </a:solidFill>
              </a:rPr>
              <a:t>Course Overview:</a:t>
            </a:r>
          </a:p>
          <a:p>
            <a:pPr>
              <a:lnSpc>
                <a:spcPct val="107000"/>
              </a:lnSpc>
              <a:spcAft>
                <a:spcPts val="800"/>
              </a:spcAft>
            </a:pPr>
            <a:r>
              <a:rPr lang="en-GB" sz="1100" dirty="0">
                <a:latin typeface="Century Gothic" panose="020B0502020202020204" pitchFamily="34" charset="0"/>
                <a:ea typeface="Calibri" panose="020F0502020204030204" pitchFamily="34" charset="0"/>
                <a:cs typeface="Times New Roman" panose="02020603050405020304" pitchFamily="18" charset="0"/>
              </a:rPr>
              <a:t>This course will explain the normal swallow and what happens when someone cannot swallow well.</a:t>
            </a:r>
          </a:p>
          <a:p>
            <a:pPr>
              <a:lnSpc>
                <a:spcPct val="107000"/>
              </a:lnSpc>
              <a:spcAft>
                <a:spcPts val="800"/>
              </a:spcAft>
            </a:pPr>
            <a:r>
              <a:rPr lang="en-GB" sz="1100" dirty="0">
                <a:latin typeface="Century Gothic" panose="020B0502020202020204" pitchFamily="34" charset="0"/>
                <a:ea typeface="Calibri" panose="020F0502020204030204" pitchFamily="34" charset="0"/>
                <a:cs typeface="Times New Roman" panose="02020603050405020304" pitchFamily="18" charset="0"/>
              </a:rPr>
              <a:t>It will include who is at risk, assisting some to eat, modified diets and how to manage swallowing problems</a:t>
            </a:r>
          </a:p>
          <a:p>
            <a:pPr>
              <a:lnSpc>
                <a:spcPct val="107000"/>
              </a:lnSpc>
              <a:spcAft>
                <a:spcPts val="800"/>
              </a:spcAft>
            </a:pPr>
            <a:endParaRPr lang="en-GB" sz="11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E61E53FE-9E6C-B5F3-D7B8-9CF4B9F30F16}"/>
              </a:ext>
            </a:extLst>
          </p:cNvPr>
          <p:cNvSpPr txBox="1"/>
          <p:nvPr/>
        </p:nvSpPr>
        <p:spPr>
          <a:xfrm>
            <a:off x="3340702" y="1591456"/>
            <a:ext cx="5444582" cy="4423583"/>
          </a:xfrm>
          <a:prstGeom prst="rect">
            <a:avLst/>
          </a:prstGeom>
          <a:noFill/>
          <a:ln>
            <a:solidFill>
              <a:schemeClr val="accent4"/>
            </a:solidFill>
          </a:ln>
        </p:spPr>
        <p:txBody>
          <a:bodyPr wrap="square" rtlCol="0">
            <a:spAutoFit/>
          </a:bodyPr>
          <a:lstStyle/>
          <a:p>
            <a:pPr>
              <a:lnSpc>
                <a:spcPct val="107000"/>
              </a:lnSpc>
              <a:spcAft>
                <a:spcPts val="800"/>
              </a:spcAft>
            </a:pPr>
            <a:r>
              <a:rPr lang="en-GB" sz="1400" b="1" dirty="0">
                <a:solidFill>
                  <a:schemeClr val="accent4"/>
                </a:solidFill>
              </a:rPr>
              <a:t>Key Learning Points:</a:t>
            </a:r>
            <a:endParaRPr lang="en-GB" sz="1800" b="0" i="0" u="none" strike="noStrike" baseline="0" dirty="0">
              <a:solidFill>
                <a:srgbClr val="000000"/>
              </a:solidFill>
              <a:latin typeface="Arial" panose="020B0604020202020204" pitchFamily="34" charset="0"/>
            </a:endParaRPr>
          </a:p>
          <a:p>
            <a:r>
              <a:rPr lang="en-GB" sz="1200" b="1" i="0" u="none" strike="noStrike" baseline="0" dirty="0">
                <a:solidFill>
                  <a:srgbClr val="000000"/>
                </a:solidFill>
                <a:latin typeface="Arial" panose="020B0604020202020204" pitchFamily="34" charset="0"/>
              </a:rPr>
              <a:t> </a:t>
            </a:r>
            <a:endParaRPr lang="en-GB" sz="1200" b="0" i="0" u="none" strike="noStrike" baseline="0" dirty="0">
              <a:solidFill>
                <a:srgbClr val="000000"/>
              </a:solidFill>
              <a:latin typeface="Arial" panose="020B0604020202020204" pitchFamily="34" charset="0"/>
            </a:endParaRPr>
          </a:p>
          <a:p>
            <a:pPr marL="171450" indent="-171450">
              <a:buFont typeface="Wingdings" panose="05000000000000000000" pitchFamily="2" charset="2"/>
              <a:buChar char="Ø"/>
            </a:pPr>
            <a:r>
              <a:rPr lang="en-GB" sz="1100" b="0" i="0" u="none" strike="noStrike" baseline="0" dirty="0">
                <a:solidFill>
                  <a:srgbClr val="000000"/>
                </a:solidFill>
              </a:rPr>
              <a:t>The normal and abnormal swallow. </a:t>
            </a:r>
          </a:p>
          <a:p>
            <a:pPr marL="171450" indent="-171450">
              <a:buFont typeface="Wingdings" panose="05000000000000000000" pitchFamily="2" charset="2"/>
              <a:buChar char="Ø"/>
            </a:pPr>
            <a:r>
              <a:rPr lang="en-GB" sz="1100" b="0" i="0" u="none" strike="noStrike" baseline="0" dirty="0">
                <a:solidFill>
                  <a:srgbClr val="000000"/>
                </a:solidFill>
              </a:rPr>
              <a:t>Client groups at risk of swallowing difficulties. </a:t>
            </a:r>
          </a:p>
          <a:p>
            <a:pPr marL="171450" indent="-171450">
              <a:buFont typeface="Wingdings" panose="05000000000000000000" pitchFamily="2" charset="2"/>
              <a:buChar char="Ø"/>
            </a:pPr>
            <a:r>
              <a:rPr lang="en-GB" sz="1100" b="0" i="0" u="none" strike="noStrike" baseline="0" dirty="0">
                <a:solidFill>
                  <a:srgbClr val="000000"/>
                </a:solidFill>
              </a:rPr>
              <a:t>Safe feeding, correct posture and IDDSI modified diets. </a:t>
            </a:r>
          </a:p>
          <a:p>
            <a:pPr marL="171450" indent="-171450">
              <a:buFont typeface="Wingdings" panose="05000000000000000000" pitchFamily="2" charset="2"/>
              <a:buChar char="Ø"/>
            </a:pPr>
            <a:r>
              <a:rPr lang="en-GB" sz="1100" b="0" i="0" u="none" strike="noStrike" baseline="0" dirty="0">
                <a:solidFill>
                  <a:srgbClr val="000000"/>
                </a:solidFill>
              </a:rPr>
              <a:t>Strategies and aids for managing swallowing problems. </a:t>
            </a:r>
          </a:p>
          <a:p>
            <a:pPr marL="171450" indent="-171450">
              <a:buFont typeface="Wingdings" panose="05000000000000000000" pitchFamily="2" charset="2"/>
              <a:buChar char="Ø"/>
            </a:pPr>
            <a:r>
              <a:rPr lang="en-GB" sz="1100" b="0" i="0" u="none" strike="noStrike" baseline="0" dirty="0">
                <a:solidFill>
                  <a:srgbClr val="000000"/>
                </a:solidFill>
              </a:rPr>
              <a:t>How to observe for swallowing difficulties amongst your clients/residents.</a:t>
            </a:r>
            <a:endParaRPr lang="en-GB" sz="1100" b="1" i="1" dirty="0">
              <a:solidFill>
                <a:schemeClr val="accent4"/>
              </a:solidFill>
              <a:ea typeface="Times New Roman" panose="02020603050405020304" pitchFamily="18" charset="0"/>
              <a:cs typeface="Calibri" panose="020F0502020204030204" pitchFamily="34" charset="0"/>
            </a:endParaRPr>
          </a:p>
          <a:p>
            <a:pPr>
              <a:lnSpc>
                <a:spcPct val="107000"/>
              </a:lnSpc>
              <a:spcAft>
                <a:spcPts val="800"/>
              </a:spcAft>
            </a:pPr>
            <a:endParaRPr lang="en-GB" sz="1400" b="1" i="1" dirty="0">
              <a:solidFill>
                <a:schemeClr val="accent4"/>
              </a:solidFill>
              <a:latin typeface="Century Gothic" panose="020B0502020202020204" pitchFamily="34" charset="0"/>
              <a:ea typeface="Times New Roman" panose="02020603050405020304" pitchFamily="18" charset="0"/>
              <a:cs typeface="Calibri" panose="020F0502020204030204" pitchFamily="34" charset="0"/>
            </a:endParaRPr>
          </a:p>
          <a:p>
            <a:pPr>
              <a:lnSpc>
                <a:spcPct val="107000"/>
              </a:lnSpc>
              <a:spcAft>
                <a:spcPts val="800"/>
              </a:spcAft>
            </a:pPr>
            <a:endParaRPr lang="en-GB" sz="1400" b="1" i="1" dirty="0">
              <a:solidFill>
                <a:schemeClr val="accent4"/>
              </a:solidFill>
              <a:latin typeface="Century Gothic" panose="020B0502020202020204" pitchFamily="34" charset="0"/>
              <a:ea typeface="Times New Roman" panose="02020603050405020304" pitchFamily="18" charset="0"/>
              <a:cs typeface="Calibri" panose="020F0502020204030204" pitchFamily="34" charset="0"/>
            </a:endParaRPr>
          </a:p>
          <a:p>
            <a:pPr>
              <a:lnSpc>
                <a:spcPct val="107000"/>
              </a:lnSpc>
              <a:spcAft>
                <a:spcPts val="800"/>
              </a:spcAft>
            </a:pPr>
            <a:endParaRPr lang="en-GB" sz="1400" b="1" i="1" dirty="0">
              <a:solidFill>
                <a:schemeClr val="accent4"/>
              </a:solidFill>
              <a:latin typeface="Century Gothic" panose="020B0502020202020204" pitchFamily="34" charset="0"/>
              <a:ea typeface="Times New Roman" panose="02020603050405020304" pitchFamily="18" charset="0"/>
              <a:cs typeface="Calibri" panose="020F0502020204030204" pitchFamily="34" charset="0"/>
            </a:endParaRPr>
          </a:p>
          <a:p>
            <a:pPr>
              <a:lnSpc>
                <a:spcPct val="107000"/>
              </a:lnSpc>
              <a:spcAft>
                <a:spcPts val="800"/>
              </a:spcAft>
            </a:pPr>
            <a:endParaRPr lang="en-GB" sz="1400" b="1" i="1" dirty="0">
              <a:solidFill>
                <a:schemeClr val="accent4"/>
              </a:solidFill>
              <a:latin typeface="Century Gothic" panose="020B0502020202020204" pitchFamily="34" charset="0"/>
              <a:ea typeface="Times New Roman" panose="02020603050405020304" pitchFamily="18" charset="0"/>
              <a:cs typeface="Calibri" panose="020F0502020204030204" pitchFamily="34" charset="0"/>
            </a:endParaRPr>
          </a:p>
          <a:p>
            <a:pPr>
              <a:lnSpc>
                <a:spcPct val="107000"/>
              </a:lnSpc>
              <a:spcAft>
                <a:spcPts val="800"/>
              </a:spcAft>
            </a:pPr>
            <a:endParaRPr lang="en-GB" sz="1400" b="1" i="1" dirty="0">
              <a:solidFill>
                <a:schemeClr val="accent4"/>
              </a:solidFill>
              <a:latin typeface="Century Gothic" panose="020B0502020202020204" pitchFamily="34" charset="0"/>
              <a:ea typeface="Times New Roman" panose="02020603050405020304" pitchFamily="18" charset="0"/>
              <a:cs typeface="Calibri" panose="020F0502020204030204" pitchFamily="34" charset="0"/>
            </a:endParaRPr>
          </a:p>
          <a:p>
            <a:pPr>
              <a:lnSpc>
                <a:spcPct val="107000"/>
              </a:lnSpc>
              <a:spcAft>
                <a:spcPts val="800"/>
              </a:spcAft>
            </a:pPr>
            <a:endParaRPr lang="en-GB" sz="1400" b="1" i="1" dirty="0">
              <a:solidFill>
                <a:schemeClr val="accent4"/>
              </a:solidFill>
              <a:latin typeface="Century Gothic" panose="020B0502020202020204" pitchFamily="34" charset="0"/>
              <a:ea typeface="Times New Roman" panose="02020603050405020304" pitchFamily="18" charset="0"/>
              <a:cs typeface="Calibri" panose="020F0502020204030204" pitchFamily="34" charset="0"/>
            </a:endParaRPr>
          </a:p>
          <a:p>
            <a:pPr>
              <a:lnSpc>
                <a:spcPct val="107000"/>
              </a:lnSpc>
              <a:spcAft>
                <a:spcPts val="800"/>
              </a:spcAft>
            </a:pPr>
            <a:endParaRPr lang="en-GB" sz="1400" b="1" i="1" dirty="0">
              <a:solidFill>
                <a:schemeClr val="accent4"/>
              </a:solidFill>
              <a:latin typeface="Century Gothic" panose="020B0502020202020204" pitchFamily="34" charset="0"/>
              <a:ea typeface="Times New Roman" panose="02020603050405020304" pitchFamily="18" charset="0"/>
              <a:cs typeface="Calibri" panose="020F0502020204030204" pitchFamily="34" charset="0"/>
            </a:endParaRPr>
          </a:p>
          <a:p>
            <a:pPr>
              <a:lnSpc>
                <a:spcPct val="107000"/>
              </a:lnSpc>
              <a:spcAft>
                <a:spcPts val="800"/>
              </a:spcAft>
            </a:pPr>
            <a:endParaRPr lang="en-GB" sz="1400" b="1" i="1" dirty="0">
              <a:solidFill>
                <a:schemeClr val="accent4"/>
              </a:solidFill>
              <a:latin typeface="Century Gothic" panose="020B0502020202020204" pitchFamily="34" charset="0"/>
              <a:ea typeface="Times New Roman" panose="02020603050405020304" pitchFamily="18" charset="0"/>
              <a:cs typeface="Calibri" panose="020F0502020204030204" pitchFamily="34" charset="0"/>
            </a:endParaRPr>
          </a:p>
          <a:p>
            <a:pPr algn="r">
              <a:lnSpc>
                <a:spcPct val="107000"/>
              </a:lnSpc>
              <a:spcAft>
                <a:spcPts val="800"/>
              </a:spcAft>
            </a:pPr>
            <a:endParaRPr lang="en-GB" sz="2000" b="1" i="1" dirty="0">
              <a:solidFill>
                <a:schemeClr val="accent4"/>
              </a:solidFill>
              <a:latin typeface="Century Gothic" panose="020B0502020202020204" pitchFamily="34" charset="0"/>
              <a:ea typeface="Times New Roman" panose="02020603050405020304" pitchFamily="18" charset="0"/>
              <a:cs typeface="Calibri" panose="020F0502020204030204" pitchFamily="34" charset="0"/>
            </a:endParaRPr>
          </a:p>
        </p:txBody>
      </p:sp>
      <p:sp>
        <p:nvSpPr>
          <p:cNvPr id="15" name="TextBox 14">
            <a:extLst>
              <a:ext uri="{FF2B5EF4-FFF2-40B4-BE49-F238E27FC236}">
                <a16:creationId xmlns:a16="http://schemas.microsoft.com/office/drawing/2014/main" id="{B3F663C0-29A8-7653-455D-A2726C9D25DA}"/>
              </a:ext>
            </a:extLst>
          </p:cNvPr>
          <p:cNvSpPr txBox="1"/>
          <p:nvPr/>
        </p:nvSpPr>
        <p:spPr>
          <a:xfrm>
            <a:off x="8972694" y="1591503"/>
            <a:ext cx="2856641" cy="2462213"/>
          </a:xfrm>
          <a:prstGeom prst="rect">
            <a:avLst/>
          </a:prstGeom>
          <a:noFill/>
          <a:ln>
            <a:solidFill>
              <a:schemeClr val="accent4"/>
            </a:solidFill>
          </a:ln>
        </p:spPr>
        <p:txBody>
          <a:bodyPr wrap="square" rtlCol="0">
            <a:spAutoFit/>
          </a:bodyPr>
          <a:lstStyle/>
          <a:p>
            <a:r>
              <a:rPr lang="en-GB" sz="1400" b="1" dirty="0">
                <a:solidFill>
                  <a:schemeClr val="accent4"/>
                </a:solidFill>
              </a:rPr>
              <a:t>Dates Times Venue: </a:t>
            </a:r>
          </a:p>
          <a:p>
            <a:r>
              <a:rPr lang="en-GB" sz="1400" b="1" dirty="0">
                <a:solidFill>
                  <a:schemeClr val="accent4"/>
                </a:solidFill>
              </a:rPr>
              <a:t>09:30 – 13:00 via ZOOM</a:t>
            </a:r>
          </a:p>
          <a:p>
            <a:endParaRPr lang="en-GB" sz="1400" b="1" dirty="0">
              <a:solidFill>
                <a:schemeClr val="accent4"/>
              </a:solidFill>
            </a:endParaRPr>
          </a:p>
          <a:p>
            <a:endParaRPr lang="en-GB" sz="1400" b="1" dirty="0">
              <a:solidFill>
                <a:schemeClr val="accent4"/>
              </a:solidFill>
            </a:endParaRPr>
          </a:p>
          <a:p>
            <a:endParaRPr lang="en-GB" sz="1400" b="1" dirty="0">
              <a:solidFill>
                <a:schemeClr val="accent4"/>
              </a:solidFill>
            </a:endParaRPr>
          </a:p>
          <a:p>
            <a:endParaRPr lang="en-GB" sz="1400" b="1" dirty="0">
              <a:solidFill>
                <a:schemeClr val="accent4"/>
              </a:solidFill>
            </a:endParaRPr>
          </a:p>
          <a:p>
            <a:endParaRPr lang="en-GB" sz="1400" b="1" dirty="0">
              <a:solidFill>
                <a:schemeClr val="accent4"/>
              </a:solidFill>
            </a:endParaRPr>
          </a:p>
          <a:p>
            <a:endParaRPr lang="en-GB" sz="1400" b="1" dirty="0">
              <a:solidFill>
                <a:schemeClr val="accent4"/>
              </a:solidFill>
            </a:endParaRPr>
          </a:p>
          <a:p>
            <a:endParaRPr lang="en-GB" sz="1400" b="1" dirty="0">
              <a:solidFill>
                <a:schemeClr val="accent4"/>
              </a:solidFill>
            </a:endParaRPr>
          </a:p>
          <a:p>
            <a:endParaRPr lang="en-GB" sz="1400" b="1" dirty="0">
              <a:solidFill>
                <a:schemeClr val="accent4"/>
              </a:solidFill>
            </a:endParaRPr>
          </a:p>
          <a:p>
            <a:endParaRPr lang="en-GB" sz="1400" b="1" dirty="0">
              <a:solidFill>
                <a:schemeClr val="accent4"/>
              </a:solidFill>
            </a:endParaRPr>
          </a:p>
        </p:txBody>
      </p:sp>
      <p:sp>
        <p:nvSpPr>
          <p:cNvPr id="17" name="TextBox 16">
            <a:extLst>
              <a:ext uri="{FF2B5EF4-FFF2-40B4-BE49-F238E27FC236}">
                <a16:creationId xmlns:a16="http://schemas.microsoft.com/office/drawing/2014/main" id="{1781E83B-9954-F802-8348-5B3B82A97EF8}"/>
              </a:ext>
            </a:extLst>
          </p:cNvPr>
          <p:cNvSpPr txBox="1"/>
          <p:nvPr/>
        </p:nvSpPr>
        <p:spPr>
          <a:xfrm>
            <a:off x="8958836" y="4233013"/>
            <a:ext cx="2900649" cy="1782026"/>
          </a:xfrm>
          <a:prstGeom prst="rect">
            <a:avLst/>
          </a:prstGeom>
          <a:noFill/>
          <a:ln>
            <a:solidFill>
              <a:schemeClr val="accent4"/>
            </a:solidFill>
          </a:ln>
        </p:spPr>
        <p:txBody>
          <a:bodyPr wrap="square">
            <a:spAutoFit/>
          </a:bodyPr>
          <a:lstStyle/>
          <a:p>
            <a:pPr>
              <a:lnSpc>
                <a:spcPct val="107000"/>
              </a:lnSpc>
              <a:spcAft>
                <a:spcPts val="800"/>
              </a:spcAft>
            </a:pPr>
            <a:r>
              <a:rPr lang="en-GB" sz="1400" b="1" dirty="0">
                <a:solidFill>
                  <a:schemeClr val="accent4"/>
                </a:solidFill>
              </a:rPr>
              <a:t>How to register/enrol:</a:t>
            </a:r>
          </a:p>
          <a:p>
            <a:pPr>
              <a:lnSpc>
                <a:spcPct val="107000"/>
              </a:lnSpc>
              <a:spcAft>
                <a:spcPts val="800"/>
              </a:spcAft>
            </a:pPr>
            <a:r>
              <a:rPr lang="en-GB" sz="1100" dirty="0"/>
              <a:t>To book a place email: </a:t>
            </a:r>
            <a:r>
              <a:rPr lang="en-GB" sz="1100" dirty="0">
                <a:hlinkClick r:id="rId2">
                  <a:extLst>
                    <a:ext uri="{A12FA001-AC4F-418D-AE19-62706E023703}">
                      <ahyp:hlinkClr xmlns:ahyp="http://schemas.microsoft.com/office/drawing/2018/hyperlinkcolor" val="tx"/>
                    </a:ext>
                  </a:extLst>
                </a:hlinkClick>
              </a:rPr>
              <a:t>elft.beds.slt@nhs.net</a:t>
            </a:r>
            <a:r>
              <a:rPr lang="en-GB" sz="1100" dirty="0"/>
              <a:t> </a:t>
            </a:r>
          </a:p>
          <a:p>
            <a:pPr>
              <a:lnSpc>
                <a:spcPct val="107000"/>
              </a:lnSpc>
              <a:spcAft>
                <a:spcPts val="800"/>
              </a:spcAft>
            </a:pPr>
            <a:r>
              <a:rPr lang="en-GB" sz="1100" dirty="0"/>
              <a:t>At the time of booking please advise an email address for each delegate as links to access the course and further information will be provider nearer the training date.</a:t>
            </a:r>
          </a:p>
        </p:txBody>
      </p:sp>
      <p:sp>
        <p:nvSpPr>
          <p:cNvPr id="4" name="Title 6">
            <a:extLst>
              <a:ext uri="{FF2B5EF4-FFF2-40B4-BE49-F238E27FC236}">
                <a16:creationId xmlns:a16="http://schemas.microsoft.com/office/drawing/2014/main" id="{31434E44-FD5A-DC8D-214E-1A22DC8BCAEE}"/>
              </a:ext>
            </a:extLst>
          </p:cNvPr>
          <p:cNvSpPr>
            <a:spLocks noGrp="1"/>
          </p:cNvSpPr>
          <p:nvPr>
            <p:ph type="title"/>
          </p:nvPr>
        </p:nvSpPr>
        <p:spPr>
          <a:xfrm>
            <a:off x="369213" y="153274"/>
            <a:ext cx="8596461" cy="618042"/>
          </a:xfrm>
        </p:spPr>
        <p:txBody>
          <a:bodyPr>
            <a:normAutofit fontScale="90000"/>
          </a:bodyPr>
          <a:lstStyle/>
          <a:p>
            <a:r>
              <a:rPr lang="en-US" dirty="0">
                <a:solidFill>
                  <a:schemeClr val="accent4"/>
                </a:solidFill>
              </a:rPr>
              <a:t>SWALLOW AWARENESS</a:t>
            </a:r>
            <a:br>
              <a:rPr lang="en-US" dirty="0">
                <a:solidFill>
                  <a:srgbClr val="00B050"/>
                </a:solidFill>
              </a:rPr>
            </a:br>
            <a:endParaRPr lang="en-US" sz="1400" dirty="0">
              <a:solidFill>
                <a:srgbClr val="00B050"/>
              </a:solidFill>
            </a:endParaRPr>
          </a:p>
        </p:txBody>
      </p:sp>
      <p:sp>
        <p:nvSpPr>
          <p:cNvPr id="2" name="TextBox 1">
            <a:extLst>
              <a:ext uri="{FF2B5EF4-FFF2-40B4-BE49-F238E27FC236}">
                <a16:creationId xmlns:a16="http://schemas.microsoft.com/office/drawing/2014/main" id="{578CB3C2-E0E4-3AF6-FCFF-D67E5BCB2755}"/>
              </a:ext>
              <a:ext uri="{C183D7F6-B498-43B3-948B-1728B52AA6E4}">
                <adec:decorative xmlns:adec="http://schemas.microsoft.com/office/drawing/2017/decorative" val="1"/>
              </a:ext>
            </a:extLst>
          </p:cNvPr>
          <p:cNvSpPr txBox="1"/>
          <p:nvPr/>
        </p:nvSpPr>
        <p:spPr>
          <a:xfrm>
            <a:off x="369406" y="940472"/>
            <a:ext cx="8246874" cy="430887"/>
          </a:xfrm>
          <a:prstGeom prst="rect">
            <a:avLst/>
          </a:prstGeom>
          <a:noFill/>
          <a:ln>
            <a:solidFill>
              <a:schemeClr val="accent4"/>
            </a:solidFill>
          </a:ln>
        </p:spPr>
        <p:txBody>
          <a:bodyPr wrap="square" rtlCol="0">
            <a:spAutoFit/>
          </a:bodyPr>
          <a:lstStyle/>
          <a:p>
            <a:r>
              <a:rPr lang="en-GB" sz="1100" i="1" dirty="0"/>
              <a:t>This online training is provided by the Speech and Language Team for staff working in </a:t>
            </a:r>
            <a:r>
              <a:rPr lang="en-GB" sz="1100" b="1" i="1" dirty="0"/>
              <a:t>Care Homes in Bedford Borough and Central Bedfordshire (training for Luton and Milton Keynes is being explored)</a:t>
            </a:r>
          </a:p>
        </p:txBody>
      </p:sp>
      <p:pic>
        <p:nvPicPr>
          <p:cNvPr id="7" name="Picture 6" descr="IDDSI triangles one for food which coloured stripes and one for drinks with coloured stripes">
            <a:extLst>
              <a:ext uri="{FF2B5EF4-FFF2-40B4-BE49-F238E27FC236}">
                <a16:creationId xmlns:a16="http://schemas.microsoft.com/office/drawing/2014/main" id="{A9D796F4-B1EB-AD60-9461-9C9860DF9F6A}"/>
              </a:ext>
            </a:extLst>
          </p:cNvPr>
          <p:cNvPicPr>
            <a:picLocks noChangeAspect="1"/>
          </p:cNvPicPr>
          <p:nvPr/>
        </p:nvPicPr>
        <p:blipFill>
          <a:blip r:embed="rId3"/>
          <a:stretch>
            <a:fillRect/>
          </a:stretch>
        </p:blipFill>
        <p:spPr>
          <a:xfrm>
            <a:off x="6368338" y="3618035"/>
            <a:ext cx="2334394" cy="2289239"/>
          </a:xfrm>
          <a:prstGeom prst="rect">
            <a:avLst/>
          </a:prstGeom>
        </p:spPr>
      </p:pic>
      <p:pic>
        <p:nvPicPr>
          <p:cNvPr id="14" name="Picture 13" descr="person head, focussing on mouth and swallowing area.">
            <a:extLst>
              <a:ext uri="{FF2B5EF4-FFF2-40B4-BE49-F238E27FC236}">
                <a16:creationId xmlns:a16="http://schemas.microsoft.com/office/drawing/2014/main" id="{25AB95BD-04B1-2A2B-8602-421E8E37FA0F}"/>
              </a:ext>
            </a:extLst>
          </p:cNvPr>
          <p:cNvPicPr>
            <a:picLocks noChangeAspect="1"/>
          </p:cNvPicPr>
          <p:nvPr/>
        </p:nvPicPr>
        <p:blipFill>
          <a:blip r:embed="rId4"/>
          <a:stretch>
            <a:fillRect/>
          </a:stretch>
        </p:blipFill>
        <p:spPr>
          <a:xfrm>
            <a:off x="3493460" y="3786501"/>
            <a:ext cx="2673138" cy="2056622"/>
          </a:xfrm>
          <a:prstGeom prst="rect">
            <a:avLst/>
          </a:prstGeom>
        </p:spPr>
      </p:pic>
      <p:graphicFrame>
        <p:nvGraphicFramePr>
          <p:cNvPr id="16" name="Table 15">
            <a:extLst>
              <a:ext uri="{FF2B5EF4-FFF2-40B4-BE49-F238E27FC236}">
                <a16:creationId xmlns:a16="http://schemas.microsoft.com/office/drawing/2014/main" id="{F97F2710-2852-6D39-1BBC-96C5A73A772D}"/>
              </a:ext>
            </a:extLst>
          </p:cNvPr>
          <p:cNvGraphicFramePr>
            <a:graphicFrameLocks noGrp="1"/>
          </p:cNvGraphicFramePr>
          <p:nvPr>
            <p:extLst>
              <p:ext uri="{D42A27DB-BD31-4B8C-83A1-F6EECF244321}">
                <p14:modId xmlns:p14="http://schemas.microsoft.com/office/powerpoint/2010/main" val="2124204262"/>
              </p:ext>
            </p:extLst>
          </p:nvPr>
        </p:nvGraphicFramePr>
        <p:xfrm>
          <a:off x="8994697" y="2226095"/>
          <a:ext cx="2856642" cy="1782536"/>
        </p:xfrm>
        <a:graphic>
          <a:graphicData uri="http://schemas.openxmlformats.org/drawingml/2006/table">
            <a:tbl>
              <a:tblPr firstRow="1" bandRow="1">
                <a:tableStyleId>{00A15C55-8517-42AA-B614-E9B94910E393}</a:tableStyleId>
              </a:tblPr>
              <a:tblGrid>
                <a:gridCol w="1333099">
                  <a:extLst>
                    <a:ext uri="{9D8B030D-6E8A-4147-A177-3AD203B41FA5}">
                      <a16:colId xmlns:a16="http://schemas.microsoft.com/office/drawing/2014/main" val="284043320"/>
                    </a:ext>
                  </a:extLst>
                </a:gridCol>
                <a:gridCol w="1523543">
                  <a:extLst>
                    <a:ext uri="{9D8B030D-6E8A-4147-A177-3AD203B41FA5}">
                      <a16:colId xmlns:a16="http://schemas.microsoft.com/office/drawing/2014/main" val="1080339852"/>
                    </a:ext>
                  </a:extLst>
                </a:gridCol>
              </a:tblGrid>
              <a:tr h="354194">
                <a:tc>
                  <a:txBody>
                    <a:bodyPr/>
                    <a:lstStyle/>
                    <a:p>
                      <a:r>
                        <a:rPr lang="en-GB" sz="1100" dirty="0"/>
                        <a:t>Day</a:t>
                      </a:r>
                    </a:p>
                  </a:txBody>
                  <a:tcPr/>
                </a:tc>
                <a:tc>
                  <a:txBody>
                    <a:bodyPr/>
                    <a:lstStyle/>
                    <a:p>
                      <a:r>
                        <a:rPr lang="en-GB" sz="1100" dirty="0"/>
                        <a:t>Date</a:t>
                      </a:r>
                    </a:p>
                  </a:txBody>
                  <a:tcPr/>
                </a:tc>
                <a:extLst>
                  <a:ext uri="{0D108BD9-81ED-4DB2-BD59-A6C34878D82A}">
                    <a16:rowId xmlns:a16="http://schemas.microsoft.com/office/drawing/2014/main" val="1498201041"/>
                  </a:ext>
                </a:extLst>
              </a:tr>
              <a:tr h="354194">
                <a:tc>
                  <a:txBody>
                    <a:bodyPr/>
                    <a:lstStyle/>
                    <a:p>
                      <a:r>
                        <a:rPr lang="en-GB" sz="1100" dirty="0"/>
                        <a:t>Thursday</a:t>
                      </a:r>
                    </a:p>
                  </a:txBody>
                  <a:tcPr/>
                </a:tc>
                <a:tc>
                  <a:txBody>
                    <a:bodyPr/>
                    <a:lstStyle/>
                    <a:p>
                      <a:r>
                        <a:rPr lang="en-GB" sz="1100" dirty="0"/>
                        <a:t>19/06/2025</a:t>
                      </a:r>
                    </a:p>
                  </a:txBody>
                  <a:tcPr/>
                </a:tc>
                <a:extLst>
                  <a:ext uri="{0D108BD9-81ED-4DB2-BD59-A6C34878D82A}">
                    <a16:rowId xmlns:a16="http://schemas.microsoft.com/office/drawing/2014/main" val="2303091556"/>
                  </a:ext>
                </a:extLst>
              </a:tr>
              <a:tr h="354194">
                <a:tc>
                  <a:txBody>
                    <a:bodyPr/>
                    <a:lstStyle/>
                    <a:p>
                      <a:r>
                        <a:rPr lang="en-GB" sz="1100" dirty="0"/>
                        <a:t>Tuesday </a:t>
                      </a:r>
                    </a:p>
                  </a:txBody>
                  <a:tcPr/>
                </a:tc>
                <a:tc>
                  <a:txBody>
                    <a:bodyPr/>
                    <a:lstStyle/>
                    <a:p>
                      <a:r>
                        <a:rPr lang="en-GB" sz="1100" dirty="0"/>
                        <a:t>16/09/2025</a:t>
                      </a:r>
                    </a:p>
                  </a:txBody>
                  <a:tcPr/>
                </a:tc>
                <a:extLst>
                  <a:ext uri="{0D108BD9-81ED-4DB2-BD59-A6C34878D82A}">
                    <a16:rowId xmlns:a16="http://schemas.microsoft.com/office/drawing/2014/main" val="1565971042"/>
                  </a:ext>
                </a:extLst>
              </a:tr>
              <a:tr h="354194">
                <a:tc>
                  <a:txBody>
                    <a:bodyPr/>
                    <a:lstStyle/>
                    <a:p>
                      <a:r>
                        <a:rPr lang="en-GB" sz="1100" dirty="0"/>
                        <a:t>Thursday </a:t>
                      </a:r>
                    </a:p>
                  </a:txBody>
                  <a:tcPr/>
                </a:tc>
                <a:tc>
                  <a:txBody>
                    <a:bodyPr/>
                    <a:lstStyle/>
                    <a:p>
                      <a:r>
                        <a:rPr lang="en-GB" sz="1100" dirty="0"/>
                        <a:t>11/12/2025</a:t>
                      </a:r>
                    </a:p>
                  </a:txBody>
                  <a:tcPr/>
                </a:tc>
                <a:extLst>
                  <a:ext uri="{0D108BD9-81ED-4DB2-BD59-A6C34878D82A}">
                    <a16:rowId xmlns:a16="http://schemas.microsoft.com/office/drawing/2014/main" val="3988556028"/>
                  </a:ext>
                </a:extLst>
              </a:tr>
              <a:tr h="354194">
                <a:tc>
                  <a:txBody>
                    <a:bodyPr/>
                    <a:lstStyle/>
                    <a:p>
                      <a:endParaRPr lang="en-GB" dirty="0"/>
                    </a:p>
                  </a:txBody>
                  <a:tcPr/>
                </a:tc>
                <a:tc>
                  <a:txBody>
                    <a:bodyPr/>
                    <a:lstStyle/>
                    <a:p>
                      <a:endParaRPr lang="en-GB" dirty="0"/>
                    </a:p>
                  </a:txBody>
                  <a:tcPr/>
                </a:tc>
                <a:extLst>
                  <a:ext uri="{0D108BD9-81ED-4DB2-BD59-A6C34878D82A}">
                    <a16:rowId xmlns:a16="http://schemas.microsoft.com/office/drawing/2014/main" val="455531234"/>
                  </a:ext>
                </a:extLst>
              </a:tr>
            </a:tbl>
          </a:graphicData>
        </a:graphic>
      </p:graphicFrame>
    </p:spTree>
    <p:extLst>
      <p:ext uri="{BB962C8B-B14F-4D97-AF65-F5344CB8AC3E}">
        <p14:creationId xmlns:p14="http://schemas.microsoft.com/office/powerpoint/2010/main" val="26356279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9F5677D-AB0B-3046-8959-204B53F265D4}"/>
              </a:ext>
            </a:extLst>
          </p:cNvPr>
          <p:cNvSpPr>
            <a:spLocks noGrp="1"/>
          </p:cNvSpPr>
          <p:nvPr>
            <p:ph type="title"/>
          </p:nvPr>
        </p:nvSpPr>
        <p:spPr>
          <a:xfrm>
            <a:off x="523445" y="382349"/>
            <a:ext cx="8812915" cy="814403"/>
          </a:xfrm>
        </p:spPr>
        <p:txBody>
          <a:bodyPr>
            <a:normAutofit fontScale="90000"/>
          </a:bodyPr>
          <a:lstStyle/>
          <a:p>
            <a:r>
              <a:rPr lang="en-US" dirty="0">
                <a:solidFill>
                  <a:schemeClr val="accent6"/>
                </a:solidFill>
              </a:rPr>
              <a:t>Wound Care (Skin) Awareness</a:t>
            </a:r>
            <a:br>
              <a:rPr lang="en-US" dirty="0">
                <a:solidFill>
                  <a:schemeClr val="accent4"/>
                </a:solidFill>
              </a:rPr>
            </a:br>
            <a:endParaRPr lang="en-US" sz="1400" dirty="0">
              <a:solidFill>
                <a:schemeClr val="accent4"/>
              </a:solidFill>
            </a:endParaRPr>
          </a:p>
        </p:txBody>
      </p:sp>
      <p:sp>
        <p:nvSpPr>
          <p:cNvPr id="5" name="Footer Placeholder 4">
            <a:extLst>
              <a:ext uri="{FF2B5EF4-FFF2-40B4-BE49-F238E27FC236}">
                <a16:creationId xmlns:a16="http://schemas.microsoft.com/office/drawing/2014/main" id="{12FC4B26-40DE-C840-B880-89B0F9E655A8}"/>
              </a:ext>
            </a:extLst>
          </p:cNvPr>
          <p:cNvSpPr>
            <a:spLocks noGrp="1"/>
          </p:cNvSpPr>
          <p:nvPr>
            <p:ph type="ftr" sz="quarter" idx="11"/>
          </p:nvPr>
        </p:nvSpPr>
        <p:spPr/>
        <p:txBody>
          <a:bodyPr/>
          <a:lstStyle/>
          <a:p>
            <a:r>
              <a:rPr lang="en-GB" b="1" dirty="0" err="1"/>
              <a:t>Bedfordshire,</a:t>
            </a:r>
            <a:r>
              <a:rPr lang="en-GB" b="1" dirty="0"/>
              <a:t> Luton and Milton Keynes Health and Care Partnership</a:t>
            </a:r>
            <a:endParaRPr lang="en-GB" dirty="0"/>
          </a:p>
        </p:txBody>
      </p:sp>
      <p:sp>
        <p:nvSpPr>
          <p:cNvPr id="6" name="Slide Number Placeholder 5">
            <a:extLst>
              <a:ext uri="{FF2B5EF4-FFF2-40B4-BE49-F238E27FC236}">
                <a16:creationId xmlns:a16="http://schemas.microsoft.com/office/drawing/2014/main" id="{17135F3E-2E0B-FD4F-A631-FFE9F2B87C7D}"/>
              </a:ext>
            </a:extLst>
          </p:cNvPr>
          <p:cNvSpPr>
            <a:spLocks noGrp="1"/>
          </p:cNvSpPr>
          <p:nvPr>
            <p:ph type="sldNum" sz="quarter" idx="12"/>
          </p:nvPr>
        </p:nvSpPr>
        <p:spPr/>
        <p:txBody>
          <a:bodyPr/>
          <a:lstStyle/>
          <a:p>
            <a:fld id="{30A60DCE-9105-48A5-8A92-25C9283756D1}" type="slidenum">
              <a:rPr lang="en-GB" smtClean="0"/>
              <a:pPr/>
              <a:t>32</a:t>
            </a:fld>
            <a:endParaRPr lang="en-GB" dirty="0"/>
          </a:p>
        </p:txBody>
      </p:sp>
      <p:sp>
        <p:nvSpPr>
          <p:cNvPr id="10" name="TextBox 9">
            <a:extLst>
              <a:ext uri="{FF2B5EF4-FFF2-40B4-BE49-F238E27FC236}">
                <a16:creationId xmlns:a16="http://schemas.microsoft.com/office/drawing/2014/main" id="{87B9808F-6EF9-6FC4-AC08-B70056F4C77D}"/>
              </a:ext>
            </a:extLst>
          </p:cNvPr>
          <p:cNvSpPr txBox="1"/>
          <p:nvPr/>
        </p:nvSpPr>
        <p:spPr>
          <a:xfrm>
            <a:off x="405946" y="4839844"/>
            <a:ext cx="2776297" cy="646331"/>
          </a:xfrm>
          <a:prstGeom prst="rect">
            <a:avLst/>
          </a:prstGeom>
          <a:noFill/>
          <a:ln>
            <a:solidFill>
              <a:schemeClr val="accent6"/>
            </a:solidFill>
          </a:ln>
        </p:spPr>
        <p:txBody>
          <a:bodyPr wrap="square" rtlCol="0">
            <a:spAutoFit/>
          </a:bodyPr>
          <a:lstStyle/>
          <a:p>
            <a:r>
              <a:rPr lang="en-GB" sz="1400" b="1" dirty="0">
                <a:solidFill>
                  <a:schemeClr val="accent6"/>
                </a:solidFill>
              </a:rPr>
              <a:t>Who is the training for:</a:t>
            </a:r>
          </a:p>
          <a:p>
            <a:r>
              <a:rPr lang="en-GB" sz="1100" dirty="0"/>
              <a:t>All adult social care staff working in Care Home Settings</a:t>
            </a:r>
          </a:p>
        </p:txBody>
      </p:sp>
      <p:sp>
        <p:nvSpPr>
          <p:cNvPr id="11" name="TextBox 10">
            <a:extLst>
              <a:ext uri="{FF2B5EF4-FFF2-40B4-BE49-F238E27FC236}">
                <a16:creationId xmlns:a16="http://schemas.microsoft.com/office/drawing/2014/main" id="{44AA2948-6D63-1ECB-A226-D469E0F1705C}"/>
              </a:ext>
            </a:extLst>
          </p:cNvPr>
          <p:cNvSpPr txBox="1"/>
          <p:nvPr/>
        </p:nvSpPr>
        <p:spPr>
          <a:xfrm>
            <a:off x="8334342" y="2117259"/>
            <a:ext cx="3361434" cy="1123384"/>
          </a:xfrm>
          <a:prstGeom prst="rect">
            <a:avLst/>
          </a:prstGeom>
          <a:noFill/>
          <a:ln>
            <a:solidFill>
              <a:schemeClr val="accent6"/>
            </a:solidFill>
          </a:ln>
        </p:spPr>
        <p:txBody>
          <a:bodyPr wrap="square" rtlCol="0">
            <a:spAutoFit/>
          </a:bodyPr>
          <a:lstStyle/>
          <a:p>
            <a:r>
              <a:rPr lang="en-GB" sz="1400" b="1" dirty="0">
                <a:solidFill>
                  <a:schemeClr val="accent6"/>
                </a:solidFill>
              </a:rPr>
              <a:t>How long is the training:</a:t>
            </a:r>
          </a:p>
          <a:p>
            <a:endParaRPr lang="en-GB" sz="1400" b="1" dirty="0">
              <a:solidFill>
                <a:schemeClr val="accent6"/>
              </a:solidFill>
            </a:endParaRPr>
          </a:p>
          <a:p>
            <a:r>
              <a:rPr lang="en-GB" sz="1100" dirty="0"/>
              <a:t>1 hour 10 minutes</a:t>
            </a:r>
          </a:p>
          <a:p>
            <a:endParaRPr lang="en-GB" sz="1400" b="1" dirty="0">
              <a:solidFill>
                <a:schemeClr val="accent4"/>
              </a:solidFill>
            </a:endParaRPr>
          </a:p>
          <a:p>
            <a:endParaRPr lang="en-GB" sz="1400" b="1" dirty="0">
              <a:solidFill>
                <a:schemeClr val="accent4"/>
              </a:solidFill>
            </a:endParaRPr>
          </a:p>
        </p:txBody>
      </p:sp>
      <p:sp>
        <p:nvSpPr>
          <p:cNvPr id="12" name="TextBox 11">
            <a:extLst>
              <a:ext uri="{FF2B5EF4-FFF2-40B4-BE49-F238E27FC236}">
                <a16:creationId xmlns:a16="http://schemas.microsoft.com/office/drawing/2014/main" id="{336EF446-78D0-E3D2-3B26-D7E72DA63BF1}"/>
              </a:ext>
            </a:extLst>
          </p:cNvPr>
          <p:cNvSpPr txBox="1"/>
          <p:nvPr/>
        </p:nvSpPr>
        <p:spPr>
          <a:xfrm>
            <a:off x="421003" y="2080306"/>
            <a:ext cx="2776297" cy="2052357"/>
          </a:xfrm>
          <a:prstGeom prst="rect">
            <a:avLst/>
          </a:prstGeom>
          <a:noFill/>
          <a:ln>
            <a:solidFill>
              <a:schemeClr val="accent6"/>
            </a:solidFill>
          </a:ln>
        </p:spPr>
        <p:txBody>
          <a:bodyPr wrap="square" rtlCol="0">
            <a:spAutoFit/>
          </a:bodyPr>
          <a:lstStyle/>
          <a:p>
            <a:pPr>
              <a:lnSpc>
                <a:spcPct val="107000"/>
              </a:lnSpc>
              <a:spcAft>
                <a:spcPts val="800"/>
              </a:spcAft>
            </a:pPr>
            <a:r>
              <a:rPr lang="en-GB" sz="1400" b="1" dirty="0">
                <a:solidFill>
                  <a:schemeClr val="accent6"/>
                </a:solidFill>
              </a:rPr>
              <a:t>Course Overview:</a:t>
            </a:r>
            <a:endParaRPr lang="en-GB" sz="1100" b="1" dirty="0">
              <a:solidFill>
                <a:schemeClr val="accent6"/>
              </a:solidFill>
            </a:endParaRPr>
          </a:p>
          <a:p>
            <a:pPr>
              <a:lnSpc>
                <a:spcPct val="107000"/>
              </a:lnSpc>
              <a:spcAft>
                <a:spcPts val="800"/>
              </a:spcAft>
            </a:pPr>
            <a:r>
              <a:rPr lang="en-GB" sz="1100" b="1" dirty="0"/>
              <a:t>PRIMES VIDEO</a:t>
            </a:r>
          </a:p>
          <a:p>
            <a:pPr>
              <a:lnSpc>
                <a:spcPct val="107000"/>
              </a:lnSpc>
              <a:spcAft>
                <a:spcPts val="800"/>
              </a:spcAft>
            </a:pPr>
            <a:r>
              <a:rPr lang="en-GB" sz="1100" b="1" dirty="0"/>
              <a:t>P</a:t>
            </a:r>
            <a:r>
              <a:rPr lang="en-GB" sz="1100" dirty="0"/>
              <a:t>reventing and </a:t>
            </a:r>
            <a:r>
              <a:rPr lang="en-GB" sz="1100" b="1" dirty="0"/>
              <a:t>R</a:t>
            </a:r>
            <a:r>
              <a:rPr lang="en-GB" sz="1100" dirty="0"/>
              <a:t>educing risk, </a:t>
            </a:r>
            <a:r>
              <a:rPr lang="en-GB" sz="1100" b="1" dirty="0"/>
              <a:t>I</a:t>
            </a:r>
            <a:r>
              <a:rPr lang="en-GB" sz="1100" dirty="0"/>
              <a:t>njury and </a:t>
            </a:r>
            <a:r>
              <a:rPr lang="en-GB" sz="1100" b="1" dirty="0"/>
              <a:t>M</a:t>
            </a:r>
            <a:r>
              <a:rPr lang="en-GB" sz="1100" dirty="0"/>
              <a:t>aintaining </a:t>
            </a:r>
            <a:r>
              <a:rPr lang="en-GB" sz="1100" b="1" dirty="0"/>
              <a:t>E</a:t>
            </a:r>
            <a:r>
              <a:rPr lang="en-GB" sz="1100" dirty="0"/>
              <a:t>lderly </a:t>
            </a:r>
            <a:r>
              <a:rPr lang="en-GB" sz="1100" b="1" dirty="0"/>
              <a:t>S</a:t>
            </a:r>
            <a:r>
              <a:rPr lang="en-GB" sz="1100" dirty="0"/>
              <a:t>kin</a:t>
            </a:r>
          </a:p>
          <a:p>
            <a:pPr>
              <a:lnSpc>
                <a:spcPct val="107000"/>
              </a:lnSpc>
              <a:spcAft>
                <a:spcPts val="800"/>
              </a:spcAft>
            </a:pPr>
            <a:endParaRPr lang="en-GB" sz="1400" b="1" dirty="0">
              <a:solidFill>
                <a:schemeClr val="accent4"/>
              </a:solidFill>
            </a:endParaRPr>
          </a:p>
          <a:p>
            <a:pPr>
              <a:lnSpc>
                <a:spcPct val="107000"/>
              </a:lnSpc>
              <a:spcAft>
                <a:spcPts val="800"/>
              </a:spcAft>
            </a:pPr>
            <a:endParaRPr lang="en-GB" sz="1400" b="1" dirty="0">
              <a:solidFill>
                <a:schemeClr val="accent4"/>
              </a:solidFill>
            </a:endParaRPr>
          </a:p>
          <a:p>
            <a:pPr>
              <a:lnSpc>
                <a:spcPct val="107000"/>
              </a:lnSpc>
              <a:spcAft>
                <a:spcPts val="800"/>
              </a:spcAft>
            </a:pPr>
            <a:endParaRPr lang="en-GB" sz="1400" b="1" dirty="0">
              <a:solidFill>
                <a:schemeClr val="accent4"/>
              </a:solidFill>
            </a:endParaRPr>
          </a:p>
        </p:txBody>
      </p:sp>
      <p:sp>
        <p:nvSpPr>
          <p:cNvPr id="13" name="TextBox 12">
            <a:extLst>
              <a:ext uri="{FF2B5EF4-FFF2-40B4-BE49-F238E27FC236}">
                <a16:creationId xmlns:a16="http://schemas.microsoft.com/office/drawing/2014/main" id="{E61E53FE-9E6C-B5F3-D7B8-9CF4B9F30F16}"/>
              </a:ext>
            </a:extLst>
          </p:cNvPr>
          <p:cNvSpPr txBox="1"/>
          <p:nvPr/>
        </p:nvSpPr>
        <p:spPr>
          <a:xfrm>
            <a:off x="3340703" y="2080306"/>
            <a:ext cx="4699513" cy="2962478"/>
          </a:xfrm>
          <a:prstGeom prst="rect">
            <a:avLst/>
          </a:prstGeom>
          <a:noFill/>
          <a:ln>
            <a:solidFill>
              <a:schemeClr val="accent6"/>
            </a:solidFill>
          </a:ln>
        </p:spPr>
        <p:txBody>
          <a:bodyPr wrap="square" rtlCol="0">
            <a:spAutoFit/>
          </a:bodyPr>
          <a:lstStyle/>
          <a:p>
            <a:pPr>
              <a:lnSpc>
                <a:spcPct val="107000"/>
              </a:lnSpc>
              <a:spcAft>
                <a:spcPts val="800"/>
              </a:spcAft>
            </a:pPr>
            <a:r>
              <a:rPr lang="en-GB" sz="1400" b="1" dirty="0">
                <a:solidFill>
                  <a:schemeClr val="accent6"/>
                </a:solidFill>
              </a:rPr>
              <a:t>Key Learning Points:</a:t>
            </a:r>
          </a:p>
          <a:p>
            <a:pPr marL="342900" lvl="0" indent="-342900">
              <a:buFont typeface="+mj-lt"/>
              <a:buAutoNum type="arabicPeriod"/>
              <a:tabLst>
                <a:tab pos="457200" algn="l"/>
              </a:tabLst>
            </a:pPr>
            <a:r>
              <a:rPr lang="en-GB" sz="1100" dirty="0">
                <a:solidFill>
                  <a:srgbClr val="000000"/>
                </a:solidFill>
                <a:effectLst/>
                <a:ea typeface="Times New Roman" panose="02020603050405020304" pitchFamily="18" charset="0"/>
                <a:cs typeface="Aptos" panose="020B0004020202020204" pitchFamily="34" charset="0"/>
              </a:rPr>
              <a:t>How skin changes through aging</a:t>
            </a:r>
            <a:endParaRPr lang="en-GB" sz="1100" dirty="0">
              <a:solidFill>
                <a:srgbClr val="000000"/>
              </a:solidFill>
              <a:effectLst/>
              <a:ea typeface="Aptos" panose="020B0004020202020204" pitchFamily="34" charset="0"/>
              <a:cs typeface="Aptos" panose="020B0004020202020204" pitchFamily="34" charset="0"/>
            </a:endParaRPr>
          </a:p>
          <a:p>
            <a:pPr marL="342900" lvl="0" indent="-342900">
              <a:buFont typeface="+mj-lt"/>
              <a:buAutoNum type="arabicPeriod"/>
              <a:tabLst>
                <a:tab pos="457200" algn="l"/>
              </a:tabLst>
            </a:pPr>
            <a:r>
              <a:rPr lang="en-GB" sz="1100" dirty="0">
                <a:solidFill>
                  <a:srgbClr val="000000"/>
                </a:solidFill>
                <a:effectLst/>
                <a:ea typeface="Times New Roman" panose="02020603050405020304" pitchFamily="18" charset="0"/>
                <a:cs typeface="Aptos" panose="020B0004020202020204" pitchFamily="34" charset="0"/>
              </a:rPr>
              <a:t>Recognition and Management of pruritus (including how to apply emollients)</a:t>
            </a:r>
            <a:endParaRPr lang="en-GB" sz="1100" dirty="0">
              <a:solidFill>
                <a:srgbClr val="000000"/>
              </a:solidFill>
              <a:effectLst/>
              <a:ea typeface="Aptos" panose="020B0004020202020204" pitchFamily="34" charset="0"/>
              <a:cs typeface="Aptos" panose="020B0004020202020204" pitchFamily="34" charset="0"/>
            </a:endParaRPr>
          </a:p>
          <a:p>
            <a:pPr marL="342900" lvl="0" indent="-342900">
              <a:buFont typeface="+mj-lt"/>
              <a:buAutoNum type="arabicPeriod"/>
              <a:tabLst>
                <a:tab pos="457200" algn="l"/>
              </a:tabLst>
            </a:pPr>
            <a:r>
              <a:rPr lang="en-GB" sz="1100" dirty="0">
                <a:solidFill>
                  <a:srgbClr val="000000"/>
                </a:solidFill>
                <a:effectLst/>
                <a:ea typeface="Times New Roman" panose="02020603050405020304" pitchFamily="18" charset="0"/>
                <a:cs typeface="Aptos" panose="020B0004020202020204" pitchFamily="34" charset="0"/>
              </a:rPr>
              <a:t>Preventing skin tears</a:t>
            </a:r>
            <a:endParaRPr lang="en-GB" sz="1100" dirty="0">
              <a:solidFill>
                <a:srgbClr val="000000"/>
              </a:solidFill>
              <a:effectLst/>
              <a:ea typeface="Aptos" panose="020B0004020202020204" pitchFamily="34" charset="0"/>
              <a:cs typeface="Aptos" panose="020B0004020202020204" pitchFamily="34" charset="0"/>
            </a:endParaRPr>
          </a:p>
          <a:p>
            <a:pPr marL="342900" lvl="0" indent="-342900">
              <a:buFont typeface="+mj-lt"/>
              <a:buAutoNum type="arabicPeriod"/>
              <a:tabLst>
                <a:tab pos="457200" algn="l"/>
              </a:tabLst>
            </a:pPr>
            <a:r>
              <a:rPr lang="en-GB" sz="1100" dirty="0">
                <a:solidFill>
                  <a:srgbClr val="000000"/>
                </a:solidFill>
                <a:effectLst/>
                <a:ea typeface="Times New Roman" panose="02020603050405020304" pitchFamily="18" charset="0"/>
                <a:cs typeface="Aptos" panose="020B0004020202020204" pitchFamily="34" charset="0"/>
              </a:rPr>
              <a:t>Moisture associated skin damage; identifying, preventing and treating</a:t>
            </a:r>
            <a:endParaRPr lang="en-GB" sz="1100" dirty="0">
              <a:solidFill>
                <a:srgbClr val="000000"/>
              </a:solidFill>
              <a:effectLst/>
              <a:ea typeface="Aptos" panose="020B0004020202020204" pitchFamily="34" charset="0"/>
              <a:cs typeface="Aptos" panose="020B0004020202020204" pitchFamily="34" charset="0"/>
            </a:endParaRPr>
          </a:p>
          <a:p>
            <a:pPr marL="342900" lvl="0" indent="-342900">
              <a:buFont typeface="+mj-lt"/>
              <a:buAutoNum type="arabicPeriod"/>
              <a:tabLst>
                <a:tab pos="457200" algn="l"/>
              </a:tabLst>
            </a:pPr>
            <a:r>
              <a:rPr lang="en-GB" sz="1100" dirty="0">
                <a:solidFill>
                  <a:srgbClr val="000000"/>
                </a:solidFill>
                <a:effectLst/>
                <a:ea typeface="Times New Roman" panose="02020603050405020304" pitchFamily="18" charset="0"/>
                <a:cs typeface="Aptos" panose="020B0004020202020204" pitchFamily="34" charset="0"/>
              </a:rPr>
              <a:t>Pressure ulcers risk assessment; the aSSKINg bundle.</a:t>
            </a:r>
            <a:endParaRPr lang="en-GB" sz="1100" dirty="0">
              <a:solidFill>
                <a:srgbClr val="000000"/>
              </a:solidFill>
              <a:effectLst/>
              <a:ea typeface="Aptos" panose="020B0004020202020204" pitchFamily="34" charset="0"/>
              <a:cs typeface="Aptos" panose="020B0004020202020204" pitchFamily="34" charset="0"/>
            </a:endParaRPr>
          </a:p>
          <a:p>
            <a:pPr marL="742950" lvl="1" indent="-285750">
              <a:buFont typeface="+mj-lt"/>
              <a:buAutoNum type="alphaLcPeriod"/>
              <a:tabLst>
                <a:tab pos="914400" algn="l"/>
              </a:tabLst>
            </a:pPr>
            <a:r>
              <a:rPr lang="en-GB" sz="1100" dirty="0">
                <a:solidFill>
                  <a:srgbClr val="000000"/>
                </a:solidFill>
                <a:effectLst/>
                <a:ea typeface="Times New Roman" panose="02020603050405020304" pitchFamily="18" charset="0"/>
                <a:cs typeface="Aptos" panose="020B0004020202020204" pitchFamily="34" charset="0"/>
              </a:rPr>
              <a:t>assessment</a:t>
            </a:r>
            <a:endParaRPr lang="en-GB" sz="1100" dirty="0">
              <a:solidFill>
                <a:srgbClr val="000000"/>
              </a:solidFill>
              <a:effectLst/>
              <a:ea typeface="Aptos" panose="020B0004020202020204" pitchFamily="34" charset="0"/>
              <a:cs typeface="Aptos" panose="020B0004020202020204" pitchFamily="34" charset="0"/>
            </a:endParaRPr>
          </a:p>
          <a:p>
            <a:pPr marL="742950" lvl="1" indent="-285750">
              <a:buFont typeface="+mj-lt"/>
              <a:buAutoNum type="alphaLcPeriod"/>
              <a:tabLst>
                <a:tab pos="914400" algn="l"/>
              </a:tabLst>
            </a:pPr>
            <a:r>
              <a:rPr lang="en-GB" sz="1100" dirty="0">
                <a:solidFill>
                  <a:srgbClr val="000000"/>
                </a:solidFill>
                <a:effectLst/>
                <a:ea typeface="Times New Roman" panose="02020603050405020304" pitchFamily="18" charset="0"/>
                <a:cs typeface="Aptos" panose="020B0004020202020204" pitchFamily="34" charset="0"/>
              </a:rPr>
              <a:t>Surface</a:t>
            </a:r>
            <a:endParaRPr lang="en-GB" sz="1100" dirty="0">
              <a:solidFill>
                <a:srgbClr val="000000"/>
              </a:solidFill>
              <a:effectLst/>
              <a:ea typeface="Aptos" panose="020B0004020202020204" pitchFamily="34" charset="0"/>
              <a:cs typeface="Aptos" panose="020B0004020202020204" pitchFamily="34" charset="0"/>
            </a:endParaRPr>
          </a:p>
          <a:p>
            <a:pPr marL="742950" lvl="1" indent="-285750">
              <a:buFont typeface="+mj-lt"/>
              <a:buAutoNum type="alphaLcPeriod"/>
              <a:tabLst>
                <a:tab pos="914400" algn="l"/>
              </a:tabLst>
            </a:pPr>
            <a:r>
              <a:rPr lang="en-GB" sz="1100" dirty="0">
                <a:solidFill>
                  <a:srgbClr val="000000"/>
                </a:solidFill>
                <a:effectLst/>
                <a:ea typeface="Times New Roman" panose="02020603050405020304" pitchFamily="18" charset="0"/>
                <a:cs typeface="Aptos" panose="020B0004020202020204" pitchFamily="34" charset="0"/>
              </a:rPr>
              <a:t>Skin</a:t>
            </a:r>
            <a:endParaRPr lang="en-GB" sz="1100" dirty="0">
              <a:solidFill>
                <a:srgbClr val="000000"/>
              </a:solidFill>
              <a:effectLst/>
              <a:ea typeface="Aptos" panose="020B0004020202020204" pitchFamily="34" charset="0"/>
              <a:cs typeface="Aptos" panose="020B0004020202020204" pitchFamily="34" charset="0"/>
            </a:endParaRPr>
          </a:p>
          <a:p>
            <a:pPr marL="742950" lvl="1" indent="-285750">
              <a:buFont typeface="+mj-lt"/>
              <a:buAutoNum type="alphaLcPeriod"/>
              <a:tabLst>
                <a:tab pos="914400" algn="l"/>
              </a:tabLst>
            </a:pPr>
            <a:r>
              <a:rPr lang="en-GB" sz="1100" dirty="0">
                <a:solidFill>
                  <a:srgbClr val="000000"/>
                </a:solidFill>
                <a:effectLst/>
                <a:ea typeface="Times New Roman" panose="02020603050405020304" pitchFamily="18" charset="0"/>
                <a:cs typeface="Aptos" panose="020B0004020202020204" pitchFamily="34" charset="0"/>
              </a:rPr>
              <a:t>Keep Moving</a:t>
            </a:r>
            <a:endParaRPr lang="en-GB" sz="1100" dirty="0">
              <a:solidFill>
                <a:srgbClr val="000000"/>
              </a:solidFill>
              <a:effectLst/>
              <a:ea typeface="Aptos" panose="020B0004020202020204" pitchFamily="34" charset="0"/>
              <a:cs typeface="Aptos" panose="020B0004020202020204" pitchFamily="34" charset="0"/>
            </a:endParaRPr>
          </a:p>
          <a:p>
            <a:pPr marL="742950" lvl="1" indent="-285750">
              <a:buFont typeface="+mj-lt"/>
              <a:buAutoNum type="alphaLcPeriod"/>
              <a:tabLst>
                <a:tab pos="914400" algn="l"/>
              </a:tabLst>
            </a:pPr>
            <a:r>
              <a:rPr lang="en-GB" sz="1100" dirty="0">
                <a:solidFill>
                  <a:srgbClr val="000000"/>
                </a:solidFill>
                <a:effectLst/>
                <a:ea typeface="Times New Roman" panose="02020603050405020304" pitchFamily="18" charset="0"/>
                <a:cs typeface="Aptos" panose="020B0004020202020204" pitchFamily="34" charset="0"/>
              </a:rPr>
              <a:t>Incontinence</a:t>
            </a:r>
            <a:endParaRPr lang="en-GB" sz="1100" dirty="0">
              <a:solidFill>
                <a:srgbClr val="000000"/>
              </a:solidFill>
              <a:effectLst/>
              <a:ea typeface="Aptos" panose="020B0004020202020204" pitchFamily="34" charset="0"/>
              <a:cs typeface="Aptos" panose="020B0004020202020204" pitchFamily="34" charset="0"/>
            </a:endParaRPr>
          </a:p>
          <a:p>
            <a:pPr marL="742950" lvl="1" indent="-285750">
              <a:buFont typeface="+mj-lt"/>
              <a:buAutoNum type="alphaLcPeriod"/>
              <a:tabLst>
                <a:tab pos="914400" algn="l"/>
              </a:tabLst>
            </a:pPr>
            <a:r>
              <a:rPr lang="en-GB" sz="1100" dirty="0">
                <a:solidFill>
                  <a:srgbClr val="000000"/>
                </a:solidFill>
                <a:effectLst/>
                <a:ea typeface="Times New Roman" panose="02020603050405020304" pitchFamily="18" charset="0"/>
                <a:cs typeface="Aptos" panose="020B0004020202020204" pitchFamily="34" charset="0"/>
              </a:rPr>
              <a:t>Nutrition</a:t>
            </a:r>
            <a:endParaRPr lang="en-GB" sz="1100" dirty="0">
              <a:solidFill>
                <a:srgbClr val="000000"/>
              </a:solidFill>
              <a:effectLst/>
              <a:ea typeface="Aptos" panose="020B0004020202020204" pitchFamily="34" charset="0"/>
              <a:cs typeface="Aptos" panose="020B0004020202020204" pitchFamily="34" charset="0"/>
            </a:endParaRPr>
          </a:p>
          <a:p>
            <a:pPr marL="742950" lvl="1" indent="-285750">
              <a:buFont typeface="+mj-lt"/>
              <a:buAutoNum type="alphaLcPeriod"/>
              <a:tabLst>
                <a:tab pos="914400" algn="l"/>
              </a:tabLst>
            </a:pPr>
            <a:r>
              <a:rPr lang="en-GB" sz="1100" dirty="0">
                <a:solidFill>
                  <a:srgbClr val="000000"/>
                </a:solidFill>
                <a:effectLst/>
                <a:ea typeface="Times New Roman" panose="02020603050405020304" pitchFamily="18" charset="0"/>
                <a:cs typeface="Aptos" panose="020B0004020202020204" pitchFamily="34" charset="0"/>
              </a:rPr>
              <a:t>get help/ give advice</a:t>
            </a:r>
            <a:endParaRPr lang="en-GB" sz="1100" dirty="0">
              <a:ea typeface="Times New Roman" panose="02020603050405020304" pitchFamily="18" charset="0"/>
              <a:cs typeface="Calibri" panose="020F0502020204030204" pitchFamily="34" charset="0"/>
            </a:endParaRPr>
          </a:p>
          <a:p>
            <a:pPr marL="171450" indent="-171450">
              <a:lnSpc>
                <a:spcPct val="107000"/>
              </a:lnSpc>
              <a:spcAft>
                <a:spcPts val="800"/>
              </a:spcAft>
              <a:buFont typeface="Wingdings" panose="05000000000000000000" pitchFamily="2" charset="2"/>
              <a:buChar char="Ø"/>
            </a:pPr>
            <a:endParaRPr lang="en-GB" sz="1100" dirty="0">
              <a:latin typeface="Century Gothic" panose="020B0502020202020204" pitchFamily="34" charset="0"/>
              <a:ea typeface="Times New Roman" panose="02020603050405020304" pitchFamily="18" charset="0"/>
              <a:cs typeface="Calibri" panose="020F0502020204030204" pitchFamily="34" charset="0"/>
            </a:endParaRPr>
          </a:p>
        </p:txBody>
      </p:sp>
      <p:sp>
        <p:nvSpPr>
          <p:cNvPr id="15" name="TextBox 14">
            <a:extLst>
              <a:ext uri="{FF2B5EF4-FFF2-40B4-BE49-F238E27FC236}">
                <a16:creationId xmlns:a16="http://schemas.microsoft.com/office/drawing/2014/main" id="{B3F663C0-29A8-7653-455D-A2726C9D25DA}"/>
              </a:ext>
            </a:extLst>
          </p:cNvPr>
          <p:cNvSpPr txBox="1"/>
          <p:nvPr/>
        </p:nvSpPr>
        <p:spPr>
          <a:xfrm>
            <a:off x="8348009" y="3706931"/>
            <a:ext cx="3347767" cy="477054"/>
          </a:xfrm>
          <a:prstGeom prst="rect">
            <a:avLst/>
          </a:prstGeom>
          <a:noFill/>
          <a:ln>
            <a:solidFill>
              <a:schemeClr val="accent6"/>
            </a:solidFill>
          </a:ln>
        </p:spPr>
        <p:txBody>
          <a:bodyPr wrap="square" rtlCol="0">
            <a:spAutoFit/>
          </a:bodyPr>
          <a:lstStyle/>
          <a:p>
            <a:r>
              <a:rPr lang="en-GB" sz="1400" b="1" dirty="0">
                <a:solidFill>
                  <a:schemeClr val="accent6"/>
                </a:solidFill>
              </a:rPr>
              <a:t>Dates Times Venue:</a:t>
            </a:r>
          </a:p>
          <a:p>
            <a:r>
              <a:rPr lang="en-GB" sz="1100" dirty="0"/>
              <a:t>Online eLearning at individual’s convenience</a:t>
            </a:r>
          </a:p>
        </p:txBody>
      </p:sp>
      <p:sp>
        <p:nvSpPr>
          <p:cNvPr id="17" name="TextBox 16">
            <a:extLst>
              <a:ext uri="{FF2B5EF4-FFF2-40B4-BE49-F238E27FC236}">
                <a16:creationId xmlns:a16="http://schemas.microsoft.com/office/drawing/2014/main" id="{1781E83B-9954-F802-8348-5B3B82A97EF8}"/>
              </a:ext>
            </a:extLst>
          </p:cNvPr>
          <p:cNvSpPr txBox="1"/>
          <p:nvPr/>
        </p:nvSpPr>
        <p:spPr>
          <a:xfrm>
            <a:off x="8374092" y="4520235"/>
            <a:ext cx="3361434" cy="1160061"/>
          </a:xfrm>
          <a:prstGeom prst="rect">
            <a:avLst/>
          </a:prstGeom>
          <a:noFill/>
          <a:ln>
            <a:solidFill>
              <a:schemeClr val="accent6"/>
            </a:solidFill>
          </a:ln>
        </p:spPr>
        <p:txBody>
          <a:bodyPr wrap="square">
            <a:spAutoFit/>
          </a:bodyPr>
          <a:lstStyle/>
          <a:p>
            <a:pPr>
              <a:lnSpc>
                <a:spcPct val="107000"/>
              </a:lnSpc>
              <a:spcAft>
                <a:spcPts val="800"/>
              </a:spcAft>
            </a:pPr>
            <a:r>
              <a:rPr lang="en-GB" sz="1400" b="1" dirty="0">
                <a:solidFill>
                  <a:schemeClr val="accent6"/>
                </a:solidFill>
              </a:rPr>
              <a:t>How to register/enrol:</a:t>
            </a:r>
          </a:p>
          <a:p>
            <a:pPr>
              <a:lnSpc>
                <a:spcPct val="107000"/>
              </a:lnSpc>
              <a:spcAft>
                <a:spcPts val="800"/>
              </a:spcAft>
            </a:pPr>
            <a:r>
              <a:rPr lang="en-GB" sz="1100" b="1" dirty="0"/>
              <a:t>Follow link below to access the online webinar</a:t>
            </a:r>
          </a:p>
          <a:p>
            <a:pPr>
              <a:lnSpc>
                <a:spcPct val="107000"/>
              </a:lnSpc>
              <a:spcAft>
                <a:spcPts val="800"/>
              </a:spcAft>
            </a:pPr>
            <a:r>
              <a:rPr lang="en-GB" sz="1100" b="1" u="sng" dirty="0">
                <a:effectLst/>
                <a:ea typeface="Times New Roman" panose="02020603050405020304" pitchFamily="18" charset="0"/>
                <a:hlinkClick r:id="rId2" tooltip="Original URL: https://vimeo.com/882996616/a3552ced57?share=copy. Click or tap if you trust this link.">
                  <a:extLst>
                    <a:ext uri="{A12FA001-AC4F-418D-AE19-62706E023703}">
                      <ahyp:hlinkClr xmlns:ahyp="http://schemas.microsoft.com/office/drawing/2018/hyperlinkcolor" val="tx"/>
                    </a:ext>
                  </a:extLst>
                </a:hlinkClick>
              </a:rPr>
              <a:t>https://vimeo.com/882996616/a3552ced57</a:t>
            </a:r>
            <a:endParaRPr lang="en-GB" sz="1100" b="1" dirty="0">
              <a:effectLst/>
              <a:ea typeface="Calibri" panose="020F0502020204030204" pitchFamily="34" charset="0"/>
            </a:endParaRPr>
          </a:p>
          <a:p>
            <a:pPr>
              <a:lnSpc>
                <a:spcPct val="107000"/>
              </a:lnSpc>
              <a:spcAft>
                <a:spcPts val="800"/>
              </a:spcAft>
            </a:pPr>
            <a:endParaRPr lang="en-GB" sz="1100" dirty="0"/>
          </a:p>
        </p:txBody>
      </p:sp>
      <p:sp>
        <p:nvSpPr>
          <p:cNvPr id="2" name="TextBox 1">
            <a:extLst>
              <a:ext uri="{FF2B5EF4-FFF2-40B4-BE49-F238E27FC236}">
                <a16:creationId xmlns:a16="http://schemas.microsoft.com/office/drawing/2014/main" id="{D6B24EA9-9115-E640-2EBC-7126F781CB76}"/>
              </a:ext>
            </a:extLst>
          </p:cNvPr>
          <p:cNvSpPr txBox="1"/>
          <p:nvPr/>
        </p:nvSpPr>
        <p:spPr>
          <a:xfrm>
            <a:off x="421003" y="1172574"/>
            <a:ext cx="8712968" cy="600164"/>
          </a:xfrm>
          <a:prstGeom prst="rect">
            <a:avLst/>
          </a:prstGeom>
          <a:noFill/>
          <a:ln>
            <a:solidFill>
              <a:schemeClr val="accent6"/>
            </a:solidFill>
          </a:ln>
        </p:spPr>
        <p:txBody>
          <a:bodyPr wrap="square" rtlCol="0">
            <a:spAutoFit/>
          </a:bodyPr>
          <a:lstStyle/>
          <a:p>
            <a:r>
              <a:rPr lang="en-GB" sz="1100" dirty="0"/>
              <a:t>This training video has been produced by Luton Cambridge Community Services Tissue Viability Team and has been agreed by the Tissue Viability teams in Bedfordshire (ELFT) and Milton Keynes (CNWL) to be adopted as the awareness training for all Care Homes across BLMK.</a:t>
            </a:r>
          </a:p>
        </p:txBody>
      </p:sp>
    </p:spTree>
    <p:extLst>
      <p:ext uri="{BB962C8B-B14F-4D97-AF65-F5344CB8AC3E}">
        <p14:creationId xmlns:p14="http://schemas.microsoft.com/office/powerpoint/2010/main" val="28238009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9F5677D-AB0B-3046-8959-204B53F265D4}"/>
              </a:ext>
            </a:extLst>
          </p:cNvPr>
          <p:cNvSpPr>
            <a:spLocks noGrp="1"/>
          </p:cNvSpPr>
          <p:nvPr>
            <p:ph type="title"/>
          </p:nvPr>
        </p:nvSpPr>
        <p:spPr>
          <a:xfrm>
            <a:off x="401468" y="171161"/>
            <a:ext cx="8812915" cy="814403"/>
          </a:xfrm>
        </p:spPr>
        <p:txBody>
          <a:bodyPr>
            <a:normAutofit fontScale="90000"/>
          </a:bodyPr>
          <a:lstStyle/>
          <a:p>
            <a:r>
              <a:rPr lang="en-US" dirty="0">
                <a:solidFill>
                  <a:schemeClr val="accent6"/>
                </a:solidFill>
              </a:rPr>
              <a:t>Wound Care (Skin) Champion</a:t>
            </a:r>
            <a:br>
              <a:rPr lang="en-US" dirty="0"/>
            </a:br>
            <a:endParaRPr lang="en-US" sz="1400" dirty="0"/>
          </a:p>
        </p:txBody>
      </p:sp>
      <p:sp>
        <p:nvSpPr>
          <p:cNvPr id="5" name="Footer Placeholder 4">
            <a:extLst>
              <a:ext uri="{FF2B5EF4-FFF2-40B4-BE49-F238E27FC236}">
                <a16:creationId xmlns:a16="http://schemas.microsoft.com/office/drawing/2014/main" id="{12FC4B26-40DE-C840-B880-89B0F9E655A8}"/>
              </a:ext>
            </a:extLst>
          </p:cNvPr>
          <p:cNvSpPr>
            <a:spLocks noGrp="1"/>
          </p:cNvSpPr>
          <p:nvPr>
            <p:ph type="ftr" sz="quarter" idx="11"/>
          </p:nvPr>
        </p:nvSpPr>
        <p:spPr>
          <a:xfrm>
            <a:off x="346659" y="6368383"/>
            <a:ext cx="7403008" cy="365125"/>
          </a:xfrm>
        </p:spPr>
        <p:txBody>
          <a:bodyPr/>
          <a:lstStyle/>
          <a:p>
            <a:r>
              <a:rPr lang="en-GB" b="1" dirty="0" err="1"/>
              <a:t>Bedfordshire,</a:t>
            </a:r>
            <a:r>
              <a:rPr lang="en-GB" b="1" dirty="0"/>
              <a:t> Luton and Milton Keynes Health and Care Partnership</a:t>
            </a:r>
            <a:endParaRPr lang="en-GB" dirty="0"/>
          </a:p>
        </p:txBody>
      </p:sp>
      <p:sp>
        <p:nvSpPr>
          <p:cNvPr id="6" name="Slide Number Placeholder 5">
            <a:extLst>
              <a:ext uri="{FF2B5EF4-FFF2-40B4-BE49-F238E27FC236}">
                <a16:creationId xmlns:a16="http://schemas.microsoft.com/office/drawing/2014/main" id="{17135F3E-2E0B-FD4F-A631-FFE9F2B87C7D}"/>
              </a:ext>
            </a:extLst>
          </p:cNvPr>
          <p:cNvSpPr>
            <a:spLocks noGrp="1"/>
          </p:cNvSpPr>
          <p:nvPr>
            <p:ph type="sldNum" sz="quarter" idx="12"/>
          </p:nvPr>
        </p:nvSpPr>
        <p:spPr/>
        <p:txBody>
          <a:bodyPr/>
          <a:lstStyle/>
          <a:p>
            <a:fld id="{30A60DCE-9105-48A5-8A92-25C9283756D1}" type="slidenum">
              <a:rPr lang="en-GB" smtClean="0"/>
              <a:pPr/>
              <a:t>33</a:t>
            </a:fld>
            <a:endParaRPr lang="en-GB" dirty="0"/>
          </a:p>
        </p:txBody>
      </p:sp>
      <p:sp>
        <p:nvSpPr>
          <p:cNvPr id="10" name="TextBox 9">
            <a:extLst>
              <a:ext uri="{FF2B5EF4-FFF2-40B4-BE49-F238E27FC236}">
                <a16:creationId xmlns:a16="http://schemas.microsoft.com/office/drawing/2014/main" id="{87B9808F-6EF9-6FC4-AC08-B70056F4C77D}"/>
              </a:ext>
            </a:extLst>
          </p:cNvPr>
          <p:cNvSpPr txBox="1"/>
          <p:nvPr/>
        </p:nvSpPr>
        <p:spPr>
          <a:xfrm>
            <a:off x="356234" y="3877860"/>
            <a:ext cx="2800674" cy="815608"/>
          </a:xfrm>
          <a:prstGeom prst="rect">
            <a:avLst/>
          </a:prstGeom>
          <a:noFill/>
          <a:ln>
            <a:solidFill>
              <a:schemeClr val="accent6"/>
            </a:solidFill>
          </a:ln>
        </p:spPr>
        <p:txBody>
          <a:bodyPr wrap="square" rtlCol="0">
            <a:spAutoFit/>
          </a:bodyPr>
          <a:lstStyle/>
          <a:p>
            <a:r>
              <a:rPr lang="en-GB" sz="1400" b="1" dirty="0">
                <a:solidFill>
                  <a:schemeClr val="accent6"/>
                </a:solidFill>
              </a:rPr>
              <a:t>Who is the training for:</a:t>
            </a:r>
          </a:p>
          <a:p>
            <a:r>
              <a:rPr lang="en-GB" sz="1100" dirty="0"/>
              <a:t>All adult social care staff working in Care Home Settings</a:t>
            </a:r>
          </a:p>
          <a:p>
            <a:endParaRPr lang="en-GB" sz="1100" dirty="0"/>
          </a:p>
        </p:txBody>
      </p:sp>
      <p:sp>
        <p:nvSpPr>
          <p:cNvPr id="11" name="TextBox 10">
            <a:extLst>
              <a:ext uri="{FF2B5EF4-FFF2-40B4-BE49-F238E27FC236}">
                <a16:creationId xmlns:a16="http://schemas.microsoft.com/office/drawing/2014/main" id="{44AA2948-6D63-1ECB-A226-D469E0F1705C}"/>
              </a:ext>
            </a:extLst>
          </p:cNvPr>
          <p:cNvSpPr txBox="1"/>
          <p:nvPr/>
        </p:nvSpPr>
        <p:spPr>
          <a:xfrm>
            <a:off x="8871525" y="1583712"/>
            <a:ext cx="2842309" cy="2046714"/>
          </a:xfrm>
          <a:prstGeom prst="rect">
            <a:avLst/>
          </a:prstGeom>
          <a:noFill/>
          <a:ln>
            <a:solidFill>
              <a:schemeClr val="accent6"/>
            </a:solidFill>
          </a:ln>
        </p:spPr>
        <p:txBody>
          <a:bodyPr wrap="square" rtlCol="0">
            <a:spAutoFit/>
          </a:bodyPr>
          <a:lstStyle/>
          <a:p>
            <a:pPr lvl="0">
              <a:defRPr/>
            </a:pPr>
            <a:r>
              <a:rPr lang="en-GB" sz="1400" b="1" dirty="0">
                <a:solidFill>
                  <a:schemeClr val="accent6"/>
                </a:solidFill>
              </a:rPr>
              <a:t>How long is the training:</a:t>
            </a:r>
          </a:p>
          <a:p>
            <a:pPr lvl="0">
              <a:defRPr/>
            </a:pPr>
            <a:endParaRPr lang="en-GB" sz="1400" b="1" dirty="0">
              <a:solidFill>
                <a:schemeClr val="accent4"/>
              </a:solidFill>
              <a:latin typeface="+mj-lt"/>
            </a:endParaRPr>
          </a:p>
          <a:p>
            <a:pPr lvl="0">
              <a:defRPr/>
            </a:pPr>
            <a:r>
              <a:rPr lang="en-GB" sz="1100" dirty="0">
                <a:solidFill>
                  <a:srgbClr val="000000"/>
                </a:solidFill>
                <a:latin typeface="+mj-lt"/>
              </a:rPr>
              <a:t>The eLearning consists of 7 modules with each module taking 30 to 60 minutes to complete. </a:t>
            </a:r>
          </a:p>
          <a:p>
            <a:pPr lvl="0">
              <a:defRPr/>
            </a:pPr>
            <a:r>
              <a:rPr lang="en-GB" sz="1100" b="1" dirty="0">
                <a:solidFill>
                  <a:srgbClr val="000000"/>
                </a:solidFill>
                <a:latin typeface="+mj-lt"/>
              </a:rPr>
              <a:t>OR</a:t>
            </a:r>
          </a:p>
          <a:p>
            <a:pPr lvl="0">
              <a:defRPr/>
            </a:pPr>
            <a:r>
              <a:rPr lang="en-GB" sz="1100" dirty="0">
                <a:solidFill>
                  <a:prstClr val="black"/>
                </a:solidFill>
                <a:latin typeface="+mj-lt"/>
              </a:rPr>
              <a:t>The virtual programme consists of 4 one-hour webinars to attend (you must complete all 4 modules to be recognised as a champion).</a:t>
            </a:r>
            <a:endParaRPr lang="en-GB" sz="1100" b="0" i="0" dirty="0">
              <a:solidFill>
                <a:srgbClr val="000000"/>
              </a:solidFill>
              <a:effectLst/>
            </a:endParaRPr>
          </a:p>
          <a:p>
            <a:endParaRPr lang="en-GB" sz="1100" dirty="0"/>
          </a:p>
        </p:txBody>
      </p:sp>
      <p:sp>
        <p:nvSpPr>
          <p:cNvPr id="12" name="TextBox 11">
            <a:extLst>
              <a:ext uri="{FF2B5EF4-FFF2-40B4-BE49-F238E27FC236}">
                <a16:creationId xmlns:a16="http://schemas.microsoft.com/office/drawing/2014/main" id="{336EF446-78D0-E3D2-3B26-D7E72DA63BF1}"/>
              </a:ext>
            </a:extLst>
          </p:cNvPr>
          <p:cNvSpPr txBox="1"/>
          <p:nvPr/>
        </p:nvSpPr>
        <p:spPr>
          <a:xfrm>
            <a:off x="371035" y="1563815"/>
            <a:ext cx="2776297" cy="2152064"/>
          </a:xfrm>
          <a:prstGeom prst="rect">
            <a:avLst/>
          </a:prstGeom>
          <a:noFill/>
          <a:ln>
            <a:solidFill>
              <a:schemeClr val="accent6"/>
            </a:solidFill>
          </a:ln>
        </p:spPr>
        <p:txBody>
          <a:bodyPr wrap="square" rtlCol="0">
            <a:spAutoFit/>
          </a:bodyPr>
          <a:lstStyle/>
          <a:p>
            <a:pPr>
              <a:lnSpc>
                <a:spcPct val="107000"/>
              </a:lnSpc>
              <a:spcAft>
                <a:spcPts val="800"/>
              </a:spcAft>
            </a:pPr>
            <a:r>
              <a:rPr lang="en-GB" sz="1400" b="1" dirty="0">
                <a:solidFill>
                  <a:schemeClr val="accent6"/>
                </a:solidFill>
              </a:rPr>
              <a:t>Course Overview:</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j-lt"/>
                <a:ea typeface="+mn-ea"/>
                <a:cs typeface="+mn-cs"/>
              </a:rPr>
              <a:t>eLearning - Tier 1 – Training is suitable for staff working in care settings and will provide you with  the knowledge and skills to champion wound care for your residents.</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j-lt"/>
                <a:ea typeface="+mn-ea"/>
                <a:cs typeface="+mn-cs"/>
              </a:rPr>
              <a:t>Virtual – Attendance at all 4 sessions will provide you with knowledge and skills to be a champion on wound care for your residents</a:t>
            </a:r>
          </a:p>
        </p:txBody>
      </p:sp>
      <p:sp>
        <p:nvSpPr>
          <p:cNvPr id="13" name="TextBox 12">
            <a:extLst>
              <a:ext uri="{FF2B5EF4-FFF2-40B4-BE49-F238E27FC236}">
                <a16:creationId xmlns:a16="http://schemas.microsoft.com/office/drawing/2014/main" id="{E61E53FE-9E6C-B5F3-D7B8-9CF4B9F30F16}"/>
              </a:ext>
            </a:extLst>
          </p:cNvPr>
          <p:cNvSpPr txBox="1"/>
          <p:nvPr/>
        </p:nvSpPr>
        <p:spPr>
          <a:xfrm>
            <a:off x="3293917" y="1553062"/>
            <a:ext cx="5444582" cy="3231654"/>
          </a:xfrm>
          <a:prstGeom prst="rect">
            <a:avLst/>
          </a:prstGeom>
          <a:noFill/>
          <a:ln>
            <a:solidFill>
              <a:schemeClr val="accent6"/>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accent6"/>
                </a:solidFill>
              </a:rPr>
              <a:t>Key Learning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sng" strike="noStrike" kern="1200" cap="none" spc="0" normalizeH="0" baseline="0" noProof="0" dirty="0">
              <a:ln>
                <a:noFill/>
              </a:ln>
              <a:solidFill>
                <a:schemeClr val="accent4"/>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sng" strike="noStrike" kern="1200" cap="none" spc="0" normalizeH="0" baseline="0" noProof="0" dirty="0">
                <a:ln>
                  <a:noFill/>
                </a:ln>
                <a:solidFill>
                  <a:srgbClr val="000000"/>
                </a:solidFill>
                <a:effectLst/>
                <a:uLnTx/>
                <a:uFillTx/>
                <a:latin typeface="+mj-lt"/>
                <a:ea typeface="+mn-ea"/>
                <a:cs typeface="+mn-cs"/>
              </a:rPr>
              <a:t>eLearning Tier 1</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100" b="0" i="0" u="none" strike="noStrike" kern="1200" cap="none" spc="0" normalizeH="0" baseline="0" noProof="0" dirty="0">
                <a:ln>
                  <a:noFill/>
                </a:ln>
                <a:solidFill>
                  <a:srgbClr val="000000"/>
                </a:solidFill>
                <a:effectLst/>
                <a:uLnTx/>
                <a:uFillTx/>
                <a:latin typeface="+mj-lt"/>
                <a:ea typeface="+mn-ea"/>
                <a:cs typeface="+mn-cs"/>
              </a:rPr>
              <a:t>Essentials of Skin Care – Skin anatomy, function and assessment.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100" b="0" i="0" u="none" strike="noStrike" kern="1200" cap="none" spc="0" normalizeH="0" baseline="0" noProof="0" dirty="0">
                <a:ln>
                  <a:noFill/>
                </a:ln>
                <a:solidFill>
                  <a:srgbClr val="000000"/>
                </a:solidFill>
                <a:effectLst/>
                <a:uLnTx/>
                <a:uFillTx/>
                <a:latin typeface="+mj-lt"/>
                <a:ea typeface="+mn-ea"/>
                <a:cs typeface="+mn-cs"/>
              </a:rPr>
              <a:t>Essentials of Wound Assessment – Different types of wounds and assessments.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100" b="0" i="0" u="none" strike="noStrike" kern="1200" cap="none" spc="0" normalizeH="0" baseline="0" noProof="0" dirty="0">
                <a:ln>
                  <a:noFill/>
                </a:ln>
                <a:solidFill>
                  <a:srgbClr val="000000"/>
                </a:solidFill>
                <a:effectLst/>
                <a:uLnTx/>
                <a:uFillTx/>
                <a:latin typeface="+mj-lt"/>
                <a:ea typeface="+mn-ea"/>
                <a:cs typeface="+mn-cs"/>
              </a:rPr>
              <a:t>Essentials of Leg Ulceration – Causes, types and their management.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100" b="0" i="0" u="none" strike="noStrike" kern="1200" cap="none" spc="0" normalizeH="0" baseline="0" noProof="0" dirty="0">
                <a:ln>
                  <a:noFill/>
                </a:ln>
                <a:solidFill>
                  <a:srgbClr val="000000"/>
                </a:solidFill>
                <a:effectLst/>
                <a:uLnTx/>
                <a:uFillTx/>
                <a:latin typeface="+mj-lt"/>
                <a:ea typeface="+mn-ea"/>
                <a:cs typeface="+mn-cs"/>
              </a:rPr>
              <a:t>Essentials of the Foot at Risk – Anatomy, foot assessment and making referrals.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100" b="0" i="0" u="none" strike="noStrike" kern="1200" cap="none" spc="0" normalizeH="0" baseline="0" noProof="0" dirty="0">
                <a:ln>
                  <a:noFill/>
                </a:ln>
                <a:solidFill>
                  <a:srgbClr val="000000"/>
                </a:solidFill>
                <a:effectLst/>
                <a:uLnTx/>
                <a:uFillTx/>
                <a:latin typeface="+mj-lt"/>
                <a:ea typeface="+mn-ea"/>
                <a:cs typeface="+mn-cs"/>
              </a:rPr>
              <a:t>Essentials of Pressure Ulcer Prevention – Using the </a:t>
            </a:r>
            <a:r>
              <a:rPr kumimoji="0" lang="en-GB" sz="1100" b="0" i="0" u="none" strike="noStrike" kern="1200" cap="none" spc="0" normalizeH="0" baseline="0" noProof="0" dirty="0" err="1">
                <a:ln>
                  <a:noFill/>
                </a:ln>
                <a:solidFill>
                  <a:srgbClr val="000000"/>
                </a:solidFill>
                <a:effectLst/>
                <a:uLnTx/>
                <a:uFillTx/>
                <a:latin typeface="+mj-lt"/>
                <a:ea typeface="+mn-ea"/>
                <a:cs typeface="+mn-cs"/>
              </a:rPr>
              <a:t>aSSKINg</a:t>
            </a:r>
            <a:r>
              <a:rPr kumimoji="0" lang="en-GB" sz="1100" b="0" i="0" u="none" strike="noStrike" kern="1200" cap="none" spc="0" normalizeH="0" baseline="0" noProof="0" dirty="0">
                <a:ln>
                  <a:noFill/>
                </a:ln>
                <a:solidFill>
                  <a:srgbClr val="000000"/>
                </a:solidFill>
                <a:effectLst/>
                <a:uLnTx/>
                <a:uFillTx/>
                <a:latin typeface="+mj-lt"/>
                <a:ea typeface="+mn-ea"/>
                <a:cs typeface="+mn-cs"/>
              </a:rPr>
              <a:t> framework</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100" b="0" i="0" u="none" strike="noStrike" kern="1200" cap="none" spc="0" normalizeH="0" baseline="0" noProof="0" dirty="0">
                <a:ln>
                  <a:noFill/>
                </a:ln>
                <a:solidFill>
                  <a:srgbClr val="000000"/>
                </a:solidFill>
                <a:effectLst/>
                <a:uLnTx/>
                <a:uFillTx/>
                <a:latin typeface="+mj-lt"/>
                <a:ea typeface="+mn-ea"/>
                <a:cs typeface="+mn-cs"/>
              </a:rPr>
              <a:t>Nutrition and lifestyle considerations – Nutrition and lifestyle on wound healing</a:t>
            </a:r>
          </a:p>
          <a:p>
            <a:pPr marR="0" lvl="0" algn="l" defTabSz="914400" rtl="0" eaLnBrk="1" fontAlgn="auto" latinLnBrk="0" hangingPunct="1">
              <a:lnSpc>
                <a:spcPct val="100000"/>
              </a:lnSpc>
              <a:spcBef>
                <a:spcPts val="0"/>
              </a:spcBef>
              <a:spcAft>
                <a:spcPts val="0"/>
              </a:spcAft>
              <a:buClrTx/>
              <a:buSzTx/>
              <a:tabLst/>
              <a:defRPr/>
            </a:pPr>
            <a:r>
              <a:rPr kumimoji="0" lang="en-GB" sz="1100" b="1" i="0" u="none" strike="noStrike" kern="1200" cap="none" spc="0" normalizeH="0" baseline="0" noProof="0" dirty="0">
                <a:ln>
                  <a:noFill/>
                </a:ln>
                <a:solidFill>
                  <a:srgbClr val="000000"/>
                </a:solidFill>
                <a:effectLst/>
                <a:uLnTx/>
                <a:uFillTx/>
                <a:latin typeface="+mj-lt"/>
                <a:ea typeface="+mn-ea"/>
                <a:cs typeface="+mn-cs"/>
              </a:rPr>
              <a: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sng" strike="noStrike" kern="1200" cap="none" spc="0" normalizeH="0" baseline="0" noProof="0" dirty="0">
                <a:ln>
                  <a:noFill/>
                </a:ln>
                <a:solidFill>
                  <a:srgbClr val="000000"/>
                </a:solidFill>
                <a:effectLst/>
                <a:uLnTx/>
                <a:uFillTx/>
                <a:latin typeface="+mj-lt"/>
                <a:ea typeface="+mn-ea"/>
                <a:cs typeface="+mn-cs"/>
              </a:rPr>
              <a:t>Virtual Programme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100" b="0" i="0" u="none" strike="noStrike" kern="1200" cap="none" spc="0" normalizeH="0" baseline="0" noProof="0" dirty="0">
                <a:ln>
                  <a:noFill/>
                </a:ln>
                <a:solidFill>
                  <a:srgbClr val="000000"/>
                </a:solidFill>
                <a:effectLst/>
                <a:uLnTx/>
                <a:uFillTx/>
                <a:latin typeface="+mj-lt"/>
                <a:ea typeface="+mn-ea"/>
                <a:cs typeface="+mn-cs"/>
              </a:rPr>
              <a:t>Moisture Associated Skin Damage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100" b="0" i="0" u="none" strike="noStrike" kern="1200" cap="none" spc="0" normalizeH="0" baseline="0" noProof="0" dirty="0">
                <a:ln>
                  <a:noFill/>
                </a:ln>
                <a:solidFill>
                  <a:srgbClr val="000000"/>
                </a:solidFill>
                <a:effectLst/>
                <a:uLnTx/>
                <a:uFillTx/>
                <a:latin typeface="+mj-lt"/>
                <a:ea typeface="+mn-ea"/>
                <a:cs typeface="+mn-cs"/>
              </a:rPr>
              <a:t>Wound Infection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100" b="0" i="0" u="none" strike="noStrike" kern="1200" cap="none" spc="0" normalizeH="0" baseline="0" noProof="0" dirty="0">
                <a:ln>
                  <a:noFill/>
                </a:ln>
                <a:solidFill>
                  <a:srgbClr val="000000"/>
                </a:solidFill>
                <a:effectLst/>
                <a:uLnTx/>
                <a:uFillTx/>
                <a:latin typeface="+mj-lt"/>
                <a:ea typeface="+mn-ea"/>
                <a:cs typeface="+mn-cs"/>
              </a:rPr>
              <a:t>Skin Tear Prevention &amp; Management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100" b="0" i="0" u="none" strike="noStrike" kern="1200" cap="none" spc="0" normalizeH="0" baseline="0" noProof="0" dirty="0">
                <a:ln>
                  <a:noFill/>
                </a:ln>
                <a:solidFill>
                  <a:srgbClr val="000000"/>
                </a:solidFill>
                <a:effectLst/>
                <a:uLnTx/>
                <a:uFillTx/>
                <a:latin typeface="+mj-lt"/>
                <a:ea typeface="+mn-ea"/>
                <a:cs typeface="+mn-cs"/>
              </a:rPr>
              <a:t>Prevention of Pressure Ulcers</a:t>
            </a:r>
            <a:endParaRPr lang="en-GB" sz="1400" b="1" dirty="0">
              <a:solidFill>
                <a:schemeClr val="accent4"/>
              </a:solidFill>
              <a:latin typeface="+mj-lt"/>
            </a:endParaRPr>
          </a:p>
        </p:txBody>
      </p:sp>
      <p:sp>
        <p:nvSpPr>
          <p:cNvPr id="15" name="TextBox 14">
            <a:extLst>
              <a:ext uri="{FF2B5EF4-FFF2-40B4-BE49-F238E27FC236}">
                <a16:creationId xmlns:a16="http://schemas.microsoft.com/office/drawing/2014/main" id="{B3F663C0-29A8-7653-455D-A2726C9D25DA}"/>
              </a:ext>
            </a:extLst>
          </p:cNvPr>
          <p:cNvSpPr txBox="1"/>
          <p:nvPr/>
        </p:nvSpPr>
        <p:spPr>
          <a:xfrm>
            <a:off x="346659" y="4810033"/>
            <a:ext cx="2800673" cy="1492716"/>
          </a:xfrm>
          <a:prstGeom prst="rect">
            <a:avLst/>
          </a:prstGeom>
          <a:noFill/>
          <a:ln>
            <a:solidFill>
              <a:schemeClr val="accent6"/>
            </a:solidFill>
          </a:ln>
        </p:spPr>
        <p:txBody>
          <a:bodyPr wrap="square" rtlCol="0">
            <a:spAutoFit/>
          </a:bodyPr>
          <a:lstStyle/>
          <a:p>
            <a:r>
              <a:rPr lang="en-GB" sz="1400" b="1" dirty="0">
                <a:solidFill>
                  <a:schemeClr val="accent6"/>
                </a:solidFill>
              </a:rPr>
              <a:t>Dates Times Venue:</a:t>
            </a:r>
          </a:p>
          <a:p>
            <a:endParaRPr lang="en-GB" sz="1100" dirty="0"/>
          </a:p>
          <a:p>
            <a:r>
              <a:rPr lang="en-GB" sz="1100" b="1" dirty="0"/>
              <a:t>Online eLearning </a:t>
            </a:r>
            <a:r>
              <a:rPr lang="en-GB" sz="1100" dirty="0"/>
              <a:t>at individual’s convenience</a:t>
            </a:r>
          </a:p>
          <a:p>
            <a:endParaRPr lang="en-GB" sz="1100" dirty="0"/>
          </a:p>
          <a:p>
            <a:r>
              <a:rPr lang="en-GB" sz="1100" b="1" dirty="0"/>
              <a:t>Virtual Programme </a:t>
            </a:r>
            <a:r>
              <a:rPr lang="en-GB" sz="1100" dirty="0"/>
              <a:t>use the link on how to register for full details of sessions, dates and times.</a:t>
            </a:r>
          </a:p>
        </p:txBody>
      </p:sp>
      <p:sp>
        <p:nvSpPr>
          <p:cNvPr id="17" name="TextBox 16">
            <a:extLst>
              <a:ext uri="{FF2B5EF4-FFF2-40B4-BE49-F238E27FC236}">
                <a16:creationId xmlns:a16="http://schemas.microsoft.com/office/drawing/2014/main" id="{1781E83B-9954-F802-8348-5B3B82A97EF8}"/>
              </a:ext>
            </a:extLst>
          </p:cNvPr>
          <p:cNvSpPr txBox="1"/>
          <p:nvPr/>
        </p:nvSpPr>
        <p:spPr>
          <a:xfrm>
            <a:off x="8893235" y="3714869"/>
            <a:ext cx="2831823" cy="2349489"/>
          </a:xfrm>
          <a:prstGeom prst="rect">
            <a:avLst/>
          </a:prstGeom>
          <a:noFill/>
          <a:ln>
            <a:solidFill>
              <a:schemeClr val="accent6"/>
            </a:solidFill>
          </a:ln>
        </p:spPr>
        <p:txBody>
          <a:bodyPr wrap="square">
            <a:spAutoFit/>
          </a:bodyPr>
          <a:lstStyle/>
          <a:p>
            <a:pPr>
              <a:lnSpc>
                <a:spcPct val="107000"/>
              </a:lnSpc>
              <a:spcAft>
                <a:spcPts val="800"/>
              </a:spcAft>
            </a:pPr>
            <a:r>
              <a:rPr lang="en-GB" sz="1400" b="1" dirty="0">
                <a:solidFill>
                  <a:schemeClr val="accent6"/>
                </a:solidFill>
              </a:rPr>
              <a:t>How to register/enrol:</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100" b="1" i="0" u="none" strike="noStrike" kern="1200" cap="none" spc="0" normalizeH="0" baseline="0" noProof="0" dirty="0">
                <a:ln>
                  <a:noFill/>
                </a:ln>
                <a:solidFill>
                  <a:srgbClr val="FF0000"/>
                </a:solidFill>
                <a:effectLst/>
                <a:uLnTx/>
                <a:uFillTx/>
                <a:latin typeface="+mj-lt"/>
                <a:ea typeface="+mn-ea"/>
                <a:cs typeface="+mn-cs"/>
              </a:rPr>
              <a:t>E-learning link below</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100" b="1" i="0" u="none" strike="noStrike" kern="1200" cap="none" spc="0" normalizeH="0" baseline="0" noProof="0" dirty="0">
                <a:ln>
                  <a:noFill/>
                </a:ln>
                <a:effectLst/>
                <a:uLnTx/>
                <a:uFillTx/>
                <a:latin typeface="+mj-lt"/>
                <a:ea typeface="+mn-ea"/>
                <a:cs typeface="+mn-cs"/>
                <a:hlinkClick r:id="rId3">
                  <a:extLst>
                    <a:ext uri="{A12FA001-AC4F-418D-AE19-62706E023703}">
                      <ahyp:hlinkClr xmlns:ahyp="http://schemas.microsoft.com/office/drawing/2018/hyperlinkcolor" val="tx"/>
                    </a:ext>
                  </a:extLst>
                </a:hlinkClick>
              </a:rPr>
              <a:t>Wound Care Education for the Health and Care Workforce - </a:t>
            </a:r>
            <a:r>
              <a:rPr kumimoji="0" lang="en-GB" sz="1100" b="1" i="0" u="none" strike="noStrike" kern="1200" cap="none" spc="0" normalizeH="0" baseline="0" noProof="0" dirty="0" err="1">
                <a:ln>
                  <a:noFill/>
                </a:ln>
                <a:effectLst/>
                <a:uLnTx/>
                <a:uFillTx/>
                <a:latin typeface="+mj-lt"/>
                <a:ea typeface="+mn-ea"/>
                <a:cs typeface="+mn-cs"/>
                <a:hlinkClick r:id="rId3">
                  <a:extLst>
                    <a:ext uri="{A12FA001-AC4F-418D-AE19-62706E023703}">
                      <ahyp:hlinkClr xmlns:ahyp="http://schemas.microsoft.com/office/drawing/2018/hyperlinkcolor" val="tx"/>
                    </a:ext>
                  </a:extLst>
                </a:hlinkClick>
              </a:rPr>
              <a:t>elearning</a:t>
            </a:r>
            <a:r>
              <a:rPr kumimoji="0" lang="en-GB" sz="1100" b="1" i="0" u="none" strike="noStrike" kern="1200" cap="none" spc="0" normalizeH="0" baseline="0" noProof="0" dirty="0">
                <a:ln>
                  <a:noFill/>
                </a:ln>
                <a:effectLst/>
                <a:uLnTx/>
                <a:uFillTx/>
                <a:latin typeface="+mj-lt"/>
                <a:ea typeface="+mn-ea"/>
                <a:cs typeface="+mn-cs"/>
                <a:hlinkClick r:id="rId3">
                  <a:extLst>
                    <a:ext uri="{A12FA001-AC4F-418D-AE19-62706E023703}">
                      <ahyp:hlinkClr xmlns:ahyp="http://schemas.microsoft.com/office/drawing/2018/hyperlinkcolor" val="tx"/>
                    </a:ext>
                  </a:extLst>
                </a:hlinkClick>
              </a:rPr>
              <a:t> for healthcare (e-lfh.org.uk)</a:t>
            </a:r>
            <a:endParaRPr kumimoji="0" lang="en-GB" sz="1100" b="1" i="0" u="none" strike="noStrike" kern="1200" cap="none" spc="0" normalizeH="0" baseline="0" noProof="0" dirty="0">
              <a:ln>
                <a:noFill/>
              </a:ln>
              <a:effectLst/>
              <a:uLnTx/>
              <a:uFillTx/>
              <a:latin typeface="+mj-lt"/>
              <a:ea typeface="+mn-ea"/>
              <a:cs typeface="+mn-cs"/>
            </a:endParaRPr>
          </a:p>
          <a:p>
            <a:pPr>
              <a:lnSpc>
                <a:spcPct val="107000"/>
              </a:lnSpc>
              <a:spcAft>
                <a:spcPts val="800"/>
              </a:spcAft>
            </a:pPr>
            <a:r>
              <a:rPr lang="en-GB" sz="1100" b="1" dirty="0">
                <a:solidFill>
                  <a:srgbClr val="FF0000"/>
                </a:solidFill>
              </a:rPr>
              <a:t>Virtual Programme </a:t>
            </a:r>
          </a:p>
          <a:p>
            <a:pPr>
              <a:lnSpc>
                <a:spcPct val="107000"/>
              </a:lnSpc>
              <a:spcAft>
                <a:spcPts val="800"/>
              </a:spcAft>
            </a:pPr>
            <a:r>
              <a:rPr lang="en-GB" sz="1100" b="1" dirty="0">
                <a:hlinkClick r:id="rId4">
                  <a:extLst>
                    <a:ext uri="{A12FA001-AC4F-418D-AE19-62706E023703}">
                      <ahyp:hlinkClr xmlns:ahyp="http://schemas.microsoft.com/office/drawing/2018/hyperlinkcolor" val="tx"/>
                    </a:ext>
                  </a:extLst>
                </a:hlinkClick>
              </a:rPr>
              <a:t>Complex-Care-Team-Bedfordshire-Luton-Community-Health-Service-Care-Nursing-Home-Education-2025-.pdf</a:t>
            </a:r>
            <a:endParaRPr lang="en-GB" sz="1100" b="1" dirty="0"/>
          </a:p>
        </p:txBody>
      </p:sp>
      <p:sp>
        <p:nvSpPr>
          <p:cNvPr id="3" name="TextBox 2">
            <a:extLst>
              <a:ext uri="{FF2B5EF4-FFF2-40B4-BE49-F238E27FC236}">
                <a16:creationId xmlns:a16="http://schemas.microsoft.com/office/drawing/2014/main" id="{CA3D2B95-1FBB-2198-B383-0C1B405D5DC9}"/>
              </a:ext>
            </a:extLst>
          </p:cNvPr>
          <p:cNvSpPr txBox="1"/>
          <p:nvPr/>
        </p:nvSpPr>
        <p:spPr>
          <a:xfrm>
            <a:off x="401467" y="819863"/>
            <a:ext cx="8812915" cy="523220"/>
          </a:xfrm>
          <a:prstGeom prst="rect">
            <a:avLst/>
          </a:prstGeom>
          <a:noFill/>
          <a:ln>
            <a:solidFill>
              <a:schemeClr val="accent6"/>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You have a choice of either completing a series of eLearning modules or attending a series of virtual sessions </a:t>
            </a:r>
            <a:endParaRPr kumimoji="0" lang="en-GB" sz="1400" b="0" i="0" u="none" strike="noStrike" kern="1200" cap="none" spc="0" normalizeH="0" baseline="0" noProof="0" dirty="0">
              <a:ln>
                <a:noFill/>
              </a:ln>
              <a:solidFill>
                <a:prstClr val="black"/>
              </a:solidFill>
              <a:effectLst/>
              <a:highlight>
                <a:srgbClr val="FFFF00"/>
              </a:highlight>
              <a:uLnTx/>
              <a:uFillTx/>
              <a:latin typeface="Century Gothic" panose="020B0502020202020204" pitchFamily="34" charset="0"/>
              <a:ea typeface="+mn-ea"/>
              <a:cs typeface="+mn-cs"/>
            </a:endParaRPr>
          </a:p>
        </p:txBody>
      </p:sp>
      <p:graphicFrame>
        <p:nvGraphicFramePr>
          <p:cNvPr id="4" name="Table 7">
            <a:extLst>
              <a:ext uri="{FF2B5EF4-FFF2-40B4-BE49-F238E27FC236}">
                <a16:creationId xmlns:a16="http://schemas.microsoft.com/office/drawing/2014/main" id="{92D40956-DF90-D3D3-108D-2A04FF56AB1D}"/>
              </a:ext>
            </a:extLst>
          </p:cNvPr>
          <p:cNvGraphicFramePr>
            <a:graphicFrameLocks noGrp="1"/>
          </p:cNvGraphicFramePr>
          <p:nvPr>
            <p:extLst>
              <p:ext uri="{D42A27DB-BD31-4B8C-83A1-F6EECF244321}">
                <p14:modId xmlns:p14="http://schemas.microsoft.com/office/powerpoint/2010/main" val="35303943"/>
              </p:ext>
            </p:extLst>
          </p:nvPr>
        </p:nvGraphicFramePr>
        <p:xfrm>
          <a:off x="3545848" y="5189673"/>
          <a:ext cx="4913602" cy="1036320"/>
        </p:xfrm>
        <a:graphic>
          <a:graphicData uri="http://schemas.openxmlformats.org/drawingml/2006/table">
            <a:tbl>
              <a:tblPr firstRow="1" bandRow="1">
                <a:tableStyleId>{93296810-A885-4BE3-A3E7-6D5BEEA58F35}</a:tableStyleId>
              </a:tblPr>
              <a:tblGrid>
                <a:gridCol w="1337717">
                  <a:extLst>
                    <a:ext uri="{9D8B030D-6E8A-4147-A177-3AD203B41FA5}">
                      <a16:colId xmlns:a16="http://schemas.microsoft.com/office/drawing/2014/main" val="1757927661"/>
                    </a:ext>
                  </a:extLst>
                </a:gridCol>
                <a:gridCol w="3575885">
                  <a:extLst>
                    <a:ext uri="{9D8B030D-6E8A-4147-A177-3AD203B41FA5}">
                      <a16:colId xmlns:a16="http://schemas.microsoft.com/office/drawing/2014/main" val="1282305832"/>
                    </a:ext>
                  </a:extLst>
                </a:gridCol>
              </a:tblGrid>
              <a:tr h="258664">
                <a:tc>
                  <a:txBody>
                    <a:bodyPr/>
                    <a:lstStyle/>
                    <a:p>
                      <a:r>
                        <a:rPr lang="en-GB" sz="1100" dirty="0"/>
                        <a:t>Area</a:t>
                      </a:r>
                    </a:p>
                  </a:txBody>
                  <a:tcPr/>
                </a:tc>
                <a:tc>
                  <a:txBody>
                    <a:bodyPr/>
                    <a:lstStyle/>
                    <a:p>
                      <a:r>
                        <a:rPr lang="en-GB" sz="1100" dirty="0"/>
                        <a:t>Contact Details</a:t>
                      </a:r>
                    </a:p>
                  </a:txBody>
                  <a:tcPr/>
                </a:tc>
                <a:extLst>
                  <a:ext uri="{0D108BD9-81ED-4DB2-BD59-A6C34878D82A}">
                    <a16:rowId xmlns:a16="http://schemas.microsoft.com/office/drawing/2014/main" val="3665427895"/>
                  </a:ext>
                </a:extLst>
              </a:tr>
              <a:tr h="258664">
                <a:tc>
                  <a:txBody>
                    <a:bodyPr/>
                    <a:lstStyle/>
                    <a:p>
                      <a:r>
                        <a:rPr lang="en-GB" sz="1100" dirty="0"/>
                        <a:t>Bedfordshire</a:t>
                      </a:r>
                    </a:p>
                  </a:txBody>
                  <a:tcPr/>
                </a:tc>
                <a:tc>
                  <a:txBody>
                    <a:bodyPr/>
                    <a:lstStyle/>
                    <a:p>
                      <a:r>
                        <a:rPr lang="en-GB" sz="1100" dirty="0">
                          <a:hlinkClick r:id="rId5"/>
                        </a:rPr>
                        <a:t>Wound.care@nhs.net</a:t>
                      </a:r>
                      <a:r>
                        <a:rPr lang="en-GB" sz="1100" dirty="0"/>
                        <a:t> 0345 6026064</a:t>
                      </a:r>
                    </a:p>
                  </a:txBody>
                  <a:tcPr/>
                </a:tc>
                <a:extLst>
                  <a:ext uri="{0D108BD9-81ED-4DB2-BD59-A6C34878D82A}">
                    <a16:rowId xmlns:a16="http://schemas.microsoft.com/office/drawing/2014/main" val="1314613301"/>
                  </a:ext>
                </a:extLst>
              </a:tr>
              <a:tr h="258664">
                <a:tc>
                  <a:txBody>
                    <a:bodyPr/>
                    <a:lstStyle/>
                    <a:p>
                      <a:r>
                        <a:rPr lang="en-GB" sz="1100" dirty="0"/>
                        <a:t>Luton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noProof="0" dirty="0">
                          <a:hlinkClick r:id="rId6"/>
                        </a:rPr>
                        <a:t>Ccs-tr.tvnluton@nhs.net</a:t>
                      </a:r>
                      <a:r>
                        <a:rPr lang="en-GB" sz="1100" noProof="0" dirty="0"/>
                        <a:t> 0333 4053127</a:t>
                      </a:r>
                    </a:p>
                  </a:txBody>
                  <a:tcPr/>
                </a:tc>
                <a:extLst>
                  <a:ext uri="{0D108BD9-81ED-4DB2-BD59-A6C34878D82A}">
                    <a16:rowId xmlns:a16="http://schemas.microsoft.com/office/drawing/2014/main" val="3592984452"/>
                  </a:ext>
                </a:extLst>
              </a:tr>
              <a:tr h="258664">
                <a:tc>
                  <a:txBody>
                    <a:bodyPr/>
                    <a:lstStyle/>
                    <a:p>
                      <a:r>
                        <a:rPr lang="en-GB" sz="1100" dirty="0"/>
                        <a:t>Milton Keynes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hlinkClick r:id="rId7"/>
                        </a:rPr>
                        <a:t>cnwl.mk.tvn@nhs.net</a:t>
                      </a:r>
                      <a:r>
                        <a:rPr lang="en-GB" sz="1100" dirty="0"/>
                        <a:t> </a:t>
                      </a:r>
                    </a:p>
                  </a:txBody>
                  <a:tcPr/>
                </a:tc>
                <a:extLst>
                  <a:ext uri="{0D108BD9-81ED-4DB2-BD59-A6C34878D82A}">
                    <a16:rowId xmlns:a16="http://schemas.microsoft.com/office/drawing/2014/main" val="1557489872"/>
                  </a:ext>
                </a:extLst>
              </a:tr>
            </a:tbl>
          </a:graphicData>
        </a:graphic>
      </p:graphicFrame>
      <p:sp>
        <p:nvSpPr>
          <p:cNvPr id="18" name="TextBox 17">
            <a:extLst>
              <a:ext uri="{FF2B5EF4-FFF2-40B4-BE49-F238E27FC236}">
                <a16:creationId xmlns:a16="http://schemas.microsoft.com/office/drawing/2014/main" id="{C7D344F2-9FEB-D919-C079-2085FA2AEA1A}"/>
              </a:ext>
            </a:extLst>
          </p:cNvPr>
          <p:cNvSpPr txBox="1"/>
          <p:nvPr/>
        </p:nvSpPr>
        <p:spPr>
          <a:xfrm>
            <a:off x="3280358" y="4829500"/>
            <a:ext cx="5444582" cy="1538883"/>
          </a:xfrm>
          <a:prstGeom prst="rect">
            <a:avLst/>
          </a:prstGeom>
          <a:noFill/>
          <a:ln>
            <a:solidFill>
              <a:schemeClr val="accent6"/>
            </a:solidFill>
          </a:ln>
        </p:spPr>
        <p:txBody>
          <a:bodyPr wrap="square" rtlCol="0">
            <a:spAutoFit/>
          </a:bodyPr>
          <a:lstStyle/>
          <a:p>
            <a:r>
              <a:rPr lang="en-GB" sz="1400" b="1" dirty="0">
                <a:solidFill>
                  <a:schemeClr val="accent6"/>
                </a:solidFill>
              </a:rPr>
              <a:t>Key Contacts:</a:t>
            </a:r>
          </a:p>
          <a:p>
            <a:endParaRPr lang="en-GB" sz="1400" b="1" dirty="0">
              <a:solidFill>
                <a:schemeClr val="accent4"/>
              </a:solidFill>
            </a:endParaRPr>
          </a:p>
          <a:p>
            <a:endParaRPr lang="en-GB" sz="1100" dirty="0"/>
          </a:p>
          <a:p>
            <a:endParaRPr lang="en-GB" sz="1100" dirty="0"/>
          </a:p>
          <a:p>
            <a:endParaRPr lang="en-GB" sz="1100" dirty="0"/>
          </a:p>
          <a:p>
            <a:endParaRPr lang="en-GB" sz="1100" dirty="0"/>
          </a:p>
          <a:p>
            <a:endParaRPr lang="en-GB" sz="1100" dirty="0"/>
          </a:p>
          <a:p>
            <a:endParaRPr lang="en-GB" sz="1100" dirty="0"/>
          </a:p>
        </p:txBody>
      </p:sp>
    </p:spTree>
    <p:extLst>
      <p:ext uri="{BB962C8B-B14F-4D97-AF65-F5344CB8AC3E}">
        <p14:creationId xmlns:p14="http://schemas.microsoft.com/office/powerpoint/2010/main" val="42895092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D37D01A-D609-0E4B-CA1B-4793648E065A}"/>
              </a:ext>
            </a:extLst>
          </p:cNvPr>
          <p:cNvSpPr>
            <a:spLocks noGrp="1"/>
          </p:cNvSpPr>
          <p:nvPr>
            <p:ph type="title"/>
          </p:nvPr>
        </p:nvSpPr>
        <p:spPr>
          <a:xfrm>
            <a:off x="3575720" y="188640"/>
            <a:ext cx="4387414" cy="863041"/>
          </a:xfrm>
        </p:spPr>
        <p:txBody>
          <a:bodyPr vert="horz" lIns="91440" tIns="45720" rIns="91440" bIns="45720" rtlCol="0" anchor="b" anchorCtr="0">
            <a:normAutofit fontScale="90000"/>
          </a:bodyPr>
          <a:lstStyle/>
          <a:p>
            <a:pPr algn="ctr">
              <a:lnSpc>
                <a:spcPct val="90000"/>
              </a:lnSpc>
            </a:pPr>
            <a:r>
              <a:rPr lang="en-GB" sz="3600" dirty="0">
                <a:solidFill>
                  <a:srgbClr val="00B050"/>
                </a:solidFill>
              </a:rPr>
              <a:t>Acknowledgements</a:t>
            </a:r>
          </a:p>
        </p:txBody>
      </p:sp>
      <p:graphicFrame>
        <p:nvGraphicFramePr>
          <p:cNvPr id="3" name="Table 4">
            <a:extLst>
              <a:ext uri="{FF2B5EF4-FFF2-40B4-BE49-F238E27FC236}">
                <a16:creationId xmlns:a16="http://schemas.microsoft.com/office/drawing/2014/main" id="{0364F3BF-2211-4BA7-086F-3662952106B1}"/>
              </a:ext>
            </a:extLst>
          </p:cNvPr>
          <p:cNvGraphicFramePr>
            <a:graphicFrameLocks noGrp="1"/>
          </p:cNvGraphicFramePr>
          <p:nvPr>
            <p:extLst>
              <p:ext uri="{D42A27DB-BD31-4B8C-83A1-F6EECF244321}">
                <p14:modId xmlns:p14="http://schemas.microsoft.com/office/powerpoint/2010/main" val="933926578"/>
              </p:ext>
            </p:extLst>
          </p:nvPr>
        </p:nvGraphicFramePr>
        <p:xfrm>
          <a:off x="407369" y="2387285"/>
          <a:ext cx="7416823" cy="4267200"/>
        </p:xfrm>
        <a:graphic>
          <a:graphicData uri="http://schemas.openxmlformats.org/drawingml/2006/table">
            <a:tbl>
              <a:tblPr firstRow="1" bandRow="1">
                <a:tableStyleId>{22838BEF-8BB2-4498-84A7-C5851F593DF1}</a:tableStyleId>
              </a:tblPr>
              <a:tblGrid>
                <a:gridCol w="3427198">
                  <a:extLst>
                    <a:ext uri="{9D8B030D-6E8A-4147-A177-3AD203B41FA5}">
                      <a16:colId xmlns:a16="http://schemas.microsoft.com/office/drawing/2014/main" val="3769410534"/>
                    </a:ext>
                  </a:extLst>
                </a:gridCol>
                <a:gridCol w="3989625">
                  <a:extLst>
                    <a:ext uri="{9D8B030D-6E8A-4147-A177-3AD203B41FA5}">
                      <a16:colId xmlns:a16="http://schemas.microsoft.com/office/drawing/2014/main" val="636935148"/>
                    </a:ext>
                  </a:extLst>
                </a:gridCol>
              </a:tblGrid>
              <a:tr h="370840">
                <a:tc>
                  <a:txBody>
                    <a:bodyPr/>
                    <a:lstStyle/>
                    <a:p>
                      <a:r>
                        <a:rPr lang="en-GB" dirty="0"/>
                        <a:t>Organisation</a:t>
                      </a:r>
                    </a:p>
                  </a:txBody>
                  <a:tcPr/>
                </a:tc>
                <a:tc>
                  <a:txBody>
                    <a:bodyPr/>
                    <a:lstStyle/>
                    <a:p>
                      <a:r>
                        <a:rPr lang="en-GB" dirty="0"/>
                        <a:t>Directorate (Team)</a:t>
                      </a:r>
                    </a:p>
                  </a:txBody>
                  <a:tcPr/>
                </a:tc>
                <a:extLst>
                  <a:ext uri="{0D108BD9-81ED-4DB2-BD59-A6C34878D82A}">
                    <a16:rowId xmlns:a16="http://schemas.microsoft.com/office/drawing/2014/main" val="3939704531"/>
                  </a:ext>
                </a:extLst>
              </a:tr>
              <a:tr h="370840">
                <a:tc>
                  <a:txBody>
                    <a:bodyPr/>
                    <a:lstStyle/>
                    <a:p>
                      <a:r>
                        <a:rPr lang="en-GB" sz="1100" dirty="0"/>
                        <a:t>BLMK ICB</a:t>
                      </a:r>
                    </a:p>
                  </a:txBody>
                  <a:tcPr/>
                </a:tc>
                <a:tc>
                  <a:txBody>
                    <a:bodyPr/>
                    <a:lstStyle/>
                    <a:p>
                      <a:r>
                        <a:rPr lang="en-GB" sz="1100" dirty="0"/>
                        <a:t>Medicines Optimisation Team </a:t>
                      </a:r>
                    </a:p>
                  </a:txBody>
                  <a:tcPr/>
                </a:tc>
                <a:extLst>
                  <a:ext uri="{0D108BD9-81ED-4DB2-BD59-A6C34878D82A}">
                    <a16:rowId xmlns:a16="http://schemas.microsoft.com/office/drawing/2014/main" val="2629635394"/>
                  </a:ext>
                </a:extLst>
              </a:tr>
              <a:tr h="370840">
                <a:tc>
                  <a:txBody>
                    <a:bodyPr/>
                    <a:lstStyle/>
                    <a:p>
                      <a:r>
                        <a:rPr lang="en-GB" sz="1100" dirty="0"/>
                        <a:t>Cambridge Community Services (CCS)</a:t>
                      </a:r>
                    </a:p>
                  </a:txBody>
                  <a:tcPr/>
                </a:tc>
                <a:tc>
                  <a:txBody>
                    <a:bodyPr/>
                    <a:lstStyle/>
                    <a:p>
                      <a:r>
                        <a:rPr lang="en-GB" sz="1100" dirty="0"/>
                        <a:t>Food First</a:t>
                      </a:r>
                    </a:p>
                    <a:p>
                      <a:r>
                        <a:rPr lang="en-GB" sz="1100" dirty="0"/>
                        <a:t>Falls</a:t>
                      </a:r>
                    </a:p>
                    <a:p>
                      <a:r>
                        <a:rPr lang="en-GB" sz="1100" dirty="0"/>
                        <a:t>Tissue Viability</a:t>
                      </a:r>
                    </a:p>
                  </a:txBody>
                  <a:tcPr/>
                </a:tc>
                <a:extLst>
                  <a:ext uri="{0D108BD9-81ED-4DB2-BD59-A6C34878D82A}">
                    <a16:rowId xmlns:a16="http://schemas.microsoft.com/office/drawing/2014/main" val="2590572997"/>
                  </a:ext>
                </a:extLst>
              </a:tr>
              <a:tr h="370840">
                <a:tc>
                  <a:txBody>
                    <a:bodyPr/>
                    <a:lstStyle/>
                    <a:p>
                      <a:r>
                        <a:rPr lang="en-GB" sz="1100" dirty="0"/>
                        <a:t>East London Foundation Trust (ELFT)</a:t>
                      </a:r>
                    </a:p>
                  </a:txBody>
                  <a:tcPr/>
                </a:tc>
                <a:tc>
                  <a:txBody>
                    <a:bodyPr/>
                    <a:lstStyle/>
                    <a:p>
                      <a:r>
                        <a:rPr lang="en-GB" sz="1100" dirty="0"/>
                        <a:t>Food First </a:t>
                      </a:r>
                    </a:p>
                    <a:p>
                      <a:r>
                        <a:rPr lang="en-GB" sz="1100" dirty="0"/>
                        <a:t>Tissue Viability</a:t>
                      </a:r>
                    </a:p>
                    <a:p>
                      <a:r>
                        <a:rPr lang="en-GB" sz="1100" dirty="0"/>
                        <a:t>Complex Care Team</a:t>
                      </a:r>
                    </a:p>
                  </a:txBody>
                  <a:tcPr/>
                </a:tc>
                <a:extLst>
                  <a:ext uri="{0D108BD9-81ED-4DB2-BD59-A6C34878D82A}">
                    <a16:rowId xmlns:a16="http://schemas.microsoft.com/office/drawing/2014/main" val="2475214576"/>
                  </a:ext>
                </a:extLst>
              </a:tr>
              <a:tr h="370840">
                <a:tc>
                  <a:txBody>
                    <a:bodyPr/>
                    <a:lstStyle/>
                    <a:p>
                      <a:r>
                        <a:rPr lang="en-GB" sz="1100" dirty="0"/>
                        <a:t>Central North West London (CNWL)</a:t>
                      </a:r>
                    </a:p>
                  </a:txBody>
                  <a:tcPr/>
                </a:tc>
                <a:tc>
                  <a:txBody>
                    <a:bodyPr/>
                    <a:lstStyle/>
                    <a:p>
                      <a:r>
                        <a:rPr lang="en-GB" sz="1100" dirty="0"/>
                        <a:t>Falls</a:t>
                      </a:r>
                    </a:p>
                    <a:p>
                      <a:r>
                        <a:rPr lang="en-GB" sz="1100" dirty="0"/>
                        <a:t>Tissue Viability</a:t>
                      </a:r>
                    </a:p>
                  </a:txBody>
                  <a:tcPr/>
                </a:tc>
                <a:extLst>
                  <a:ext uri="{0D108BD9-81ED-4DB2-BD59-A6C34878D82A}">
                    <a16:rowId xmlns:a16="http://schemas.microsoft.com/office/drawing/2014/main" val="1610202354"/>
                  </a:ext>
                </a:extLst>
              </a:tr>
              <a:tr h="370840">
                <a:tc>
                  <a:txBody>
                    <a:bodyPr/>
                    <a:lstStyle/>
                    <a:p>
                      <a:r>
                        <a:rPr lang="en-GB" sz="1100" dirty="0"/>
                        <a:t>Keech, St John’s and Willen Hospice</a:t>
                      </a:r>
                    </a:p>
                  </a:txBody>
                  <a:tcPr/>
                </a:tc>
                <a:tc>
                  <a:txBody>
                    <a:bodyPr/>
                    <a:lstStyle/>
                    <a:p>
                      <a:r>
                        <a:rPr lang="en-GB" sz="1100" dirty="0"/>
                        <a:t>Palliative and End of Life Care</a:t>
                      </a:r>
                    </a:p>
                  </a:txBody>
                  <a:tcPr/>
                </a:tc>
                <a:extLst>
                  <a:ext uri="{0D108BD9-81ED-4DB2-BD59-A6C34878D82A}">
                    <a16:rowId xmlns:a16="http://schemas.microsoft.com/office/drawing/2014/main" val="1178352935"/>
                  </a:ext>
                </a:extLst>
              </a:tr>
              <a:tr h="370840">
                <a:tc>
                  <a:txBody>
                    <a:bodyPr/>
                    <a:lstStyle/>
                    <a:p>
                      <a:r>
                        <a:rPr lang="en-GB" sz="1100" dirty="0"/>
                        <a:t>Bedfordshire Hospitals Trust</a:t>
                      </a:r>
                    </a:p>
                  </a:txBody>
                  <a:tcPr/>
                </a:tc>
                <a:tc>
                  <a:txBody>
                    <a:bodyPr/>
                    <a:lstStyle/>
                    <a:p>
                      <a:r>
                        <a:rPr lang="en-GB" sz="1100" dirty="0"/>
                        <a:t>Dietetics Team – Drink Well Hydration Team</a:t>
                      </a:r>
                    </a:p>
                    <a:p>
                      <a:r>
                        <a:rPr lang="en-GB" sz="1100" dirty="0"/>
                        <a:t>Falls Community team</a:t>
                      </a:r>
                    </a:p>
                  </a:txBody>
                  <a:tcPr/>
                </a:tc>
                <a:extLst>
                  <a:ext uri="{0D108BD9-81ED-4DB2-BD59-A6C34878D82A}">
                    <a16:rowId xmlns:a16="http://schemas.microsoft.com/office/drawing/2014/main" val="409670430"/>
                  </a:ext>
                </a:extLst>
              </a:tr>
              <a:tr h="370840">
                <a:tc>
                  <a:txBody>
                    <a:bodyPr/>
                    <a:lstStyle/>
                    <a:p>
                      <a:r>
                        <a:rPr lang="en-GB" sz="1100" dirty="0"/>
                        <a:t>Milton Keynes University Hospital</a:t>
                      </a:r>
                    </a:p>
                  </a:txBody>
                  <a:tcPr/>
                </a:tc>
                <a:tc>
                  <a:txBody>
                    <a:bodyPr/>
                    <a:lstStyle/>
                    <a:p>
                      <a:r>
                        <a:rPr lang="en-GB" sz="1100" dirty="0"/>
                        <a:t>Dietetics Team (Community) &amp; Food First Team</a:t>
                      </a:r>
                    </a:p>
                  </a:txBody>
                  <a:tcPr/>
                </a:tc>
                <a:extLst>
                  <a:ext uri="{0D108BD9-81ED-4DB2-BD59-A6C34878D82A}">
                    <a16:rowId xmlns:a16="http://schemas.microsoft.com/office/drawing/2014/main" val="4281858314"/>
                  </a:ext>
                </a:extLst>
              </a:tr>
              <a:tr h="370840">
                <a:tc>
                  <a:txBody>
                    <a:bodyPr/>
                    <a:lstStyle/>
                    <a:p>
                      <a:r>
                        <a:rPr lang="en-GB" sz="1100" dirty="0"/>
                        <a:t>Bedfordshire Community Health Service (ELFT)</a:t>
                      </a:r>
                    </a:p>
                  </a:txBody>
                  <a:tcPr/>
                </a:tc>
                <a:tc>
                  <a:txBody>
                    <a:bodyPr/>
                    <a:lstStyle/>
                    <a:p>
                      <a:r>
                        <a:rPr lang="en-GB" sz="1100" dirty="0"/>
                        <a:t>Continence</a:t>
                      </a:r>
                    </a:p>
                  </a:txBody>
                  <a:tcPr/>
                </a:tc>
                <a:extLst>
                  <a:ext uri="{0D108BD9-81ED-4DB2-BD59-A6C34878D82A}">
                    <a16:rowId xmlns:a16="http://schemas.microsoft.com/office/drawing/2014/main" val="1568372733"/>
                  </a:ext>
                </a:extLst>
              </a:tr>
              <a:tr h="370840">
                <a:tc>
                  <a:txBody>
                    <a:bodyPr/>
                    <a:lstStyle/>
                    <a:p>
                      <a:r>
                        <a:rPr lang="en-GB" sz="1100" dirty="0"/>
                        <a:t>The Dental Wellness Trust</a:t>
                      </a:r>
                    </a:p>
                  </a:txBody>
                  <a:tcPr/>
                </a:tc>
                <a:tc>
                  <a:txBody>
                    <a:bodyPr/>
                    <a:lstStyle/>
                    <a:p>
                      <a:r>
                        <a:rPr lang="en-GB" sz="1100" dirty="0"/>
                        <a:t>Oral Health Champions</a:t>
                      </a:r>
                    </a:p>
                  </a:txBody>
                  <a:tcPr/>
                </a:tc>
                <a:extLst>
                  <a:ext uri="{0D108BD9-81ED-4DB2-BD59-A6C34878D82A}">
                    <a16:rowId xmlns:a16="http://schemas.microsoft.com/office/drawing/2014/main" val="389531539"/>
                  </a:ext>
                </a:extLst>
              </a:tr>
            </a:tbl>
          </a:graphicData>
        </a:graphic>
      </p:graphicFrame>
      <p:sp>
        <p:nvSpPr>
          <p:cNvPr id="4" name="TextBox 3">
            <a:extLst>
              <a:ext uri="{FF2B5EF4-FFF2-40B4-BE49-F238E27FC236}">
                <a16:creationId xmlns:a16="http://schemas.microsoft.com/office/drawing/2014/main" id="{98FEC5B7-39B2-ED50-6ADA-3D34EABB9639}"/>
              </a:ext>
            </a:extLst>
          </p:cNvPr>
          <p:cNvSpPr txBox="1"/>
          <p:nvPr/>
        </p:nvSpPr>
        <p:spPr>
          <a:xfrm>
            <a:off x="407368" y="1484784"/>
            <a:ext cx="7416824" cy="646331"/>
          </a:xfrm>
          <a:prstGeom prst="rect">
            <a:avLst/>
          </a:prstGeom>
          <a:noFill/>
          <a:ln>
            <a:solidFill>
              <a:srgbClr val="00B050"/>
            </a:solidFill>
          </a:ln>
        </p:spPr>
        <p:txBody>
          <a:bodyPr wrap="square" rtlCol="0">
            <a:spAutoFit/>
          </a:bodyPr>
          <a:lstStyle/>
          <a:p>
            <a:r>
              <a:rPr lang="en-GB" sz="1200" dirty="0"/>
              <a:t>All training offers within this brochure have been co-produced by delivery partners working across Bedford Borough Central Bedfordshire, Luton and Milton Keynes to show a true collaboration and commitment to deliver sustainable training opportunities at scale for care home staff across BLMK</a:t>
            </a:r>
          </a:p>
        </p:txBody>
      </p:sp>
      <p:sp>
        <p:nvSpPr>
          <p:cNvPr id="6" name="TextBox 5">
            <a:extLst>
              <a:ext uri="{FF2B5EF4-FFF2-40B4-BE49-F238E27FC236}">
                <a16:creationId xmlns:a16="http://schemas.microsoft.com/office/drawing/2014/main" id="{4E025420-07EA-BF3A-D70C-8172074EE0CB}"/>
              </a:ext>
            </a:extLst>
          </p:cNvPr>
          <p:cNvSpPr txBox="1"/>
          <p:nvPr/>
        </p:nvSpPr>
        <p:spPr>
          <a:xfrm>
            <a:off x="9192344" y="2204864"/>
            <a:ext cx="2404166" cy="2954655"/>
          </a:xfrm>
          <a:prstGeom prst="rect">
            <a:avLst/>
          </a:prstGeom>
          <a:noFill/>
        </p:spPr>
        <p:txBody>
          <a:bodyPr wrap="square" rtlCol="0">
            <a:spAutoFit/>
          </a:bodyPr>
          <a:lstStyle/>
          <a:p>
            <a:r>
              <a:rPr lang="en-GB" sz="2800" b="1" dirty="0">
                <a:solidFill>
                  <a:schemeClr val="accent6"/>
                </a:solidFill>
              </a:rPr>
              <a:t>THANK YOU </a:t>
            </a:r>
          </a:p>
          <a:p>
            <a:endParaRPr lang="en-GB" dirty="0"/>
          </a:p>
          <a:p>
            <a:pPr algn="ctr"/>
            <a:r>
              <a:rPr lang="en-GB" sz="1400" b="1" i="1" dirty="0">
                <a:solidFill>
                  <a:schemeClr val="accent6"/>
                </a:solidFill>
              </a:rPr>
              <a:t>To all colleagues who have collectively supported the </a:t>
            </a:r>
          </a:p>
          <a:p>
            <a:pPr algn="ctr"/>
            <a:r>
              <a:rPr lang="en-GB" sz="1400" b="1" i="1" dirty="0">
                <a:solidFill>
                  <a:schemeClr val="accent6"/>
                </a:solidFill>
              </a:rPr>
              <a:t>co-production of this training brochure for care home staff to meet the training needs highlighted in the Enhanced Health in Care Homes Framework</a:t>
            </a:r>
          </a:p>
        </p:txBody>
      </p:sp>
    </p:spTree>
    <p:extLst>
      <p:ext uri="{BB962C8B-B14F-4D97-AF65-F5344CB8AC3E}">
        <p14:creationId xmlns:p14="http://schemas.microsoft.com/office/powerpoint/2010/main" val="39014169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FBBA5D-29BC-96E9-DB83-8F223647A108}"/>
              </a:ext>
            </a:extLst>
          </p:cNvPr>
          <p:cNvSpPr txBox="1"/>
          <p:nvPr/>
        </p:nvSpPr>
        <p:spPr>
          <a:xfrm>
            <a:off x="150614" y="1726771"/>
            <a:ext cx="2272978" cy="307777"/>
          </a:xfrm>
          <a:prstGeom prst="rect">
            <a:avLst/>
          </a:prstGeom>
          <a:noFill/>
          <a:ln>
            <a:noFill/>
          </a:ln>
        </p:spPr>
        <p:txBody>
          <a:bodyPr wrap="square" rtlCol="0">
            <a:spAutoFit/>
          </a:bodyPr>
          <a:lstStyle/>
          <a:p>
            <a:r>
              <a:rPr lang="en-GB" sz="1400" b="1" dirty="0">
                <a:solidFill>
                  <a:srgbClr val="00B050"/>
                </a:solidFill>
              </a:rPr>
              <a:t>Additional  Resources</a:t>
            </a:r>
          </a:p>
        </p:txBody>
      </p:sp>
      <p:graphicFrame>
        <p:nvGraphicFramePr>
          <p:cNvPr id="6" name="Table 6">
            <a:extLst>
              <a:ext uri="{FF2B5EF4-FFF2-40B4-BE49-F238E27FC236}">
                <a16:creationId xmlns:a16="http://schemas.microsoft.com/office/drawing/2014/main" id="{C6BF8637-66EA-6186-A684-76C762C6C53E}"/>
              </a:ext>
            </a:extLst>
          </p:cNvPr>
          <p:cNvGraphicFramePr>
            <a:graphicFrameLocks noGrp="1"/>
          </p:cNvGraphicFramePr>
          <p:nvPr>
            <p:extLst>
              <p:ext uri="{D42A27DB-BD31-4B8C-83A1-F6EECF244321}">
                <p14:modId xmlns:p14="http://schemas.microsoft.com/office/powerpoint/2010/main" val="1817827080"/>
              </p:ext>
            </p:extLst>
          </p:nvPr>
        </p:nvGraphicFramePr>
        <p:xfrm>
          <a:off x="119335" y="5162415"/>
          <a:ext cx="8616649" cy="1158240"/>
        </p:xfrm>
        <a:graphic>
          <a:graphicData uri="http://schemas.openxmlformats.org/drawingml/2006/table">
            <a:tbl>
              <a:tblPr firstRow="1" bandRow="1">
                <a:tableStyleId>{22838BEF-8BB2-4498-84A7-C5851F593DF1}</a:tableStyleId>
              </a:tblPr>
              <a:tblGrid>
                <a:gridCol w="1296144">
                  <a:extLst>
                    <a:ext uri="{9D8B030D-6E8A-4147-A177-3AD203B41FA5}">
                      <a16:colId xmlns:a16="http://schemas.microsoft.com/office/drawing/2014/main" val="330433326"/>
                    </a:ext>
                  </a:extLst>
                </a:gridCol>
                <a:gridCol w="2746790">
                  <a:extLst>
                    <a:ext uri="{9D8B030D-6E8A-4147-A177-3AD203B41FA5}">
                      <a16:colId xmlns:a16="http://schemas.microsoft.com/office/drawing/2014/main" val="2594905578"/>
                    </a:ext>
                  </a:extLst>
                </a:gridCol>
                <a:gridCol w="1636491">
                  <a:extLst>
                    <a:ext uri="{9D8B030D-6E8A-4147-A177-3AD203B41FA5}">
                      <a16:colId xmlns:a16="http://schemas.microsoft.com/office/drawing/2014/main" val="1397519766"/>
                    </a:ext>
                  </a:extLst>
                </a:gridCol>
                <a:gridCol w="2937224">
                  <a:extLst>
                    <a:ext uri="{9D8B030D-6E8A-4147-A177-3AD203B41FA5}">
                      <a16:colId xmlns:a16="http://schemas.microsoft.com/office/drawing/2014/main" val="999196188"/>
                    </a:ext>
                  </a:extLst>
                </a:gridCol>
              </a:tblGrid>
              <a:tr h="290814">
                <a:tc>
                  <a:txBody>
                    <a:bodyPr/>
                    <a:lstStyle/>
                    <a:p>
                      <a:r>
                        <a:rPr lang="en-GB" sz="1400" dirty="0"/>
                        <a:t>Name</a:t>
                      </a:r>
                    </a:p>
                  </a:txBody>
                  <a:tcPr/>
                </a:tc>
                <a:tc>
                  <a:txBody>
                    <a:bodyPr/>
                    <a:lstStyle/>
                    <a:p>
                      <a:r>
                        <a:rPr lang="en-GB" sz="1400" dirty="0"/>
                        <a:t>Role</a:t>
                      </a:r>
                    </a:p>
                  </a:txBody>
                  <a:tcPr/>
                </a:tc>
                <a:tc>
                  <a:txBody>
                    <a:bodyPr/>
                    <a:lstStyle/>
                    <a:p>
                      <a:r>
                        <a:rPr lang="en-GB" sz="1400" dirty="0"/>
                        <a:t>Organisation</a:t>
                      </a:r>
                    </a:p>
                  </a:txBody>
                  <a:tcPr/>
                </a:tc>
                <a:tc>
                  <a:txBody>
                    <a:bodyPr/>
                    <a:lstStyle/>
                    <a:p>
                      <a:r>
                        <a:rPr lang="en-GB" sz="1400" dirty="0"/>
                        <a:t>Email</a:t>
                      </a:r>
                    </a:p>
                  </a:txBody>
                  <a:tcPr/>
                </a:tc>
                <a:extLst>
                  <a:ext uri="{0D108BD9-81ED-4DB2-BD59-A6C34878D82A}">
                    <a16:rowId xmlns:a16="http://schemas.microsoft.com/office/drawing/2014/main" val="2909819084"/>
                  </a:ext>
                </a:extLst>
              </a:tr>
              <a:tr h="370840">
                <a:tc>
                  <a:txBody>
                    <a:bodyPr/>
                    <a:lstStyle/>
                    <a:p>
                      <a:r>
                        <a:rPr lang="en-GB" sz="1100" dirty="0"/>
                        <a:t>Donna Holding</a:t>
                      </a:r>
                    </a:p>
                  </a:txBody>
                  <a:tcPr/>
                </a:tc>
                <a:tc>
                  <a:txBody>
                    <a:bodyPr/>
                    <a:lstStyle/>
                    <a:p>
                      <a:r>
                        <a:rPr lang="en-GB" sz="1100" dirty="0"/>
                        <a:t>Senior Integrated Primary Care Manager</a:t>
                      </a:r>
                    </a:p>
                  </a:txBody>
                  <a:tcPr/>
                </a:tc>
                <a:tc>
                  <a:txBody>
                    <a:bodyPr/>
                    <a:lstStyle/>
                    <a:p>
                      <a:r>
                        <a:rPr lang="en-GB" sz="1100" dirty="0"/>
                        <a:t>BLMK ICB Primary Care Core Team</a:t>
                      </a:r>
                    </a:p>
                  </a:txBody>
                  <a:tcPr/>
                </a:tc>
                <a:tc>
                  <a:txBody>
                    <a:bodyPr/>
                    <a:lstStyle/>
                    <a:p>
                      <a:r>
                        <a:rPr lang="en-GB" sz="1100" b="1" dirty="0">
                          <a:solidFill>
                            <a:schemeClr val="tx1"/>
                          </a:solidFill>
                          <a:hlinkClick r:id="rId3">
                            <a:extLst>
                              <a:ext uri="{A12FA001-AC4F-418D-AE19-62706E023703}">
                                <ahyp:hlinkClr xmlns:ahyp="http://schemas.microsoft.com/office/drawing/2018/hyperlinkcolor" val="tx"/>
                              </a:ext>
                            </a:extLst>
                          </a:hlinkClick>
                        </a:rPr>
                        <a:t>Donna.Holding@nhs.net</a:t>
                      </a:r>
                      <a:r>
                        <a:rPr lang="en-GB" sz="1100" b="1" dirty="0">
                          <a:solidFill>
                            <a:schemeClr val="tx1"/>
                          </a:solidFill>
                        </a:rPr>
                        <a:t> </a:t>
                      </a:r>
                    </a:p>
                  </a:txBody>
                  <a:tcPr/>
                </a:tc>
                <a:extLst>
                  <a:ext uri="{0D108BD9-81ED-4DB2-BD59-A6C34878D82A}">
                    <a16:rowId xmlns:a16="http://schemas.microsoft.com/office/drawing/2014/main" val="1186716482"/>
                  </a:ext>
                </a:extLst>
              </a:tr>
              <a:tr h="370840">
                <a:tc>
                  <a:txBody>
                    <a:bodyPr/>
                    <a:lstStyle/>
                    <a:p>
                      <a:r>
                        <a:rPr lang="en-GB" sz="1100" dirty="0"/>
                        <a:t>Lyn Arnull</a:t>
                      </a:r>
                    </a:p>
                  </a:txBody>
                  <a:tcPr/>
                </a:tc>
                <a:tc>
                  <a:txBody>
                    <a:bodyPr/>
                    <a:lstStyle/>
                    <a:p>
                      <a:r>
                        <a:rPr lang="en-GB" sz="1100" dirty="0"/>
                        <a:t>Academy &amp; partnership Development Manager (Adults)</a:t>
                      </a:r>
                    </a:p>
                  </a:txBody>
                  <a:tcPr/>
                </a:tc>
                <a:tc>
                  <a:txBody>
                    <a:bodyPr/>
                    <a:lstStyle/>
                    <a:p>
                      <a:r>
                        <a:rPr lang="en-GB" sz="1100" dirty="0"/>
                        <a:t>Central Bedfordshire Council</a:t>
                      </a:r>
                    </a:p>
                  </a:txBody>
                  <a:tcPr/>
                </a:tc>
                <a:tc>
                  <a:txBody>
                    <a:bodyPr/>
                    <a:lstStyle/>
                    <a:p>
                      <a:r>
                        <a:rPr lang="en-GB" sz="1100" b="1" dirty="0">
                          <a:solidFill>
                            <a:schemeClr val="tx1"/>
                          </a:solidFill>
                          <a:hlinkClick r:id="rId4">
                            <a:extLst>
                              <a:ext uri="{A12FA001-AC4F-418D-AE19-62706E023703}">
                                <ahyp:hlinkClr xmlns:ahyp="http://schemas.microsoft.com/office/drawing/2018/hyperlinkcolor" val="tx"/>
                              </a:ext>
                            </a:extLst>
                          </a:hlinkClick>
                        </a:rPr>
                        <a:t>Lyn.Arnull@centralbedfordshire.gov.uk</a:t>
                      </a:r>
                      <a:r>
                        <a:rPr lang="en-GB" sz="1100" b="1" dirty="0">
                          <a:solidFill>
                            <a:schemeClr val="tx1"/>
                          </a:solidFill>
                        </a:rPr>
                        <a:t> </a:t>
                      </a:r>
                    </a:p>
                  </a:txBody>
                  <a:tcPr/>
                </a:tc>
                <a:extLst>
                  <a:ext uri="{0D108BD9-81ED-4DB2-BD59-A6C34878D82A}">
                    <a16:rowId xmlns:a16="http://schemas.microsoft.com/office/drawing/2014/main" val="3372773499"/>
                  </a:ext>
                </a:extLst>
              </a:tr>
            </a:tbl>
          </a:graphicData>
        </a:graphic>
      </p:graphicFrame>
      <p:sp>
        <p:nvSpPr>
          <p:cNvPr id="7" name="TextBox 6">
            <a:extLst>
              <a:ext uri="{FF2B5EF4-FFF2-40B4-BE49-F238E27FC236}">
                <a16:creationId xmlns:a16="http://schemas.microsoft.com/office/drawing/2014/main" id="{F8C8527D-2A44-7AB9-1A84-35A21802C245}"/>
              </a:ext>
            </a:extLst>
          </p:cNvPr>
          <p:cNvSpPr txBox="1"/>
          <p:nvPr/>
        </p:nvSpPr>
        <p:spPr>
          <a:xfrm>
            <a:off x="121270" y="4725144"/>
            <a:ext cx="2302322" cy="307777"/>
          </a:xfrm>
          <a:prstGeom prst="rect">
            <a:avLst/>
          </a:prstGeom>
          <a:noFill/>
          <a:ln>
            <a:noFill/>
          </a:ln>
        </p:spPr>
        <p:txBody>
          <a:bodyPr wrap="square" rtlCol="0">
            <a:spAutoFit/>
          </a:bodyPr>
          <a:lstStyle/>
          <a:p>
            <a:r>
              <a:rPr lang="en-GB" sz="1400" b="1" dirty="0">
                <a:solidFill>
                  <a:srgbClr val="00B050"/>
                </a:solidFill>
              </a:rPr>
              <a:t>Comments/Feedback</a:t>
            </a:r>
          </a:p>
        </p:txBody>
      </p:sp>
      <p:graphicFrame>
        <p:nvGraphicFramePr>
          <p:cNvPr id="10" name="Table 10">
            <a:extLst>
              <a:ext uri="{FF2B5EF4-FFF2-40B4-BE49-F238E27FC236}">
                <a16:creationId xmlns:a16="http://schemas.microsoft.com/office/drawing/2014/main" id="{B3CD0E19-FE4B-1DD3-68A1-1481CD36565F}"/>
              </a:ext>
            </a:extLst>
          </p:cNvPr>
          <p:cNvGraphicFramePr>
            <a:graphicFrameLocks noGrp="1"/>
          </p:cNvGraphicFramePr>
          <p:nvPr>
            <p:extLst>
              <p:ext uri="{D42A27DB-BD31-4B8C-83A1-F6EECF244321}">
                <p14:modId xmlns:p14="http://schemas.microsoft.com/office/powerpoint/2010/main" val="2673035383"/>
              </p:ext>
            </p:extLst>
          </p:nvPr>
        </p:nvGraphicFramePr>
        <p:xfrm>
          <a:off x="150614" y="2168059"/>
          <a:ext cx="7632848" cy="2204720"/>
        </p:xfrm>
        <a:graphic>
          <a:graphicData uri="http://schemas.openxmlformats.org/drawingml/2006/table">
            <a:tbl>
              <a:tblPr firstRow="1" bandRow="1">
                <a:tableStyleId>{22838BEF-8BB2-4498-84A7-C5851F593DF1}</a:tableStyleId>
              </a:tblPr>
              <a:tblGrid>
                <a:gridCol w="4032448">
                  <a:extLst>
                    <a:ext uri="{9D8B030D-6E8A-4147-A177-3AD203B41FA5}">
                      <a16:colId xmlns:a16="http://schemas.microsoft.com/office/drawing/2014/main" val="4291351248"/>
                    </a:ext>
                  </a:extLst>
                </a:gridCol>
                <a:gridCol w="3600400">
                  <a:extLst>
                    <a:ext uri="{9D8B030D-6E8A-4147-A177-3AD203B41FA5}">
                      <a16:colId xmlns:a16="http://schemas.microsoft.com/office/drawing/2014/main" val="1811015497"/>
                    </a:ext>
                  </a:extLst>
                </a:gridCol>
              </a:tblGrid>
              <a:tr h="370840">
                <a:tc>
                  <a:txBody>
                    <a:bodyPr/>
                    <a:lstStyle/>
                    <a:p>
                      <a:r>
                        <a:rPr lang="en-GB" sz="1400" dirty="0"/>
                        <a:t>Subject Matter</a:t>
                      </a:r>
                    </a:p>
                  </a:txBody>
                  <a:tcPr/>
                </a:tc>
                <a:tc>
                  <a:txBody>
                    <a:bodyPr/>
                    <a:lstStyle/>
                    <a:p>
                      <a:r>
                        <a:rPr lang="en-GB" sz="1400" dirty="0"/>
                        <a:t>Resource</a:t>
                      </a:r>
                    </a:p>
                  </a:txBody>
                  <a:tcPr/>
                </a:tc>
                <a:extLst>
                  <a:ext uri="{0D108BD9-81ED-4DB2-BD59-A6C34878D82A}">
                    <a16:rowId xmlns:a16="http://schemas.microsoft.com/office/drawing/2014/main" val="2090493455"/>
                  </a:ext>
                </a:extLst>
              </a:tr>
              <a:tr h="370840">
                <a:tc>
                  <a:txBody>
                    <a:bodyPr/>
                    <a:lstStyle/>
                    <a:p>
                      <a:r>
                        <a:rPr lang="en-GB" sz="1100" dirty="0"/>
                        <a:t>Learning Disabilities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Care Home Staff Resource Pack</a:t>
                      </a:r>
                    </a:p>
                    <a:p>
                      <a:endParaRPr lang="en-GB" sz="1100" dirty="0"/>
                    </a:p>
                    <a:p>
                      <a:endParaRPr lang="en-GB" sz="1100" dirty="0"/>
                    </a:p>
                  </a:txBody>
                  <a:tcPr/>
                </a:tc>
                <a:tc>
                  <a:txBody>
                    <a:bodyPr/>
                    <a:lstStyle/>
                    <a:p>
                      <a:r>
                        <a:rPr lang="en-GB" sz="1100" b="1" dirty="0"/>
                        <a:t>https://work-learn-live-blmk.co.uk/wp-content/uploads/2025/04/Learning-Disability-Care-Home-Staff-Resource-Pack.pdf</a:t>
                      </a:r>
                    </a:p>
                  </a:txBody>
                  <a:tcPr/>
                </a:tc>
                <a:extLst>
                  <a:ext uri="{0D108BD9-81ED-4DB2-BD59-A6C34878D82A}">
                    <a16:rowId xmlns:a16="http://schemas.microsoft.com/office/drawing/2014/main" val="3283691793"/>
                  </a:ext>
                </a:extLst>
              </a:tr>
              <a:tr h="370840">
                <a:tc>
                  <a:txBody>
                    <a:bodyPr/>
                    <a:lstStyle/>
                    <a:p>
                      <a:r>
                        <a:rPr lang="en-GB" sz="1100" dirty="0">
                          <a:latin typeface="+mn-lt"/>
                        </a:rPr>
                        <a:t>React to Falls Resources for Care Home Residents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u="sng" dirty="0">
                          <a:effectLst/>
                          <a:latin typeface="+mn-lt"/>
                          <a:ea typeface="Aptos" panose="020B0004020202020204" pitchFamily="34" charset="0"/>
                          <a:cs typeface="Aptos" panose="020B0004020202020204" pitchFamily="34" charset="0"/>
                          <a:hlinkClick r:id="rId5">
                            <a:extLst>
                              <a:ext uri="{A12FA001-AC4F-418D-AE19-62706E023703}">
                                <ahyp:hlinkClr xmlns:ahyp="http://schemas.microsoft.com/office/drawing/2018/hyperlinkcolor" val="tx"/>
                              </a:ext>
                            </a:extLst>
                          </a:hlinkClick>
                        </a:rPr>
                        <a:t>React To Falls - Best Practice in Managing Falls for Care Home Residents | React To</a:t>
                      </a:r>
                      <a:endParaRPr lang="en-GB" sz="1100" dirty="0">
                        <a:latin typeface="+mn-lt"/>
                      </a:endParaRPr>
                    </a:p>
                    <a:p>
                      <a:endParaRPr lang="en-GB" dirty="0">
                        <a:latin typeface="+mn-lt"/>
                      </a:endParaRPr>
                    </a:p>
                  </a:txBody>
                  <a:tcPr/>
                </a:tc>
                <a:extLst>
                  <a:ext uri="{0D108BD9-81ED-4DB2-BD59-A6C34878D82A}">
                    <a16:rowId xmlns:a16="http://schemas.microsoft.com/office/drawing/2014/main" val="2537167037"/>
                  </a:ext>
                </a:extLst>
              </a:tr>
              <a:tr h="370840">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865802552"/>
                  </a:ext>
                </a:extLst>
              </a:tr>
            </a:tbl>
          </a:graphicData>
        </a:graphic>
      </p:graphicFrame>
      <p:sp>
        <p:nvSpPr>
          <p:cNvPr id="4" name="Title 3">
            <a:extLst>
              <a:ext uri="{FF2B5EF4-FFF2-40B4-BE49-F238E27FC236}">
                <a16:creationId xmlns:a16="http://schemas.microsoft.com/office/drawing/2014/main" id="{D5CF4AAB-9C7D-9C17-EBC8-FF67DD10FA49}"/>
              </a:ext>
            </a:extLst>
          </p:cNvPr>
          <p:cNvSpPr txBox="1">
            <a:spLocks noGrp="1"/>
          </p:cNvSpPr>
          <p:nvPr>
            <p:ph type="title" idx="4294967295"/>
          </p:nvPr>
        </p:nvSpPr>
        <p:spPr>
          <a:xfrm>
            <a:off x="3845952" y="439615"/>
            <a:ext cx="4500096" cy="461665"/>
          </a:xfrm>
          <a:prstGeom prst="rect">
            <a:avLst/>
          </a:prstGeom>
          <a:noFill/>
          <a:ln>
            <a:solidFill>
              <a:srgbClr val="00B050"/>
            </a:solid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mn-lt"/>
                <a:ea typeface="+mn-ea"/>
                <a:cs typeface="+mn-cs"/>
              </a:rPr>
              <a:t>Key Contacts &amp; Resources</a:t>
            </a:r>
          </a:p>
        </p:txBody>
      </p:sp>
    </p:spTree>
    <p:extLst>
      <p:ext uri="{BB962C8B-B14F-4D97-AF65-F5344CB8AC3E}">
        <p14:creationId xmlns:p14="http://schemas.microsoft.com/office/powerpoint/2010/main" val="2832612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DCA5D-3D53-AB42-A9D7-2D9FF2CBAD41}"/>
              </a:ext>
            </a:extLst>
          </p:cNvPr>
          <p:cNvSpPr>
            <a:spLocks noGrp="1"/>
          </p:cNvSpPr>
          <p:nvPr>
            <p:ph type="title"/>
          </p:nvPr>
        </p:nvSpPr>
        <p:spPr>
          <a:xfrm>
            <a:off x="479376" y="62562"/>
            <a:ext cx="9100947" cy="702142"/>
          </a:xfrm>
        </p:spPr>
        <p:txBody>
          <a:bodyPr>
            <a:normAutofit fontScale="90000"/>
          </a:bodyPr>
          <a:lstStyle/>
          <a:p>
            <a:r>
              <a:rPr lang="en-US" sz="3200" dirty="0">
                <a:solidFill>
                  <a:schemeClr val="accent4"/>
                </a:solidFill>
              </a:rPr>
              <a:t>Calendar View What’s On When at a Glance</a:t>
            </a:r>
            <a:br>
              <a:rPr lang="en-US" sz="1400" dirty="0">
                <a:solidFill>
                  <a:schemeClr val="accent4"/>
                </a:solidFill>
              </a:rPr>
            </a:br>
            <a:r>
              <a:rPr lang="en-US" sz="1200" b="0" i="1" dirty="0">
                <a:solidFill>
                  <a:srgbClr val="FF0000"/>
                </a:solidFill>
              </a:rPr>
              <a:t>many of the training session can be accessed all year as they are available from several online platforms to complete at your leisure</a:t>
            </a:r>
            <a:endParaRPr lang="en-US" sz="1200" dirty="0">
              <a:solidFill>
                <a:schemeClr val="accent4"/>
              </a:solidFill>
            </a:endParaRPr>
          </a:p>
        </p:txBody>
      </p:sp>
      <p:sp>
        <p:nvSpPr>
          <p:cNvPr id="4" name="Footer Placeholder 3">
            <a:extLst>
              <a:ext uri="{FF2B5EF4-FFF2-40B4-BE49-F238E27FC236}">
                <a16:creationId xmlns:a16="http://schemas.microsoft.com/office/drawing/2014/main" id="{8771E568-38A4-1E40-B4A5-8E61A00E0AC3}"/>
              </a:ext>
            </a:extLst>
          </p:cNvPr>
          <p:cNvSpPr>
            <a:spLocks noGrp="1"/>
          </p:cNvSpPr>
          <p:nvPr>
            <p:ph type="ftr" sz="quarter" idx="11"/>
          </p:nvPr>
        </p:nvSpPr>
        <p:spPr>
          <a:xfrm>
            <a:off x="263352" y="6430313"/>
            <a:ext cx="7403008" cy="365125"/>
          </a:xfrm>
        </p:spPr>
        <p:txBody>
          <a:bodyPr/>
          <a:lstStyle/>
          <a:p>
            <a:r>
              <a:rPr lang="en-GB" b="1" dirty="0" err="1"/>
              <a:t>Bedfordshire,</a:t>
            </a:r>
            <a:r>
              <a:rPr lang="en-GB" b="1" dirty="0"/>
              <a:t> Luton and Milton Keynes Health and Care Partnership</a:t>
            </a:r>
            <a:endParaRPr lang="en-GB" dirty="0"/>
          </a:p>
        </p:txBody>
      </p:sp>
      <p:sp>
        <p:nvSpPr>
          <p:cNvPr id="5" name="Slide Number Placeholder 4">
            <a:extLst>
              <a:ext uri="{FF2B5EF4-FFF2-40B4-BE49-F238E27FC236}">
                <a16:creationId xmlns:a16="http://schemas.microsoft.com/office/drawing/2014/main" id="{4236DA71-41E4-CB46-8D9E-57767D900C2E}"/>
              </a:ext>
            </a:extLst>
          </p:cNvPr>
          <p:cNvSpPr>
            <a:spLocks noGrp="1"/>
          </p:cNvSpPr>
          <p:nvPr>
            <p:ph type="sldNum" sz="quarter" idx="12"/>
          </p:nvPr>
        </p:nvSpPr>
        <p:spPr/>
        <p:txBody>
          <a:bodyPr/>
          <a:lstStyle/>
          <a:p>
            <a:fld id="{30A60DCE-9105-48A5-8A92-25C9283756D1}" type="slidenum">
              <a:rPr lang="en-GB" smtClean="0"/>
              <a:pPr/>
              <a:t>4</a:t>
            </a:fld>
            <a:endParaRPr lang="en-GB" dirty="0"/>
          </a:p>
        </p:txBody>
      </p:sp>
      <p:graphicFrame>
        <p:nvGraphicFramePr>
          <p:cNvPr id="7" name="Table 7">
            <a:extLst>
              <a:ext uri="{FF2B5EF4-FFF2-40B4-BE49-F238E27FC236}">
                <a16:creationId xmlns:a16="http://schemas.microsoft.com/office/drawing/2014/main" id="{970EC034-D4A8-C90C-C96A-AC83E21D0A2A}"/>
              </a:ext>
            </a:extLst>
          </p:cNvPr>
          <p:cNvGraphicFramePr>
            <a:graphicFrameLocks noGrp="1"/>
          </p:cNvGraphicFramePr>
          <p:nvPr>
            <p:extLst>
              <p:ext uri="{D42A27DB-BD31-4B8C-83A1-F6EECF244321}">
                <p14:modId xmlns:p14="http://schemas.microsoft.com/office/powerpoint/2010/main" val="391397533"/>
              </p:ext>
            </p:extLst>
          </p:nvPr>
        </p:nvGraphicFramePr>
        <p:xfrm>
          <a:off x="219758" y="1268759"/>
          <a:ext cx="11712623" cy="4988591"/>
        </p:xfrm>
        <a:graphic>
          <a:graphicData uri="http://schemas.openxmlformats.org/drawingml/2006/table">
            <a:tbl>
              <a:tblPr firstRow="1" bandRow="1">
                <a:tableStyleId>{00A15C55-8517-42AA-B614-E9B94910E393}</a:tableStyleId>
              </a:tblPr>
              <a:tblGrid>
                <a:gridCol w="918414">
                  <a:extLst>
                    <a:ext uri="{9D8B030D-6E8A-4147-A177-3AD203B41FA5}">
                      <a16:colId xmlns:a16="http://schemas.microsoft.com/office/drawing/2014/main" val="99057384"/>
                    </a:ext>
                  </a:extLst>
                </a:gridCol>
                <a:gridCol w="2830771">
                  <a:extLst>
                    <a:ext uri="{9D8B030D-6E8A-4147-A177-3AD203B41FA5}">
                      <a16:colId xmlns:a16="http://schemas.microsoft.com/office/drawing/2014/main" val="3295086878"/>
                    </a:ext>
                  </a:extLst>
                </a:gridCol>
                <a:gridCol w="1222269">
                  <a:extLst>
                    <a:ext uri="{9D8B030D-6E8A-4147-A177-3AD203B41FA5}">
                      <a16:colId xmlns:a16="http://schemas.microsoft.com/office/drawing/2014/main" val="2022033348"/>
                    </a:ext>
                  </a:extLst>
                </a:gridCol>
                <a:gridCol w="2814798">
                  <a:extLst>
                    <a:ext uri="{9D8B030D-6E8A-4147-A177-3AD203B41FA5}">
                      <a16:colId xmlns:a16="http://schemas.microsoft.com/office/drawing/2014/main" val="4049413447"/>
                    </a:ext>
                  </a:extLst>
                </a:gridCol>
                <a:gridCol w="1365327">
                  <a:extLst>
                    <a:ext uri="{9D8B030D-6E8A-4147-A177-3AD203B41FA5}">
                      <a16:colId xmlns:a16="http://schemas.microsoft.com/office/drawing/2014/main" val="3036875278"/>
                    </a:ext>
                  </a:extLst>
                </a:gridCol>
                <a:gridCol w="2561044">
                  <a:extLst>
                    <a:ext uri="{9D8B030D-6E8A-4147-A177-3AD203B41FA5}">
                      <a16:colId xmlns:a16="http://schemas.microsoft.com/office/drawing/2014/main" val="818206588"/>
                    </a:ext>
                  </a:extLst>
                </a:gridCol>
              </a:tblGrid>
              <a:tr h="355631">
                <a:tc>
                  <a:txBody>
                    <a:bodyPr/>
                    <a:lstStyle/>
                    <a:p>
                      <a:pPr marL="0" indent="0">
                        <a:buFont typeface="+mj-lt"/>
                        <a:buNone/>
                      </a:pPr>
                      <a:r>
                        <a:rPr lang="en-GB" sz="1400" dirty="0"/>
                        <a:t>Month</a:t>
                      </a:r>
                    </a:p>
                  </a:txBody>
                  <a:tcPr/>
                </a:tc>
                <a:tc>
                  <a:txBody>
                    <a:bodyPr/>
                    <a:lstStyle/>
                    <a:p>
                      <a:pPr marL="0" indent="0">
                        <a:buFont typeface="+mj-lt"/>
                        <a:buNone/>
                      </a:pPr>
                      <a:r>
                        <a:rPr lang="en-GB" sz="1400" dirty="0"/>
                        <a:t>Training</a:t>
                      </a:r>
                    </a:p>
                  </a:txBody>
                  <a:tcPr/>
                </a:tc>
                <a:tc>
                  <a:txBody>
                    <a:bodyPr/>
                    <a:lstStyle/>
                    <a:p>
                      <a:pPr marL="0" indent="0">
                        <a:buFont typeface="+mj-lt"/>
                        <a:buNone/>
                      </a:pPr>
                      <a:r>
                        <a:rPr lang="en-GB" sz="1400" dirty="0"/>
                        <a:t>Month</a:t>
                      </a:r>
                    </a:p>
                  </a:txBody>
                  <a:tcPr/>
                </a:tc>
                <a:tc>
                  <a:txBody>
                    <a:bodyPr/>
                    <a:lstStyle/>
                    <a:p>
                      <a:pPr marL="0" indent="0">
                        <a:buFont typeface="+mj-lt"/>
                        <a:buNone/>
                      </a:pPr>
                      <a:r>
                        <a:rPr lang="en-GB" sz="1400" dirty="0"/>
                        <a:t>Training</a:t>
                      </a:r>
                    </a:p>
                  </a:txBody>
                  <a:tcPr/>
                </a:tc>
                <a:tc>
                  <a:txBody>
                    <a:bodyPr/>
                    <a:lstStyle/>
                    <a:p>
                      <a:pPr marL="0" indent="0">
                        <a:buFont typeface="+mj-lt"/>
                        <a:buNone/>
                      </a:pPr>
                      <a:r>
                        <a:rPr lang="en-GB" sz="1400" dirty="0"/>
                        <a:t>Month</a:t>
                      </a:r>
                    </a:p>
                  </a:txBody>
                  <a:tcPr/>
                </a:tc>
                <a:tc>
                  <a:txBody>
                    <a:bodyPr/>
                    <a:lstStyle/>
                    <a:p>
                      <a:pPr marL="0" indent="0">
                        <a:buFont typeface="+mj-lt"/>
                        <a:buNone/>
                      </a:pPr>
                      <a:r>
                        <a:rPr lang="en-GB" sz="1400" dirty="0"/>
                        <a:t>Training</a:t>
                      </a:r>
                    </a:p>
                  </a:txBody>
                  <a:tcPr/>
                </a:tc>
                <a:extLst>
                  <a:ext uri="{0D108BD9-81ED-4DB2-BD59-A6C34878D82A}">
                    <a16:rowId xmlns:a16="http://schemas.microsoft.com/office/drawing/2014/main" val="1756153752"/>
                  </a:ext>
                </a:extLst>
              </a:tr>
              <a:tr h="0">
                <a:tc>
                  <a:txBody>
                    <a:bodyPr/>
                    <a:lstStyle/>
                    <a:p>
                      <a:pPr marL="0" indent="0">
                        <a:buFont typeface="+mj-lt"/>
                        <a:buNone/>
                      </a:pPr>
                      <a:r>
                        <a:rPr lang="en-GB" sz="1000" b="1" dirty="0"/>
                        <a:t>April 2025</a:t>
                      </a:r>
                    </a:p>
                    <a:p>
                      <a:pPr marL="0" indent="0">
                        <a:buFont typeface="+mj-lt"/>
                        <a:buNone/>
                      </a:pPr>
                      <a:endParaRPr lang="en-GB" sz="1000" b="1" dirty="0"/>
                    </a:p>
                    <a:p>
                      <a:pPr marL="0" indent="0">
                        <a:buFont typeface="+mj-lt"/>
                        <a:buNone/>
                      </a:pPr>
                      <a:endParaRPr lang="en-GB" sz="1000" b="1" dirty="0"/>
                    </a:p>
                    <a:p>
                      <a:pPr marL="0" indent="0">
                        <a:buFont typeface="+mj-lt"/>
                        <a:buNone/>
                      </a:pPr>
                      <a:endParaRPr lang="en-GB" sz="1000" b="1" dirty="0"/>
                    </a:p>
                  </a:txBody>
                  <a:tcPr/>
                </a:tc>
                <a:tc>
                  <a:txBody>
                    <a:bodyPr/>
                    <a:lstStyle/>
                    <a:p>
                      <a:pPr marL="0" indent="0">
                        <a:buFont typeface="+mj-lt"/>
                        <a:buNone/>
                      </a:pPr>
                      <a:r>
                        <a:rPr lang="en-GB" sz="1000" dirty="0"/>
                        <a:t>Falls Awareness</a:t>
                      </a:r>
                    </a:p>
                    <a:p>
                      <a:pPr marL="0" indent="0">
                        <a:buFont typeface="+mj-lt"/>
                        <a:buNone/>
                      </a:pPr>
                      <a:r>
                        <a:rPr lang="en-GB" sz="1000" dirty="0"/>
                        <a:t>PUFFINS (Pressure Ulcer Food First INitiative)</a:t>
                      </a:r>
                    </a:p>
                  </a:txBody>
                  <a:tcPr/>
                </a:tc>
                <a:tc>
                  <a:txBody>
                    <a:bodyPr/>
                    <a:lstStyle/>
                    <a:p>
                      <a:pPr marL="0" indent="0">
                        <a:buFont typeface="+mj-lt"/>
                        <a:buNone/>
                      </a:pPr>
                      <a:r>
                        <a:rPr lang="en-GB" sz="1000" b="1" dirty="0"/>
                        <a:t>August 2025</a:t>
                      </a:r>
                    </a:p>
                  </a:txBody>
                  <a:tcPr/>
                </a:tc>
                <a:tc>
                  <a:txBody>
                    <a:bodyPr/>
                    <a:lstStyle/>
                    <a:p>
                      <a:pPr marL="0" indent="0">
                        <a:buFont typeface="+mj-lt"/>
                        <a:buNone/>
                      </a:pPr>
                      <a:r>
                        <a:rPr lang="en-GB" sz="1000" dirty="0"/>
                        <a:t>Falls Awareness</a:t>
                      </a:r>
                    </a:p>
                    <a:p>
                      <a:pPr marL="0" indent="0">
                        <a:buFont typeface="+mj-lt"/>
                        <a:buNone/>
                      </a:pPr>
                      <a:endParaRPr lang="en-GB" sz="1000" dirty="0"/>
                    </a:p>
                  </a:txBody>
                  <a:tcPr/>
                </a:tc>
                <a:tc>
                  <a:txBody>
                    <a:bodyPr/>
                    <a:lstStyle/>
                    <a:p>
                      <a:pPr marL="0" indent="0">
                        <a:buFont typeface="+mj-lt"/>
                        <a:buNone/>
                      </a:pPr>
                      <a:r>
                        <a:rPr lang="en-GB" sz="1000" b="1" dirty="0"/>
                        <a:t>December 2025</a:t>
                      </a:r>
                    </a:p>
                  </a:txBody>
                  <a:tcPr/>
                </a:tc>
                <a:tc>
                  <a:txBody>
                    <a:bodyPr/>
                    <a:lstStyle/>
                    <a:p>
                      <a:pPr marL="0" indent="0">
                        <a:buFont typeface="+mj-lt"/>
                        <a:buNone/>
                      </a:pPr>
                      <a:r>
                        <a:rPr lang="en-GB" sz="1000" dirty="0"/>
                        <a:t>Falls Awareness</a:t>
                      </a:r>
                    </a:p>
                    <a:p>
                      <a:pPr marL="0" indent="0">
                        <a:buFont typeface="+mj-lt"/>
                        <a:buNone/>
                      </a:pPr>
                      <a:r>
                        <a:rPr lang="en-GB" sz="1000" dirty="0"/>
                        <a:t>Oral Health Champions</a:t>
                      </a:r>
                    </a:p>
                    <a:p>
                      <a:pPr marL="0" indent="0">
                        <a:buFont typeface="+mj-lt"/>
                        <a:buNone/>
                      </a:pPr>
                      <a:r>
                        <a:rPr lang="en-GB" sz="1000" dirty="0"/>
                        <a:t>Swallow Awareness (BB &amp; CBC)</a:t>
                      </a:r>
                    </a:p>
                  </a:txBody>
                  <a:tcPr/>
                </a:tc>
                <a:extLst>
                  <a:ext uri="{0D108BD9-81ED-4DB2-BD59-A6C34878D82A}">
                    <a16:rowId xmlns:a16="http://schemas.microsoft.com/office/drawing/2014/main" val="895282241"/>
                  </a:ext>
                </a:extLst>
              </a:tr>
              <a:tr h="1316272">
                <a:tc>
                  <a:txBody>
                    <a:bodyPr/>
                    <a:lstStyle/>
                    <a:p>
                      <a:pPr marL="0" indent="0">
                        <a:buFont typeface="+mj-lt"/>
                        <a:buNone/>
                      </a:pPr>
                      <a:r>
                        <a:rPr lang="en-GB" sz="1000" b="1" dirty="0"/>
                        <a:t>May 2025</a:t>
                      </a:r>
                    </a:p>
                    <a:p>
                      <a:pPr marL="0" indent="0">
                        <a:buFont typeface="+mj-lt"/>
                        <a:buNone/>
                      </a:pPr>
                      <a:endParaRPr lang="en-GB" sz="1000" b="1" dirty="0"/>
                    </a:p>
                    <a:p>
                      <a:pPr marL="0" indent="0">
                        <a:buFont typeface="+mj-lt"/>
                        <a:buNone/>
                      </a:pPr>
                      <a:endParaRPr lang="en-GB" sz="1000" b="1" dirty="0"/>
                    </a:p>
                    <a:p>
                      <a:pPr marL="0" indent="0">
                        <a:buFont typeface="+mj-lt"/>
                        <a:buNone/>
                      </a:pPr>
                      <a:endParaRPr lang="en-GB" sz="1000" b="1" dirty="0"/>
                    </a:p>
                    <a:p>
                      <a:pPr marL="0" indent="0">
                        <a:buFont typeface="+mj-lt"/>
                        <a:buNone/>
                      </a:pPr>
                      <a:endParaRPr lang="en-GB" sz="1000" b="1" dirty="0"/>
                    </a:p>
                    <a:p>
                      <a:pPr marL="0" indent="0">
                        <a:buFont typeface="+mj-lt"/>
                        <a:buNone/>
                      </a:pPr>
                      <a:endParaRPr lang="en-GB" sz="1000" b="1" dirty="0"/>
                    </a:p>
                    <a:p>
                      <a:pPr marL="0" indent="0">
                        <a:buFont typeface="+mj-lt"/>
                        <a:buNone/>
                      </a:pPr>
                      <a:endParaRPr lang="en-GB" sz="1000" b="1" dirty="0"/>
                    </a:p>
                  </a:txBody>
                  <a:tcPr/>
                </a:tc>
                <a:tc>
                  <a:txBody>
                    <a:bodyPr/>
                    <a:lstStyle/>
                    <a:p>
                      <a:pPr marL="0" indent="0">
                        <a:buFont typeface="+mj-lt"/>
                        <a:buNone/>
                      </a:pPr>
                      <a:r>
                        <a:rPr lang="en-GB" sz="1000" dirty="0"/>
                        <a:t>Continence Awareness</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GB" sz="1000" b="0" i="0" u="none" strike="noStrike" kern="1200" cap="none" spc="0" normalizeH="0" baseline="0" noProof="0" dirty="0">
                          <a:ln>
                            <a:noFill/>
                          </a:ln>
                          <a:solidFill>
                            <a:srgbClr val="000000"/>
                          </a:solidFill>
                          <a:effectLst/>
                          <a:uLnTx/>
                          <a:uFillTx/>
                          <a:latin typeface="+mn-lt"/>
                          <a:ea typeface="+mn-ea"/>
                          <a:cs typeface="+mn-cs"/>
                        </a:rPr>
                        <a:t>End of Life/Palliative Care Awareness</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GB" sz="1000" b="0" i="0" u="none" strike="noStrike" kern="1200" cap="none" spc="0" normalizeH="0" baseline="0" noProof="0" dirty="0">
                          <a:ln>
                            <a:noFill/>
                          </a:ln>
                          <a:solidFill>
                            <a:srgbClr val="000000"/>
                          </a:solidFill>
                          <a:effectLst/>
                          <a:uLnTx/>
                          <a:uFillTx/>
                          <a:latin typeface="+mn-lt"/>
                          <a:ea typeface="+mn-ea"/>
                          <a:cs typeface="+mn-cs"/>
                        </a:rPr>
                        <a:t>End of Life /Palliative Care Champion</a:t>
                      </a:r>
                    </a:p>
                    <a:p>
                      <a:pPr marL="0" indent="0">
                        <a:buFont typeface="+mj-lt"/>
                        <a:buNone/>
                      </a:pPr>
                      <a:r>
                        <a:rPr lang="en-GB" sz="1000" dirty="0"/>
                        <a:t>Falls Awareness</a:t>
                      </a:r>
                    </a:p>
                    <a:p>
                      <a:pPr marL="0" indent="0">
                        <a:buFont typeface="+mj-lt"/>
                        <a:buNone/>
                      </a:pPr>
                      <a:r>
                        <a:rPr lang="en-GB" sz="1000" dirty="0"/>
                        <a:t>Hydration Champions</a:t>
                      </a:r>
                    </a:p>
                    <a:p>
                      <a:pPr marL="0" indent="0">
                        <a:buFont typeface="+mj-lt"/>
                        <a:buNone/>
                      </a:pPr>
                      <a:r>
                        <a:rPr lang="en-GB" sz="1000" dirty="0"/>
                        <a:t>Medicines Updates Tier 2</a:t>
                      </a:r>
                    </a:p>
                  </a:txBody>
                  <a:tcPr/>
                </a:tc>
                <a:tc>
                  <a:txBody>
                    <a:bodyPr/>
                    <a:lstStyle/>
                    <a:p>
                      <a:pPr marL="0" indent="0">
                        <a:buFont typeface="+mj-lt"/>
                        <a:buNone/>
                      </a:pPr>
                      <a:r>
                        <a:rPr lang="en-GB" sz="1000" b="1" dirty="0"/>
                        <a:t>September 2025</a:t>
                      </a:r>
                    </a:p>
                  </a:txBody>
                  <a:tcPr/>
                </a:tc>
                <a:tc>
                  <a:txBody>
                    <a:bodyPr/>
                    <a:lstStyle/>
                    <a:p>
                      <a:pPr marL="0" indent="0">
                        <a:buFont typeface="+mj-lt"/>
                        <a:buNone/>
                      </a:pPr>
                      <a:r>
                        <a:rPr lang="en-GB" sz="1000" dirty="0"/>
                        <a:t>Continence Awareness</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GB" sz="1000" b="0" i="0" u="none" strike="noStrike" kern="1200" cap="none" spc="0" normalizeH="0" baseline="0" noProof="0" dirty="0">
                          <a:ln>
                            <a:noFill/>
                          </a:ln>
                          <a:solidFill>
                            <a:srgbClr val="000000"/>
                          </a:solidFill>
                          <a:effectLst/>
                          <a:uLnTx/>
                          <a:uFillTx/>
                          <a:latin typeface="+mn-lt"/>
                          <a:ea typeface="+mn-ea"/>
                          <a:cs typeface="+mn-cs"/>
                        </a:rPr>
                        <a:t>End of Life/Palliative Care Awareness</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GB" sz="1000" b="0" i="0" u="none" strike="noStrike" kern="1200" cap="none" spc="0" normalizeH="0" baseline="0" noProof="0" dirty="0">
                          <a:ln>
                            <a:noFill/>
                          </a:ln>
                          <a:solidFill>
                            <a:srgbClr val="000000"/>
                          </a:solidFill>
                          <a:effectLst/>
                          <a:uLnTx/>
                          <a:uFillTx/>
                          <a:latin typeface="+mn-lt"/>
                          <a:ea typeface="+mn-ea"/>
                          <a:cs typeface="+mn-cs"/>
                        </a:rPr>
                        <a:t>End of Life/Palliative Care Champion</a:t>
                      </a:r>
                    </a:p>
                    <a:p>
                      <a:pPr marL="0" indent="0">
                        <a:buFont typeface="+mj-lt"/>
                        <a:buNone/>
                      </a:pPr>
                      <a:r>
                        <a:rPr lang="en-GB" sz="1000" dirty="0"/>
                        <a:t>Falls Awareness</a:t>
                      </a:r>
                    </a:p>
                    <a:p>
                      <a:pPr marL="0" indent="0">
                        <a:buFont typeface="+mj-lt"/>
                        <a:buNone/>
                      </a:pPr>
                      <a:r>
                        <a:rPr lang="en-GB" sz="1000" dirty="0"/>
                        <a:t>Medicines Updates Tier 2</a:t>
                      </a:r>
                    </a:p>
                    <a:p>
                      <a:pPr marL="0" indent="0">
                        <a:buFont typeface="+mj-lt"/>
                        <a:buNone/>
                      </a:pPr>
                      <a:r>
                        <a:rPr lang="en-GB" sz="1000" dirty="0"/>
                        <a:t>Medicines Champions Tier 3</a:t>
                      </a:r>
                    </a:p>
                    <a:p>
                      <a:pPr marL="0" indent="0">
                        <a:buFont typeface="+mj-lt"/>
                        <a:buNone/>
                      </a:pPr>
                      <a:r>
                        <a:rPr lang="en-GB" sz="1000" dirty="0"/>
                        <a:t>Oral Health Champions</a:t>
                      </a:r>
                    </a:p>
                    <a:p>
                      <a:pPr marL="0" indent="0">
                        <a:buFont typeface="+mj-lt"/>
                        <a:buNone/>
                      </a:pPr>
                      <a:r>
                        <a:rPr lang="en-GB" sz="1000" dirty="0"/>
                        <a:t>Swallow Awareness (BB &amp; CBC)</a:t>
                      </a:r>
                    </a:p>
                    <a:p>
                      <a:pPr marL="0" indent="0">
                        <a:buFont typeface="+mj-lt"/>
                        <a:buNone/>
                      </a:pPr>
                      <a:r>
                        <a:rPr lang="en-GB" sz="1000" dirty="0"/>
                        <a:t>Wound Care Champion Beds &amp; Luton</a:t>
                      </a:r>
                    </a:p>
                    <a:p>
                      <a:pPr marL="0" indent="0">
                        <a:buFont typeface="+mj-lt"/>
                        <a:buNone/>
                      </a:pPr>
                      <a:endParaRPr lang="en-GB" sz="1000" dirty="0"/>
                    </a:p>
                  </a:txBody>
                  <a:tcPr/>
                </a:tc>
                <a:tc>
                  <a:txBody>
                    <a:bodyPr/>
                    <a:lstStyle/>
                    <a:p>
                      <a:pPr marL="0" indent="0">
                        <a:buFont typeface="+mj-lt"/>
                        <a:buNone/>
                      </a:pPr>
                      <a:r>
                        <a:rPr lang="en-GB" sz="1000" b="1" dirty="0"/>
                        <a:t>January 2026</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GB" sz="1000" b="0" i="0" u="none" strike="noStrike" kern="1200" cap="none" spc="0" normalizeH="0" baseline="0" noProof="0" dirty="0">
                          <a:ln>
                            <a:noFill/>
                          </a:ln>
                          <a:solidFill>
                            <a:srgbClr val="000000"/>
                          </a:solidFill>
                          <a:effectLst/>
                          <a:uLnTx/>
                          <a:uFillTx/>
                          <a:latin typeface="+mn-lt"/>
                          <a:ea typeface="+mn-ea"/>
                          <a:cs typeface="+mn-cs"/>
                        </a:rPr>
                        <a:t>End of Life/Palliative Care Awareness</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GB" sz="1000" b="0" i="0" u="none" strike="noStrike" kern="1200" cap="none" spc="0" normalizeH="0" baseline="0" noProof="0" dirty="0">
                          <a:ln>
                            <a:noFill/>
                          </a:ln>
                          <a:solidFill>
                            <a:srgbClr val="000000"/>
                          </a:solidFill>
                          <a:effectLst/>
                          <a:uLnTx/>
                          <a:uFillTx/>
                          <a:latin typeface="+mn-lt"/>
                          <a:ea typeface="+mn-ea"/>
                          <a:cs typeface="+mn-cs"/>
                        </a:rPr>
                        <a:t>End of Life/Palliative Care Champion</a:t>
                      </a:r>
                    </a:p>
                    <a:p>
                      <a:pPr marL="0" indent="0">
                        <a:buFont typeface="+mj-lt"/>
                        <a:buNone/>
                      </a:pPr>
                      <a:r>
                        <a:rPr lang="en-GB" sz="1000" dirty="0"/>
                        <a:t>Falls Awareness</a:t>
                      </a:r>
                    </a:p>
                    <a:p>
                      <a:pPr marL="0" indent="0">
                        <a:buFont typeface="+mj-lt"/>
                        <a:buNone/>
                      </a:pPr>
                      <a:r>
                        <a:rPr lang="en-GB" sz="1000" dirty="0"/>
                        <a:t>Medicines Updates Tier 2</a:t>
                      </a:r>
                    </a:p>
                  </a:txBody>
                  <a:tcPr/>
                </a:tc>
                <a:extLst>
                  <a:ext uri="{0D108BD9-81ED-4DB2-BD59-A6C34878D82A}">
                    <a16:rowId xmlns:a16="http://schemas.microsoft.com/office/drawing/2014/main" val="4293763292"/>
                  </a:ext>
                </a:extLst>
              </a:tr>
              <a:tr h="482316">
                <a:tc>
                  <a:txBody>
                    <a:bodyPr/>
                    <a:lstStyle/>
                    <a:p>
                      <a:pPr marL="0" indent="0">
                        <a:buFont typeface="+mj-lt"/>
                        <a:buNone/>
                      </a:pPr>
                      <a:r>
                        <a:rPr lang="en-GB" sz="1000" b="1" dirty="0"/>
                        <a:t>June 2025</a:t>
                      </a:r>
                    </a:p>
                    <a:p>
                      <a:pPr marL="0" indent="0">
                        <a:buFont typeface="+mj-lt"/>
                        <a:buNone/>
                      </a:pPr>
                      <a:endParaRPr lang="en-GB" sz="1000" b="1" dirty="0"/>
                    </a:p>
                    <a:p>
                      <a:pPr marL="0" indent="0">
                        <a:buFont typeface="+mj-lt"/>
                        <a:buNone/>
                      </a:pPr>
                      <a:endParaRPr lang="en-GB" sz="1000" b="1" dirty="0"/>
                    </a:p>
                    <a:p>
                      <a:pPr marL="0" indent="0">
                        <a:buFont typeface="+mj-lt"/>
                        <a:buNone/>
                      </a:pPr>
                      <a:endParaRPr lang="en-GB" sz="1000" b="1" dirty="0"/>
                    </a:p>
                    <a:p>
                      <a:pPr marL="0" indent="0">
                        <a:buFont typeface="+mj-lt"/>
                        <a:buNone/>
                      </a:pPr>
                      <a:endParaRPr lang="en-GB" sz="1000" b="1" dirty="0"/>
                    </a:p>
                  </a:txBody>
                  <a:tcPr/>
                </a:tc>
                <a:tc>
                  <a:txBody>
                    <a:bodyPr/>
                    <a:lstStyle/>
                    <a:p>
                      <a:pPr marL="0" indent="0">
                        <a:buFont typeface="+mj-lt"/>
                        <a:buNone/>
                      </a:pPr>
                      <a:r>
                        <a:rPr lang="en-GB" sz="1000" dirty="0"/>
                        <a:t>Falls Awareness</a:t>
                      </a:r>
                    </a:p>
                    <a:p>
                      <a:pPr marL="0" indent="0">
                        <a:buFont typeface="+mj-lt"/>
                        <a:buNone/>
                      </a:pPr>
                      <a:r>
                        <a:rPr lang="en-GB" sz="1000" dirty="0"/>
                        <a:t>Medicines Champion Tier 3</a:t>
                      </a:r>
                    </a:p>
                    <a:p>
                      <a:pPr marL="0" indent="0">
                        <a:buFont typeface="+mj-lt"/>
                        <a:buNone/>
                      </a:pPr>
                      <a:r>
                        <a:rPr lang="en-GB" sz="1000" dirty="0"/>
                        <a:t>Swallow Awareness (BB &amp; CBC)</a:t>
                      </a:r>
                    </a:p>
                    <a:p>
                      <a:pPr marL="0" indent="0">
                        <a:buFont typeface="+mj-lt"/>
                        <a:buNone/>
                      </a:pPr>
                      <a:r>
                        <a:rPr lang="en-GB" sz="1000" dirty="0"/>
                        <a:t>Wound Care Champions Beds &amp; Luton</a:t>
                      </a:r>
                    </a:p>
                  </a:txBody>
                  <a:tcPr/>
                </a:tc>
                <a:tc>
                  <a:txBody>
                    <a:bodyPr/>
                    <a:lstStyle/>
                    <a:p>
                      <a:pPr marL="0" indent="0">
                        <a:buFont typeface="+mj-lt"/>
                        <a:buNone/>
                      </a:pPr>
                      <a:r>
                        <a:rPr lang="en-GB" sz="1000" b="1" dirty="0"/>
                        <a:t>October 2025</a:t>
                      </a:r>
                    </a:p>
                  </a:txBody>
                  <a:tcPr/>
                </a:tc>
                <a:tc>
                  <a:txBody>
                    <a:bodyPr/>
                    <a:lstStyle/>
                    <a:p>
                      <a:pPr marL="0" indent="0">
                        <a:buFont typeface="+mj-lt"/>
                        <a:buNone/>
                      </a:pPr>
                      <a:r>
                        <a:rPr lang="en-GB" sz="1000" dirty="0"/>
                        <a:t>Falls Awareness</a:t>
                      </a:r>
                    </a:p>
                    <a:p>
                      <a:pPr marL="0" indent="0">
                        <a:buFont typeface="+mj-lt"/>
                        <a:buNone/>
                      </a:pPr>
                      <a:r>
                        <a:rPr lang="en-GB" sz="1000" dirty="0"/>
                        <a:t>Oral Health Champions</a:t>
                      </a:r>
                    </a:p>
                  </a:txBody>
                  <a:tcPr/>
                </a:tc>
                <a:tc>
                  <a:txBody>
                    <a:bodyPr/>
                    <a:lstStyle/>
                    <a:p>
                      <a:pPr marL="0" indent="0">
                        <a:buFont typeface="+mj-lt"/>
                        <a:buNone/>
                      </a:pPr>
                      <a:r>
                        <a:rPr lang="en-GB" sz="1000" b="1" dirty="0"/>
                        <a:t>February 2026</a:t>
                      </a:r>
                    </a:p>
                  </a:txBody>
                  <a:tcPr/>
                </a:tc>
                <a:tc>
                  <a:txBody>
                    <a:bodyPr/>
                    <a:lstStyle/>
                    <a:p>
                      <a:pPr marL="0" indent="0">
                        <a:buFont typeface="+mj-lt"/>
                        <a:buNone/>
                      </a:pPr>
                      <a:r>
                        <a:rPr lang="en-GB" sz="1000" dirty="0"/>
                        <a:t>Falls Awareness</a:t>
                      </a:r>
                    </a:p>
                    <a:p>
                      <a:pPr marL="0" indent="0">
                        <a:buFont typeface="+mj-lt"/>
                        <a:buNone/>
                      </a:pPr>
                      <a:r>
                        <a:rPr lang="en-GB" sz="1000" dirty="0"/>
                        <a:t>Medicines Champion Tier 3</a:t>
                      </a:r>
                    </a:p>
                  </a:txBody>
                  <a:tcPr/>
                </a:tc>
                <a:extLst>
                  <a:ext uri="{0D108BD9-81ED-4DB2-BD59-A6C34878D82A}">
                    <a16:rowId xmlns:a16="http://schemas.microsoft.com/office/drawing/2014/main" val="138431139"/>
                  </a:ext>
                </a:extLst>
              </a:tr>
              <a:tr h="1163217">
                <a:tc>
                  <a:txBody>
                    <a:bodyPr/>
                    <a:lstStyle/>
                    <a:p>
                      <a:pPr marL="0" indent="0">
                        <a:buFont typeface="+mj-lt"/>
                        <a:buNone/>
                      </a:pPr>
                      <a:r>
                        <a:rPr lang="en-GB" sz="1000" b="1" dirty="0"/>
                        <a:t>July 2025</a:t>
                      </a:r>
                    </a:p>
                    <a:p>
                      <a:pPr marL="0" indent="0">
                        <a:buFont typeface="+mj-lt"/>
                        <a:buNone/>
                      </a:pPr>
                      <a:endParaRPr lang="en-GB" sz="1000" b="1" dirty="0"/>
                    </a:p>
                    <a:p>
                      <a:pPr marL="0" indent="0">
                        <a:buFont typeface="+mj-lt"/>
                        <a:buNone/>
                      </a:pPr>
                      <a:endParaRPr lang="en-GB" sz="1000" b="1" dirty="0"/>
                    </a:p>
                    <a:p>
                      <a:pPr marL="0" indent="0">
                        <a:buFont typeface="+mj-lt"/>
                        <a:buNone/>
                      </a:pPr>
                      <a:endParaRPr lang="en-GB" sz="1000" b="1" dirty="0"/>
                    </a:p>
                    <a:p>
                      <a:pPr marL="0" indent="0">
                        <a:buFont typeface="+mj-lt"/>
                        <a:buNone/>
                      </a:pPr>
                      <a:endParaRPr lang="en-GB" sz="1000" b="1" dirty="0"/>
                    </a:p>
                    <a:p>
                      <a:pPr marL="0" indent="0">
                        <a:buFont typeface="+mj-lt"/>
                        <a:buNone/>
                      </a:pPr>
                      <a:endParaRPr lang="en-GB" sz="1000" b="1" dirty="0"/>
                    </a:p>
                    <a:p>
                      <a:pPr marL="0" indent="0">
                        <a:buFont typeface="+mj-lt"/>
                        <a:buNone/>
                      </a:pPr>
                      <a:endParaRPr lang="en-GB" sz="1000" b="1" dirty="0"/>
                    </a:p>
                  </a:txBody>
                  <a:tcPr/>
                </a:tc>
                <a:tc>
                  <a:txBody>
                    <a:bodyPr/>
                    <a:lstStyle/>
                    <a:p>
                      <a:pPr marL="0" indent="0">
                        <a:buFont typeface="+mj-lt"/>
                        <a:buNone/>
                      </a:pPr>
                      <a:r>
                        <a:rPr lang="en-GB" sz="1000" dirty="0"/>
                        <a:t>Continence Awareness</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GB" sz="1000" b="0" i="0" u="none" strike="noStrike" kern="1200" cap="none" spc="0" normalizeH="0" baseline="0" noProof="0" dirty="0">
                          <a:ln>
                            <a:noFill/>
                          </a:ln>
                          <a:solidFill>
                            <a:srgbClr val="000000"/>
                          </a:solidFill>
                          <a:effectLst/>
                          <a:uLnTx/>
                          <a:uFillTx/>
                          <a:latin typeface="+mn-lt"/>
                          <a:ea typeface="+mn-ea"/>
                          <a:cs typeface="+mn-cs"/>
                        </a:rPr>
                        <a:t>End of Life/Palliative Care Awareness</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GB" sz="1000" b="0" i="0" u="none" strike="noStrike" kern="1200" cap="none" spc="0" normalizeH="0" baseline="0" noProof="0" dirty="0">
                          <a:ln>
                            <a:noFill/>
                          </a:ln>
                          <a:solidFill>
                            <a:srgbClr val="000000"/>
                          </a:solidFill>
                          <a:effectLst/>
                          <a:uLnTx/>
                          <a:uFillTx/>
                          <a:latin typeface="+mn-lt"/>
                          <a:ea typeface="+mn-ea"/>
                          <a:cs typeface="+mn-cs"/>
                        </a:rPr>
                        <a:t>End of Life/Palliative Care Champion</a:t>
                      </a:r>
                    </a:p>
                    <a:p>
                      <a:pPr marL="0" indent="0">
                        <a:buFont typeface="+mj-lt"/>
                        <a:buNone/>
                      </a:pPr>
                      <a:r>
                        <a:rPr lang="en-GB" sz="1000" dirty="0"/>
                        <a:t>Falls Awareness</a:t>
                      </a:r>
                    </a:p>
                    <a:p>
                      <a:pPr marL="0" indent="0">
                        <a:buFont typeface="+mj-lt"/>
                        <a:buNone/>
                      </a:pPr>
                      <a:r>
                        <a:rPr lang="en-GB" sz="1000" dirty="0"/>
                        <a:t>Hydration Champions</a:t>
                      </a:r>
                    </a:p>
                    <a:p>
                      <a:pPr marL="0" indent="0">
                        <a:buFont typeface="+mj-lt"/>
                        <a:buNone/>
                      </a:pPr>
                      <a:r>
                        <a:rPr lang="en-GB" sz="1000" dirty="0"/>
                        <a:t>Medicines Updates Tier 2</a:t>
                      </a:r>
                    </a:p>
                    <a:p>
                      <a:pPr marL="0" indent="0">
                        <a:buFont typeface="+mj-lt"/>
                        <a:buNone/>
                      </a:pPr>
                      <a:r>
                        <a:rPr lang="en-GB" sz="1000" dirty="0"/>
                        <a:t>PUFFINS (Pressure Ulcer Food First Initiative)</a:t>
                      </a:r>
                    </a:p>
                  </a:txBody>
                  <a:tcPr/>
                </a:tc>
                <a:tc>
                  <a:txBody>
                    <a:bodyPr/>
                    <a:lstStyle/>
                    <a:p>
                      <a:pPr marL="0" indent="0">
                        <a:buFont typeface="+mj-lt"/>
                        <a:buNone/>
                      </a:pPr>
                      <a:r>
                        <a:rPr lang="en-GB" sz="1000" b="1" dirty="0"/>
                        <a:t>November 2025</a:t>
                      </a:r>
                    </a:p>
                  </a:txBody>
                  <a:tcPr/>
                </a:tc>
                <a:tc>
                  <a:txBody>
                    <a:bodyPr/>
                    <a:lstStyle/>
                    <a:p>
                      <a:pPr marL="0" indent="0">
                        <a:buFont typeface="+mj-lt"/>
                        <a:buNone/>
                      </a:pPr>
                      <a:r>
                        <a:rPr lang="en-GB" sz="1000" dirty="0"/>
                        <a:t>Continence Awareness</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GB" sz="1000" b="0" i="0" u="none" strike="noStrike" kern="1200" cap="none" spc="0" normalizeH="0" baseline="0" noProof="0" dirty="0">
                          <a:ln>
                            <a:noFill/>
                          </a:ln>
                          <a:solidFill>
                            <a:srgbClr val="000000"/>
                          </a:solidFill>
                          <a:effectLst/>
                          <a:uLnTx/>
                          <a:uFillTx/>
                          <a:latin typeface="+mn-lt"/>
                          <a:ea typeface="+mn-ea"/>
                          <a:cs typeface="+mn-cs"/>
                        </a:rPr>
                        <a:t>End of Life/Palliative Care Awareness</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GB" sz="1000" b="0" i="0" u="none" strike="noStrike" kern="1200" cap="none" spc="0" normalizeH="0" baseline="0" noProof="0" dirty="0">
                          <a:ln>
                            <a:noFill/>
                          </a:ln>
                          <a:solidFill>
                            <a:srgbClr val="000000"/>
                          </a:solidFill>
                          <a:effectLst/>
                          <a:uLnTx/>
                          <a:uFillTx/>
                          <a:latin typeface="+mn-lt"/>
                          <a:ea typeface="+mn-ea"/>
                          <a:cs typeface="+mn-cs"/>
                        </a:rPr>
                        <a:t>End of Life/Palliative Care Champion</a:t>
                      </a:r>
                    </a:p>
                    <a:p>
                      <a:pPr marL="0" indent="0">
                        <a:buFont typeface="+mj-lt"/>
                        <a:buNone/>
                      </a:pPr>
                      <a:r>
                        <a:rPr lang="en-GB" sz="1000" dirty="0"/>
                        <a:t>Falls Awareness</a:t>
                      </a:r>
                    </a:p>
                    <a:p>
                      <a:pPr marL="0" indent="0">
                        <a:buFont typeface="+mj-lt"/>
                        <a:buNone/>
                      </a:pPr>
                      <a:r>
                        <a:rPr lang="en-GB" sz="1000" dirty="0"/>
                        <a:t>Medicines Updates Tier 2</a:t>
                      </a:r>
                    </a:p>
                    <a:p>
                      <a:pPr marL="0" indent="0">
                        <a:buFont typeface="+mj-lt"/>
                        <a:buNone/>
                      </a:pPr>
                      <a:r>
                        <a:rPr lang="en-GB" sz="1000" dirty="0"/>
                        <a:t>Medicines Champion Tier 3</a:t>
                      </a:r>
                    </a:p>
                    <a:p>
                      <a:pPr marL="0" indent="0">
                        <a:buFont typeface="+mj-lt"/>
                        <a:buNone/>
                      </a:pPr>
                      <a:r>
                        <a:rPr lang="en-GB" sz="1000" dirty="0"/>
                        <a:t>Oral Health Champions</a:t>
                      </a:r>
                    </a:p>
                    <a:p>
                      <a:pPr marL="0" indent="0">
                        <a:buFont typeface="+mj-lt"/>
                        <a:buNone/>
                      </a:pPr>
                      <a:r>
                        <a:rPr lang="en-GB" sz="1000" dirty="0"/>
                        <a:t>PUFFINS (Pressure Ulcer Food First Initiative)</a:t>
                      </a:r>
                    </a:p>
                    <a:p>
                      <a:pPr marL="0" indent="0">
                        <a:buFont typeface="+mj-lt"/>
                        <a:buNone/>
                      </a:pPr>
                      <a:endParaRPr lang="en-GB" sz="1000" dirty="0"/>
                    </a:p>
                  </a:txBody>
                  <a:tcPr/>
                </a:tc>
                <a:tc>
                  <a:txBody>
                    <a:bodyPr/>
                    <a:lstStyle/>
                    <a:p>
                      <a:pPr marL="0" indent="0">
                        <a:buFont typeface="+mj-lt"/>
                        <a:buNone/>
                      </a:pPr>
                      <a:r>
                        <a:rPr lang="en-GB" sz="1000" b="1" dirty="0"/>
                        <a:t>March 2026</a:t>
                      </a:r>
                    </a:p>
                  </a:txBody>
                  <a:tcPr/>
                </a:tc>
                <a:tc>
                  <a:txBody>
                    <a:bodyPr/>
                    <a:lstStyle/>
                    <a:p>
                      <a:pPr marL="0" indent="0">
                        <a:buFont typeface="+mj-lt"/>
                        <a:buNone/>
                      </a:pPr>
                      <a:r>
                        <a:rPr lang="en-GB" sz="1000" dirty="0"/>
                        <a:t>Falls Awareness</a:t>
                      </a:r>
                    </a:p>
                    <a:p>
                      <a:pPr marL="0" indent="0">
                        <a:buFont typeface="+mj-lt"/>
                        <a:buNone/>
                      </a:pPr>
                      <a:r>
                        <a:rPr lang="en-GB" sz="1000" dirty="0"/>
                        <a:t>Medicines Updates Tier 2</a:t>
                      </a:r>
                    </a:p>
                    <a:p>
                      <a:pPr marL="0" indent="0">
                        <a:buFont typeface="+mj-lt"/>
                        <a:buNone/>
                      </a:pPr>
                      <a:r>
                        <a:rPr lang="en-GB" sz="1000" dirty="0"/>
                        <a:t>End of Life/Palliative Care Awareness</a:t>
                      </a:r>
                    </a:p>
                    <a:p>
                      <a:pPr marL="0" indent="0">
                        <a:buFont typeface="+mj-lt"/>
                        <a:buNone/>
                      </a:pPr>
                      <a:r>
                        <a:rPr lang="en-GB" sz="1000" dirty="0"/>
                        <a:t>End of Life/Palliative Care Champion</a:t>
                      </a:r>
                    </a:p>
                  </a:txBody>
                  <a:tcPr/>
                </a:tc>
                <a:extLst>
                  <a:ext uri="{0D108BD9-81ED-4DB2-BD59-A6C34878D82A}">
                    <a16:rowId xmlns:a16="http://schemas.microsoft.com/office/drawing/2014/main" val="1257317603"/>
                  </a:ext>
                </a:extLst>
              </a:tr>
            </a:tbl>
          </a:graphicData>
        </a:graphic>
      </p:graphicFrame>
      <p:sp>
        <p:nvSpPr>
          <p:cNvPr id="3" name="TextBox 2">
            <a:extLst>
              <a:ext uri="{FF2B5EF4-FFF2-40B4-BE49-F238E27FC236}">
                <a16:creationId xmlns:a16="http://schemas.microsoft.com/office/drawing/2014/main" id="{5DD827ED-6F3A-4ED6-CFC6-B228DFABC6E1}"/>
              </a:ext>
            </a:extLst>
          </p:cNvPr>
          <p:cNvSpPr txBox="1"/>
          <p:nvPr/>
        </p:nvSpPr>
        <p:spPr>
          <a:xfrm>
            <a:off x="335359" y="832065"/>
            <a:ext cx="9100947" cy="338554"/>
          </a:xfrm>
          <a:prstGeom prst="rect">
            <a:avLst/>
          </a:prstGeom>
          <a:noFill/>
        </p:spPr>
        <p:txBody>
          <a:bodyPr wrap="square" rtlCol="0">
            <a:spAutoFit/>
          </a:bodyPr>
          <a:lstStyle/>
          <a:p>
            <a:r>
              <a:rPr lang="en-GB" sz="1600" dirty="0"/>
              <a:t>* New Training Added Sept 2025 – Mental Health Awareness &amp; Oral Health Champions*</a:t>
            </a:r>
          </a:p>
        </p:txBody>
      </p:sp>
    </p:spTree>
    <p:extLst>
      <p:ext uri="{BB962C8B-B14F-4D97-AF65-F5344CB8AC3E}">
        <p14:creationId xmlns:p14="http://schemas.microsoft.com/office/powerpoint/2010/main" val="2293443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FC4B26-40DE-C840-B880-89B0F9E655A8}"/>
              </a:ext>
            </a:extLst>
          </p:cNvPr>
          <p:cNvSpPr>
            <a:spLocks noGrp="1"/>
          </p:cNvSpPr>
          <p:nvPr>
            <p:ph type="ftr" sz="quarter" idx="11"/>
          </p:nvPr>
        </p:nvSpPr>
        <p:spPr/>
        <p:txBody>
          <a:bodyPr/>
          <a:lstStyle/>
          <a:p>
            <a:r>
              <a:rPr lang="en-GB" b="1" dirty="0" err="1"/>
              <a:t>Bedfordshire,</a:t>
            </a:r>
            <a:r>
              <a:rPr lang="en-GB" b="1" dirty="0"/>
              <a:t> Luton and Milton Keynes Health and Care Partnership</a:t>
            </a:r>
            <a:endParaRPr lang="en-GB" dirty="0"/>
          </a:p>
        </p:txBody>
      </p:sp>
      <p:sp>
        <p:nvSpPr>
          <p:cNvPr id="6" name="Slide Number Placeholder 5">
            <a:extLst>
              <a:ext uri="{FF2B5EF4-FFF2-40B4-BE49-F238E27FC236}">
                <a16:creationId xmlns:a16="http://schemas.microsoft.com/office/drawing/2014/main" id="{17135F3E-2E0B-FD4F-A631-FFE9F2B87C7D}"/>
              </a:ext>
            </a:extLst>
          </p:cNvPr>
          <p:cNvSpPr>
            <a:spLocks noGrp="1"/>
          </p:cNvSpPr>
          <p:nvPr>
            <p:ph type="sldNum" sz="quarter" idx="12"/>
          </p:nvPr>
        </p:nvSpPr>
        <p:spPr/>
        <p:txBody>
          <a:bodyPr/>
          <a:lstStyle/>
          <a:p>
            <a:fld id="{30A60DCE-9105-48A5-8A92-25C9283756D1}" type="slidenum">
              <a:rPr lang="en-GB" smtClean="0"/>
              <a:pPr/>
              <a:t>5</a:t>
            </a:fld>
            <a:endParaRPr lang="en-GB" dirty="0"/>
          </a:p>
        </p:txBody>
      </p:sp>
      <p:sp>
        <p:nvSpPr>
          <p:cNvPr id="10" name="TextBox 9">
            <a:extLst>
              <a:ext uri="{FF2B5EF4-FFF2-40B4-BE49-F238E27FC236}">
                <a16:creationId xmlns:a16="http://schemas.microsoft.com/office/drawing/2014/main" id="{87B9808F-6EF9-6FC4-AC08-B70056F4C77D}"/>
              </a:ext>
            </a:extLst>
          </p:cNvPr>
          <p:cNvSpPr txBox="1"/>
          <p:nvPr/>
        </p:nvSpPr>
        <p:spPr>
          <a:xfrm>
            <a:off x="419786" y="4356243"/>
            <a:ext cx="2791777" cy="477054"/>
          </a:xfrm>
          <a:prstGeom prst="rect">
            <a:avLst/>
          </a:prstGeom>
          <a:noFill/>
          <a:ln>
            <a:solidFill>
              <a:srgbClr val="7030A0"/>
            </a:solidFill>
          </a:ln>
        </p:spPr>
        <p:txBody>
          <a:bodyPr wrap="square" rtlCol="0">
            <a:spAutoFit/>
          </a:bodyPr>
          <a:lstStyle/>
          <a:p>
            <a:r>
              <a:rPr lang="en-GB" sz="1400" b="1" dirty="0">
                <a:solidFill>
                  <a:srgbClr val="7030A0"/>
                </a:solidFill>
              </a:rPr>
              <a:t>Who is the training for:</a:t>
            </a:r>
          </a:p>
          <a:p>
            <a:r>
              <a:rPr lang="en-GB" sz="1100" dirty="0"/>
              <a:t>All adult social care staff</a:t>
            </a:r>
          </a:p>
        </p:txBody>
      </p:sp>
      <p:sp>
        <p:nvSpPr>
          <p:cNvPr id="11" name="TextBox 10">
            <a:extLst>
              <a:ext uri="{FF2B5EF4-FFF2-40B4-BE49-F238E27FC236}">
                <a16:creationId xmlns:a16="http://schemas.microsoft.com/office/drawing/2014/main" id="{44AA2948-6D63-1ECB-A226-D469E0F1705C}"/>
              </a:ext>
            </a:extLst>
          </p:cNvPr>
          <p:cNvSpPr txBox="1"/>
          <p:nvPr/>
        </p:nvSpPr>
        <p:spPr>
          <a:xfrm>
            <a:off x="386809" y="5091926"/>
            <a:ext cx="2820305" cy="861774"/>
          </a:xfrm>
          <a:prstGeom prst="rect">
            <a:avLst/>
          </a:prstGeom>
          <a:noFill/>
          <a:ln>
            <a:solidFill>
              <a:srgbClr val="7030A0"/>
            </a:solidFill>
          </a:ln>
        </p:spPr>
        <p:txBody>
          <a:bodyPr wrap="square" rtlCol="0">
            <a:spAutoFit/>
          </a:bodyPr>
          <a:lstStyle/>
          <a:p>
            <a:r>
              <a:rPr lang="en-GB" sz="1400" b="1" dirty="0">
                <a:solidFill>
                  <a:srgbClr val="7030A0"/>
                </a:solidFill>
              </a:rPr>
              <a:t>How long is the training:</a:t>
            </a:r>
          </a:p>
          <a:p>
            <a:endParaRPr lang="en-GB" sz="1400" b="1" dirty="0">
              <a:solidFill>
                <a:srgbClr val="7030A0"/>
              </a:solidFill>
            </a:endParaRPr>
          </a:p>
          <a:p>
            <a:r>
              <a:rPr lang="en-GB" sz="1100" dirty="0"/>
              <a:t>3 hours – via MS Teams</a:t>
            </a:r>
          </a:p>
          <a:p>
            <a:endParaRPr lang="en-GB" sz="1100" dirty="0"/>
          </a:p>
        </p:txBody>
      </p:sp>
      <p:sp>
        <p:nvSpPr>
          <p:cNvPr id="12" name="TextBox 11">
            <a:extLst>
              <a:ext uri="{FF2B5EF4-FFF2-40B4-BE49-F238E27FC236}">
                <a16:creationId xmlns:a16="http://schemas.microsoft.com/office/drawing/2014/main" id="{336EF446-78D0-E3D2-3B26-D7E72DA63BF1}"/>
              </a:ext>
            </a:extLst>
          </p:cNvPr>
          <p:cNvSpPr txBox="1"/>
          <p:nvPr/>
        </p:nvSpPr>
        <p:spPr>
          <a:xfrm>
            <a:off x="439084" y="1930809"/>
            <a:ext cx="2776297" cy="2189254"/>
          </a:xfrm>
          <a:prstGeom prst="rect">
            <a:avLst/>
          </a:prstGeom>
          <a:noFill/>
          <a:ln>
            <a:solidFill>
              <a:srgbClr val="7030A0"/>
            </a:solidFill>
          </a:ln>
        </p:spPr>
        <p:txBody>
          <a:bodyPr wrap="square" rtlCol="0">
            <a:spAutoFit/>
          </a:bodyPr>
          <a:lstStyle/>
          <a:p>
            <a:pPr>
              <a:lnSpc>
                <a:spcPct val="107000"/>
              </a:lnSpc>
              <a:spcAft>
                <a:spcPts val="800"/>
              </a:spcAft>
            </a:pPr>
            <a:r>
              <a:rPr lang="en-GB" sz="1400" b="1" dirty="0">
                <a:solidFill>
                  <a:srgbClr val="7030A0"/>
                </a:solidFill>
              </a:rPr>
              <a:t>Course Overview:</a:t>
            </a:r>
          </a:p>
          <a:p>
            <a:pPr>
              <a:lnSpc>
                <a:spcPct val="107000"/>
              </a:lnSpc>
              <a:spcAft>
                <a:spcPts val="800"/>
              </a:spcAft>
            </a:pPr>
            <a:r>
              <a:rPr lang="en-GB" sz="1100" dirty="0"/>
              <a:t>This training aims to provide care staff with a basic understanding of the anatomy and physiology of the urinary tract and bowels. Providing practical advice on how to fit and use continence products as well as support on promoting continence and managing incontinence.</a:t>
            </a:r>
          </a:p>
          <a:p>
            <a:pPr>
              <a:lnSpc>
                <a:spcPct val="107000"/>
              </a:lnSpc>
              <a:spcAft>
                <a:spcPts val="800"/>
              </a:spcAft>
            </a:pPr>
            <a:endParaRPr lang="en-GB" sz="1400" b="1" dirty="0">
              <a:solidFill>
                <a:schemeClr val="accent2"/>
              </a:solidFill>
            </a:endParaRPr>
          </a:p>
        </p:txBody>
      </p:sp>
      <p:sp>
        <p:nvSpPr>
          <p:cNvPr id="13" name="TextBox 12">
            <a:extLst>
              <a:ext uri="{FF2B5EF4-FFF2-40B4-BE49-F238E27FC236}">
                <a16:creationId xmlns:a16="http://schemas.microsoft.com/office/drawing/2014/main" id="{E61E53FE-9E6C-B5F3-D7B8-9CF4B9F30F16}"/>
              </a:ext>
            </a:extLst>
          </p:cNvPr>
          <p:cNvSpPr txBox="1"/>
          <p:nvPr/>
        </p:nvSpPr>
        <p:spPr>
          <a:xfrm>
            <a:off x="3340703" y="1932388"/>
            <a:ext cx="5444582" cy="2792496"/>
          </a:xfrm>
          <a:prstGeom prst="rect">
            <a:avLst/>
          </a:prstGeom>
          <a:noFill/>
          <a:ln>
            <a:solidFill>
              <a:srgbClr val="7030A0"/>
            </a:solidFill>
          </a:ln>
        </p:spPr>
        <p:txBody>
          <a:bodyPr wrap="square" rtlCol="0">
            <a:spAutoFit/>
          </a:bodyPr>
          <a:lstStyle/>
          <a:p>
            <a:pPr>
              <a:lnSpc>
                <a:spcPct val="107000"/>
              </a:lnSpc>
              <a:spcAft>
                <a:spcPts val="800"/>
              </a:spcAft>
            </a:pPr>
            <a:r>
              <a:rPr lang="en-GB" sz="1400" b="1" dirty="0">
                <a:solidFill>
                  <a:srgbClr val="7030A0"/>
                </a:solidFill>
              </a:rPr>
              <a:t>Key Learning Points:</a:t>
            </a:r>
          </a:p>
          <a:p>
            <a:pPr marL="171450" indent="-171450">
              <a:lnSpc>
                <a:spcPct val="107000"/>
              </a:lnSpc>
              <a:spcAft>
                <a:spcPts val="800"/>
              </a:spcAft>
              <a:buFont typeface="Wingdings" panose="05000000000000000000" pitchFamily="2" charset="2"/>
              <a:buChar char="Ø"/>
            </a:pPr>
            <a:r>
              <a:rPr lang="en-GB" sz="1100" dirty="0">
                <a:effectLst/>
                <a:ea typeface="Times New Roman" panose="02020603050405020304" pitchFamily="18" charset="0"/>
                <a:cs typeface="Calibri" panose="020F0502020204030204" pitchFamily="34" charset="0"/>
              </a:rPr>
              <a:t>Continence service background/team.</a:t>
            </a:r>
            <a:endParaRPr lang="en-GB" sz="1100" dirty="0">
              <a:effectLst/>
              <a:ea typeface="Calibri" panose="020F0502020204030204" pitchFamily="34" charset="0"/>
              <a:cs typeface="Times New Roman" panose="02020603050405020304" pitchFamily="18" charset="0"/>
            </a:endParaRPr>
          </a:p>
          <a:p>
            <a:pPr marL="171450" indent="-171450">
              <a:lnSpc>
                <a:spcPct val="107000"/>
              </a:lnSpc>
              <a:spcAft>
                <a:spcPts val="800"/>
              </a:spcAft>
              <a:buFont typeface="Wingdings" panose="05000000000000000000" pitchFamily="2" charset="2"/>
              <a:buChar char="Ø"/>
            </a:pPr>
            <a:r>
              <a:rPr lang="en-GB" sz="1100" dirty="0">
                <a:effectLst/>
                <a:ea typeface="Times New Roman" panose="02020603050405020304" pitchFamily="18" charset="0"/>
                <a:cs typeface="Calibri" panose="020F0502020204030204" pitchFamily="34" charset="0"/>
              </a:rPr>
              <a:t>Anatomy &amp; Physiology of the urinary and large intestines.</a:t>
            </a:r>
            <a:endParaRPr lang="en-GB" sz="1100" dirty="0">
              <a:effectLst/>
              <a:ea typeface="Calibri" panose="020F0502020204030204" pitchFamily="34" charset="0"/>
              <a:cs typeface="Times New Roman" panose="02020603050405020304" pitchFamily="18" charset="0"/>
            </a:endParaRPr>
          </a:p>
          <a:p>
            <a:pPr marL="171450" indent="-171450">
              <a:lnSpc>
                <a:spcPct val="107000"/>
              </a:lnSpc>
              <a:spcAft>
                <a:spcPts val="800"/>
              </a:spcAft>
              <a:buFont typeface="Wingdings" panose="05000000000000000000" pitchFamily="2" charset="2"/>
              <a:buChar char="Ø"/>
            </a:pPr>
            <a:r>
              <a:rPr lang="en-GB" sz="1100" dirty="0">
                <a:effectLst/>
                <a:ea typeface="Times New Roman" panose="02020603050405020304" pitchFamily="18" charset="0"/>
                <a:cs typeface="Calibri" panose="020F0502020204030204" pitchFamily="34" charset="0"/>
              </a:rPr>
              <a:t>Types and causes of urinary and faecal incontinence.</a:t>
            </a:r>
            <a:endParaRPr lang="en-GB" sz="1100" dirty="0">
              <a:effectLst/>
              <a:ea typeface="Calibri" panose="020F0502020204030204" pitchFamily="34" charset="0"/>
              <a:cs typeface="Times New Roman" panose="02020603050405020304" pitchFamily="18" charset="0"/>
            </a:endParaRPr>
          </a:p>
          <a:p>
            <a:pPr marL="171450" indent="-171450">
              <a:lnSpc>
                <a:spcPct val="107000"/>
              </a:lnSpc>
              <a:spcAft>
                <a:spcPts val="800"/>
              </a:spcAft>
              <a:buFont typeface="Wingdings" panose="05000000000000000000" pitchFamily="2" charset="2"/>
              <a:buChar char="Ø"/>
            </a:pPr>
            <a:r>
              <a:rPr lang="en-GB" sz="1100" dirty="0">
                <a:effectLst/>
                <a:ea typeface="Times New Roman" panose="02020603050405020304" pitchFamily="18" charset="0"/>
                <a:cs typeface="Calibri" panose="020F0502020204030204" pitchFamily="34" charset="0"/>
              </a:rPr>
              <a:t>Fluid advice, dietary advice.</a:t>
            </a:r>
            <a:endParaRPr lang="en-GB" sz="1100" dirty="0">
              <a:effectLst/>
              <a:ea typeface="Calibri" panose="020F0502020204030204" pitchFamily="34" charset="0"/>
              <a:cs typeface="Times New Roman" panose="02020603050405020304" pitchFamily="18" charset="0"/>
            </a:endParaRPr>
          </a:p>
          <a:p>
            <a:pPr marL="171450" indent="-171450">
              <a:lnSpc>
                <a:spcPct val="107000"/>
              </a:lnSpc>
              <a:spcAft>
                <a:spcPts val="800"/>
              </a:spcAft>
              <a:buFont typeface="Wingdings" panose="05000000000000000000" pitchFamily="2" charset="2"/>
              <a:buChar char="Ø"/>
            </a:pPr>
            <a:r>
              <a:rPr lang="en-GB" sz="1100" dirty="0">
                <a:effectLst/>
                <a:ea typeface="Times New Roman" panose="02020603050405020304" pitchFamily="18" charset="0"/>
                <a:cs typeface="Calibri" panose="020F0502020204030204" pitchFamily="34" charset="0"/>
              </a:rPr>
              <a:t>Rationale for urinalysis.</a:t>
            </a:r>
            <a:endParaRPr lang="en-GB" sz="1100" dirty="0">
              <a:effectLst/>
              <a:ea typeface="Calibri" panose="020F0502020204030204" pitchFamily="34" charset="0"/>
              <a:cs typeface="Times New Roman" panose="02020603050405020304" pitchFamily="18" charset="0"/>
            </a:endParaRPr>
          </a:p>
          <a:p>
            <a:pPr marL="171450" indent="-171450">
              <a:lnSpc>
                <a:spcPct val="107000"/>
              </a:lnSpc>
              <a:spcAft>
                <a:spcPts val="800"/>
              </a:spcAft>
              <a:buFont typeface="Wingdings" panose="05000000000000000000" pitchFamily="2" charset="2"/>
              <a:buChar char="Ø"/>
            </a:pPr>
            <a:r>
              <a:rPr lang="en-GB" sz="1100" dirty="0">
                <a:effectLst/>
                <a:ea typeface="Times New Roman" panose="02020603050405020304" pitchFamily="18" charset="0"/>
                <a:cs typeface="Calibri" panose="020F0502020204030204" pitchFamily="34" charset="0"/>
              </a:rPr>
              <a:t>Basic catheter care.</a:t>
            </a:r>
            <a:endParaRPr lang="en-GB" sz="1100" dirty="0">
              <a:effectLst/>
              <a:ea typeface="Calibri" panose="020F0502020204030204" pitchFamily="34" charset="0"/>
              <a:cs typeface="Times New Roman" panose="02020603050405020304" pitchFamily="18" charset="0"/>
            </a:endParaRPr>
          </a:p>
          <a:p>
            <a:pPr marL="171450" indent="-171450">
              <a:lnSpc>
                <a:spcPct val="107000"/>
              </a:lnSpc>
              <a:spcAft>
                <a:spcPts val="800"/>
              </a:spcAft>
              <a:buFont typeface="Wingdings" panose="05000000000000000000" pitchFamily="2" charset="2"/>
              <a:buChar char="Ø"/>
            </a:pPr>
            <a:r>
              <a:rPr lang="en-GB" sz="1100" dirty="0">
                <a:effectLst/>
                <a:ea typeface="Times New Roman" panose="02020603050405020304" pitchFamily="18" charset="0"/>
                <a:cs typeface="Calibri" panose="020F0502020204030204" pitchFamily="34" charset="0"/>
              </a:rPr>
              <a:t>Pads from Attends training.</a:t>
            </a:r>
            <a:endParaRPr lang="en-GB" sz="1100" dirty="0">
              <a:effectLst/>
              <a:ea typeface="Calibri" panose="020F0502020204030204" pitchFamily="34" charset="0"/>
              <a:cs typeface="Times New Roman" panose="02020603050405020304" pitchFamily="18" charset="0"/>
            </a:endParaRPr>
          </a:p>
          <a:p>
            <a:pPr marL="171450" indent="-171450">
              <a:buFont typeface="Wingdings" panose="05000000000000000000" pitchFamily="2" charset="2"/>
              <a:buChar char="Ø"/>
            </a:pPr>
            <a:r>
              <a:rPr lang="en-GB" sz="1100" dirty="0">
                <a:effectLst/>
                <a:ea typeface="Times New Roman" panose="02020603050405020304" pitchFamily="18" charset="0"/>
              </a:rPr>
              <a:t>Sheaths form Jade-Euro-Med.</a:t>
            </a:r>
            <a:endParaRPr lang="en-GB" sz="1100" b="1" i="1" dirty="0">
              <a:solidFill>
                <a:schemeClr val="accent2"/>
              </a:solidFill>
              <a:ea typeface="Times New Roman" panose="02020603050405020304" pitchFamily="18" charset="0"/>
              <a:cs typeface="Calibri" panose="020F0502020204030204" pitchFamily="34" charset="0"/>
            </a:endParaRPr>
          </a:p>
          <a:p>
            <a:pPr>
              <a:lnSpc>
                <a:spcPct val="107000"/>
              </a:lnSpc>
              <a:spcAft>
                <a:spcPts val="800"/>
              </a:spcAft>
            </a:pPr>
            <a:endParaRPr lang="en-GB" sz="1400" b="1" i="1" dirty="0">
              <a:solidFill>
                <a:schemeClr val="accent2"/>
              </a:solidFill>
              <a:latin typeface="Century Gothic" panose="020B0502020202020204" pitchFamily="34" charset="0"/>
              <a:ea typeface="Times New Roman" panose="02020603050405020304" pitchFamily="18" charset="0"/>
              <a:cs typeface="Calibri" panose="020F0502020204030204" pitchFamily="34" charset="0"/>
            </a:endParaRPr>
          </a:p>
        </p:txBody>
      </p:sp>
      <p:sp>
        <p:nvSpPr>
          <p:cNvPr id="15" name="TextBox 14">
            <a:extLst>
              <a:ext uri="{FF2B5EF4-FFF2-40B4-BE49-F238E27FC236}">
                <a16:creationId xmlns:a16="http://schemas.microsoft.com/office/drawing/2014/main" id="{B3F663C0-29A8-7653-455D-A2726C9D25DA}"/>
              </a:ext>
            </a:extLst>
          </p:cNvPr>
          <p:cNvSpPr txBox="1"/>
          <p:nvPr/>
        </p:nvSpPr>
        <p:spPr>
          <a:xfrm>
            <a:off x="8910607" y="1930809"/>
            <a:ext cx="2993403" cy="4201150"/>
          </a:xfrm>
          <a:prstGeom prst="rect">
            <a:avLst/>
          </a:prstGeom>
          <a:noFill/>
          <a:ln>
            <a:solidFill>
              <a:srgbClr val="7030A0"/>
            </a:solidFill>
          </a:ln>
        </p:spPr>
        <p:txBody>
          <a:bodyPr wrap="square" rtlCol="0">
            <a:spAutoFit/>
          </a:bodyPr>
          <a:lstStyle/>
          <a:p>
            <a:r>
              <a:rPr lang="en-GB" sz="1400" b="1" dirty="0">
                <a:solidFill>
                  <a:srgbClr val="7030A0"/>
                </a:solidFill>
              </a:rPr>
              <a:t>Dates Times Venue:  MS Teams</a:t>
            </a:r>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r>
              <a:rPr lang="en-GB" sz="1100" b="1" i="1" dirty="0">
                <a:solidFill>
                  <a:srgbClr val="7030A0"/>
                </a:solidFill>
              </a:rPr>
              <a:t>Details and joining links will be shared 3 weeks prior to each training date.</a:t>
            </a:r>
          </a:p>
          <a:p>
            <a:endParaRPr lang="en-GB" sz="1100" dirty="0"/>
          </a:p>
        </p:txBody>
      </p:sp>
      <p:sp>
        <p:nvSpPr>
          <p:cNvPr id="17" name="TextBox 16">
            <a:extLst>
              <a:ext uri="{FF2B5EF4-FFF2-40B4-BE49-F238E27FC236}">
                <a16:creationId xmlns:a16="http://schemas.microsoft.com/office/drawing/2014/main" id="{1781E83B-9954-F802-8348-5B3B82A97EF8}"/>
              </a:ext>
            </a:extLst>
          </p:cNvPr>
          <p:cNvSpPr txBox="1"/>
          <p:nvPr/>
        </p:nvSpPr>
        <p:spPr>
          <a:xfrm>
            <a:off x="3340702" y="4879344"/>
            <a:ext cx="5444582" cy="1238609"/>
          </a:xfrm>
          <a:prstGeom prst="rect">
            <a:avLst/>
          </a:prstGeom>
          <a:noFill/>
          <a:ln>
            <a:solidFill>
              <a:srgbClr val="7030A0"/>
            </a:solidFill>
          </a:ln>
        </p:spPr>
        <p:txBody>
          <a:bodyPr wrap="square">
            <a:spAutoFit/>
          </a:bodyPr>
          <a:lstStyle/>
          <a:p>
            <a:pPr>
              <a:lnSpc>
                <a:spcPct val="107000"/>
              </a:lnSpc>
              <a:spcAft>
                <a:spcPts val="800"/>
              </a:spcAft>
            </a:pPr>
            <a:r>
              <a:rPr lang="en-GB" sz="1400" b="1" dirty="0">
                <a:solidFill>
                  <a:srgbClr val="7030A0"/>
                </a:solidFill>
              </a:rPr>
              <a:t>How to register/enrol:</a:t>
            </a:r>
          </a:p>
          <a:p>
            <a:pPr>
              <a:lnSpc>
                <a:spcPct val="107000"/>
              </a:lnSpc>
              <a:spcAft>
                <a:spcPts val="800"/>
              </a:spcAft>
            </a:pPr>
            <a:r>
              <a:rPr lang="en-GB" sz="1100" dirty="0">
                <a:effectLst/>
                <a:latin typeface="Century Gothic" panose="020B0502020202020204" pitchFamily="34" charset="0"/>
                <a:ea typeface="Calibri" panose="020F0502020204030204" pitchFamily="34" charset="0"/>
                <a:cs typeface="Times New Roman" panose="02020603050405020304" pitchFamily="18" charset="0"/>
              </a:rPr>
              <a:t>Expressions of interest that include your </a:t>
            </a:r>
            <a:r>
              <a:rPr lang="en-GB" sz="1100" b="1" dirty="0">
                <a:effectLst/>
                <a:latin typeface="Century Gothic" panose="020B0502020202020204" pitchFamily="34" charset="0"/>
                <a:ea typeface="Calibri" panose="020F0502020204030204" pitchFamily="34" charset="0"/>
                <a:cs typeface="Times New Roman" panose="02020603050405020304" pitchFamily="18" charset="0"/>
              </a:rPr>
              <a:t>Full Name, Email Address </a:t>
            </a:r>
            <a:r>
              <a:rPr lang="en-GB" sz="1100" dirty="0">
                <a:effectLst/>
                <a:latin typeface="Century Gothic" panose="020B0502020202020204" pitchFamily="34" charset="0"/>
                <a:ea typeface="Calibri" panose="020F0502020204030204" pitchFamily="34" charset="0"/>
                <a:cs typeface="Times New Roman" panose="02020603050405020304" pitchFamily="18" charset="0"/>
              </a:rPr>
              <a:t>and the </a:t>
            </a:r>
            <a:r>
              <a:rPr lang="en-GB" sz="1100" b="1" dirty="0">
                <a:effectLst/>
                <a:latin typeface="Century Gothic" panose="020B0502020202020204" pitchFamily="34" charset="0"/>
                <a:ea typeface="Calibri" panose="020F0502020204030204" pitchFamily="34" charset="0"/>
                <a:cs typeface="Times New Roman" panose="02020603050405020304" pitchFamily="18" charset="0"/>
              </a:rPr>
              <a:t>Name of the Care Home </a:t>
            </a:r>
            <a:r>
              <a:rPr lang="en-GB" sz="1100" dirty="0">
                <a:effectLst/>
                <a:latin typeface="Century Gothic" panose="020B0502020202020204" pitchFamily="34" charset="0"/>
                <a:ea typeface="Calibri" panose="020F0502020204030204" pitchFamily="34" charset="0"/>
                <a:cs typeface="Times New Roman" panose="02020603050405020304" pitchFamily="18" charset="0"/>
              </a:rPr>
              <a:t>where you work should be emailed to:</a:t>
            </a:r>
          </a:p>
          <a:p>
            <a:pPr>
              <a:lnSpc>
                <a:spcPct val="107000"/>
              </a:lnSpc>
              <a:spcAft>
                <a:spcPts val="800"/>
              </a:spcAft>
            </a:pPr>
            <a:r>
              <a:rPr lang="en-GB" sz="1100" u="sng" dirty="0">
                <a:latin typeface="Century Gothic" panose="020B0502020202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continenceteam@nhs.net</a:t>
            </a:r>
            <a:r>
              <a:rPr lang="en-GB" sz="1100" u="sng" dirty="0">
                <a:latin typeface="Century Gothic" panose="020B0502020202020204" pitchFamily="34" charset="0"/>
                <a:ea typeface="Calibri" panose="020F0502020204030204" pitchFamily="34" charset="0"/>
                <a:cs typeface="Times New Roman" panose="02020603050405020304" pitchFamily="18" charset="0"/>
              </a:rPr>
              <a:t> </a:t>
            </a:r>
            <a:r>
              <a:rPr lang="en-GB" sz="1100" dirty="0">
                <a:latin typeface="Century Gothic" panose="020B0502020202020204" pitchFamily="34" charset="0"/>
                <a:ea typeface="Calibri" panose="020F0502020204030204" pitchFamily="34" charset="0"/>
                <a:cs typeface="Times New Roman" panose="02020603050405020304" pitchFamily="18" charset="0"/>
              </a:rPr>
              <a:t>or you can call 0345 602 4064 to register you interest</a:t>
            </a:r>
            <a:endParaRPr lang="en-GB" sz="1100" u="sng"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Title 6">
            <a:extLst>
              <a:ext uri="{FF2B5EF4-FFF2-40B4-BE49-F238E27FC236}">
                <a16:creationId xmlns:a16="http://schemas.microsoft.com/office/drawing/2014/main" id="{31434E44-FD5A-DC8D-214E-1A22DC8BCAEE}"/>
              </a:ext>
            </a:extLst>
          </p:cNvPr>
          <p:cNvSpPr>
            <a:spLocks noGrp="1"/>
          </p:cNvSpPr>
          <p:nvPr>
            <p:ph type="title"/>
          </p:nvPr>
        </p:nvSpPr>
        <p:spPr>
          <a:xfrm>
            <a:off x="523445" y="431842"/>
            <a:ext cx="6436651" cy="549282"/>
          </a:xfrm>
        </p:spPr>
        <p:txBody>
          <a:bodyPr>
            <a:normAutofit fontScale="90000"/>
          </a:bodyPr>
          <a:lstStyle/>
          <a:p>
            <a:r>
              <a:rPr lang="en-US" sz="3600" dirty="0">
                <a:solidFill>
                  <a:srgbClr val="7030A0"/>
                </a:solidFill>
              </a:rPr>
              <a:t>Continence Awareness</a:t>
            </a:r>
            <a:br>
              <a:rPr lang="en-US" dirty="0">
                <a:solidFill>
                  <a:srgbClr val="00B050"/>
                </a:solidFill>
              </a:rPr>
            </a:br>
            <a:endParaRPr lang="en-US" sz="1400" dirty="0">
              <a:solidFill>
                <a:srgbClr val="00B050"/>
              </a:solidFill>
            </a:endParaRPr>
          </a:p>
        </p:txBody>
      </p:sp>
      <p:sp>
        <p:nvSpPr>
          <p:cNvPr id="3" name="TextBox 2">
            <a:extLst>
              <a:ext uri="{FF2B5EF4-FFF2-40B4-BE49-F238E27FC236}">
                <a16:creationId xmlns:a16="http://schemas.microsoft.com/office/drawing/2014/main" id="{C11380FB-9B52-5A68-146D-EE3CB568CC51}"/>
              </a:ext>
            </a:extLst>
          </p:cNvPr>
          <p:cNvSpPr txBox="1"/>
          <p:nvPr/>
        </p:nvSpPr>
        <p:spPr>
          <a:xfrm>
            <a:off x="439084" y="1125999"/>
            <a:ext cx="8346201" cy="523220"/>
          </a:xfrm>
          <a:prstGeom prst="rect">
            <a:avLst/>
          </a:prstGeom>
          <a:noFill/>
          <a:ln>
            <a:solidFill>
              <a:srgbClr val="7030A0"/>
            </a:solidFill>
          </a:ln>
        </p:spPr>
        <p:txBody>
          <a:bodyPr wrap="square" rtlCol="0">
            <a:spAutoFit/>
          </a:bodyPr>
          <a:lstStyle/>
          <a:p>
            <a:r>
              <a:rPr lang="en-GB" sz="1400" i="1" dirty="0"/>
              <a:t>Bedfordshire Continence Service is available to the whole of Bedfordshire and Luton.</a:t>
            </a:r>
          </a:p>
          <a:p>
            <a:r>
              <a:rPr lang="en-GB" sz="1400" i="1" dirty="0">
                <a:highlight>
                  <a:srgbClr val="FFFF00"/>
                </a:highlight>
              </a:rPr>
              <a:t>Milton Keynes in development – coming soon</a:t>
            </a:r>
          </a:p>
        </p:txBody>
      </p:sp>
      <p:graphicFrame>
        <p:nvGraphicFramePr>
          <p:cNvPr id="7" name="Table 8">
            <a:extLst>
              <a:ext uri="{FF2B5EF4-FFF2-40B4-BE49-F238E27FC236}">
                <a16:creationId xmlns:a16="http://schemas.microsoft.com/office/drawing/2014/main" id="{EE94CE79-27B4-6585-1969-1192FEC43DC2}"/>
              </a:ext>
            </a:extLst>
          </p:cNvPr>
          <p:cNvGraphicFramePr>
            <a:graphicFrameLocks noGrp="1"/>
          </p:cNvGraphicFramePr>
          <p:nvPr>
            <p:extLst>
              <p:ext uri="{D42A27DB-BD31-4B8C-83A1-F6EECF244321}">
                <p14:modId xmlns:p14="http://schemas.microsoft.com/office/powerpoint/2010/main" val="4240021240"/>
              </p:ext>
            </p:extLst>
          </p:nvPr>
        </p:nvGraphicFramePr>
        <p:xfrm>
          <a:off x="9016258" y="2348880"/>
          <a:ext cx="2755956" cy="1854200"/>
        </p:xfrm>
        <a:graphic>
          <a:graphicData uri="http://schemas.openxmlformats.org/drawingml/2006/table">
            <a:tbl>
              <a:tblPr firstRow="1" bandRow="1">
                <a:tableStyleId>{69C7853C-536D-4A76-A0AE-DD22124D55A5}</a:tableStyleId>
              </a:tblPr>
              <a:tblGrid>
                <a:gridCol w="2755956">
                  <a:extLst>
                    <a:ext uri="{9D8B030D-6E8A-4147-A177-3AD203B41FA5}">
                      <a16:colId xmlns:a16="http://schemas.microsoft.com/office/drawing/2014/main" val="1779499902"/>
                    </a:ext>
                  </a:extLst>
                </a:gridCol>
              </a:tblGrid>
              <a:tr h="370840">
                <a:tc>
                  <a:txBody>
                    <a:bodyPr/>
                    <a:lstStyle/>
                    <a:p>
                      <a:r>
                        <a:rPr lang="en-GB" sz="1100" dirty="0"/>
                        <a:t>Date</a:t>
                      </a:r>
                    </a:p>
                  </a:txBody>
                  <a:tcPr/>
                </a:tc>
                <a:extLst>
                  <a:ext uri="{0D108BD9-81ED-4DB2-BD59-A6C34878D82A}">
                    <a16:rowId xmlns:a16="http://schemas.microsoft.com/office/drawing/2014/main" val="403543606"/>
                  </a:ext>
                </a:extLst>
              </a:tr>
              <a:tr h="370840">
                <a:tc>
                  <a:txBody>
                    <a:bodyPr/>
                    <a:lstStyle/>
                    <a:p>
                      <a:r>
                        <a:rPr lang="en-GB" sz="1100" dirty="0"/>
                        <a:t>Thurs 8 May 2025</a:t>
                      </a:r>
                    </a:p>
                  </a:txBody>
                  <a:tcPr/>
                </a:tc>
                <a:extLst>
                  <a:ext uri="{0D108BD9-81ED-4DB2-BD59-A6C34878D82A}">
                    <a16:rowId xmlns:a16="http://schemas.microsoft.com/office/drawing/2014/main" val="3510009171"/>
                  </a:ext>
                </a:extLst>
              </a:tr>
              <a:tr h="370840">
                <a:tc>
                  <a:txBody>
                    <a:bodyPr/>
                    <a:lstStyle/>
                    <a:p>
                      <a:r>
                        <a:rPr lang="en-GB" sz="1100" dirty="0"/>
                        <a:t>Weds 9 July 2025</a:t>
                      </a:r>
                    </a:p>
                  </a:txBody>
                  <a:tcPr/>
                </a:tc>
                <a:extLst>
                  <a:ext uri="{0D108BD9-81ED-4DB2-BD59-A6C34878D82A}">
                    <a16:rowId xmlns:a16="http://schemas.microsoft.com/office/drawing/2014/main" val="3642954800"/>
                  </a:ext>
                </a:extLst>
              </a:tr>
              <a:tr h="370840">
                <a:tc>
                  <a:txBody>
                    <a:bodyPr/>
                    <a:lstStyle/>
                    <a:p>
                      <a:r>
                        <a:rPr lang="en-GB" sz="1100" dirty="0"/>
                        <a:t>Tues 9 September 2025</a:t>
                      </a:r>
                    </a:p>
                  </a:txBody>
                  <a:tcPr/>
                </a:tc>
                <a:extLst>
                  <a:ext uri="{0D108BD9-81ED-4DB2-BD59-A6C34878D82A}">
                    <a16:rowId xmlns:a16="http://schemas.microsoft.com/office/drawing/2014/main" val="3854649051"/>
                  </a:ext>
                </a:extLst>
              </a:tr>
              <a:tr h="370840">
                <a:tc>
                  <a:txBody>
                    <a:bodyPr/>
                    <a:lstStyle/>
                    <a:p>
                      <a:r>
                        <a:rPr lang="en-GB" sz="1100" dirty="0"/>
                        <a:t>Fri  7 November 2025</a:t>
                      </a:r>
                    </a:p>
                  </a:txBody>
                  <a:tcPr/>
                </a:tc>
                <a:extLst>
                  <a:ext uri="{0D108BD9-81ED-4DB2-BD59-A6C34878D82A}">
                    <a16:rowId xmlns:a16="http://schemas.microsoft.com/office/drawing/2014/main" val="706516199"/>
                  </a:ext>
                </a:extLst>
              </a:tr>
            </a:tbl>
          </a:graphicData>
        </a:graphic>
      </p:graphicFrame>
    </p:spTree>
    <p:extLst>
      <p:ext uri="{BB962C8B-B14F-4D97-AF65-F5344CB8AC3E}">
        <p14:creationId xmlns:p14="http://schemas.microsoft.com/office/powerpoint/2010/main" val="2264442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FC4B26-40DE-C840-B880-89B0F9E655A8}"/>
              </a:ext>
            </a:extLst>
          </p:cNvPr>
          <p:cNvSpPr>
            <a:spLocks noGrp="1"/>
          </p:cNvSpPr>
          <p:nvPr>
            <p:ph type="ftr" sz="quarter" idx="11"/>
          </p:nvPr>
        </p:nvSpPr>
        <p:spPr/>
        <p:txBody>
          <a:bodyPr/>
          <a:lstStyle/>
          <a:p>
            <a:r>
              <a:rPr lang="en-GB" b="1" dirty="0" err="1"/>
              <a:t>Bedfordshire,</a:t>
            </a:r>
            <a:r>
              <a:rPr lang="en-GB" b="1" dirty="0"/>
              <a:t> Luton and Milton Keynes Health and Care Partnership</a:t>
            </a:r>
            <a:endParaRPr lang="en-GB" dirty="0"/>
          </a:p>
        </p:txBody>
      </p:sp>
      <p:sp>
        <p:nvSpPr>
          <p:cNvPr id="6" name="Slide Number Placeholder 5">
            <a:extLst>
              <a:ext uri="{FF2B5EF4-FFF2-40B4-BE49-F238E27FC236}">
                <a16:creationId xmlns:a16="http://schemas.microsoft.com/office/drawing/2014/main" id="{17135F3E-2E0B-FD4F-A631-FFE9F2B87C7D}"/>
              </a:ext>
            </a:extLst>
          </p:cNvPr>
          <p:cNvSpPr>
            <a:spLocks noGrp="1"/>
          </p:cNvSpPr>
          <p:nvPr>
            <p:ph type="sldNum" sz="quarter" idx="12"/>
          </p:nvPr>
        </p:nvSpPr>
        <p:spPr/>
        <p:txBody>
          <a:bodyPr/>
          <a:lstStyle/>
          <a:p>
            <a:fld id="{30A60DCE-9105-48A5-8A92-25C9283756D1}" type="slidenum">
              <a:rPr lang="en-GB" smtClean="0"/>
              <a:pPr/>
              <a:t>6</a:t>
            </a:fld>
            <a:endParaRPr lang="en-GB" dirty="0"/>
          </a:p>
        </p:txBody>
      </p:sp>
      <p:sp>
        <p:nvSpPr>
          <p:cNvPr id="10" name="TextBox 9">
            <a:extLst>
              <a:ext uri="{FF2B5EF4-FFF2-40B4-BE49-F238E27FC236}">
                <a16:creationId xmlns:a16="http://schemas.microsoft.com/office/drawing/2014/main" id="{87B9808F-6EF9-6FC4-AC08-B70056F4C77D}"/>
              </a:ext>
            </a:extLst>
          </p:cNvPr>
          <p:cNvSpPr txBox="1"/>
          <p:nvPr/>
        </p:nvSpPr>
        <p:spPr>
          <a:xfrm>
            <a:off x="405523" y="4892874"/>
            <a:ext cx="2791777" cy="646331"/>
          </a:xfrm>
          <a:prstGeom prst="rect">
            <a:avLst/>
          </a:prstGeom>
          <a:noFill/>
          <a:ln>
            <a:solidFill>
              <a:srgbClr val="7030A0"/>
            </a:solidFill>
          </a:ln>
        </p:spPr>
        <p:txBody>
          <a:bodyPr wrap="square" rtlCol="0">
            <a:spAutoFit/>
          </a:bodyPr>
          <a:lstStyle/>
          <a:p>
            <a:r>
              <a:rPr lang="en-GB" sz="1400" b="1" dirty="0">
                <a:solidFill>
                  <a:srgbClr val="7030A0"/>
                </a:solidFill>
              </a:rPr>
              <a:t>Who is the training for:</a:t>
            </a:r>
          </a:p>
          <a:p>
            <a:r>
              <a:rPr lang="en-GB" sz="1100" dirty="0"/>
              <a:t>All adult social care staff working in Care Home Settings</a:t>
            </a:r>
          </a:p>
        </p:txBody>
      </p:sp>
      <p:sp>
        <p:nvSpPr>
          <p:cNvPr id="11" name="TextBox 10">
            <a:extLst>
              <a:ext uri="{FF2B5EF4-FFF2-40B4-BE49-F238E27FC236}">
                <a16:creationId xmlns:a16="http://schemas.microsoft.com/office/drawing/2014/main" id="{44AA2948-6D63-1ECB-A226-D469E0F1705C}"/>
              </a:ext>
            </a:extLst>
          </p:cNvPr>
          <p:cNvSpPr txBox="1"/>
          <p:nvPr/>
        </p:nvSpPr>
        <p:spPr>
          <a:xfrm>
            <a:off x="8944168" y="2080306"/>
            <a:ext cx="2820305" cy="1985159"/>
          </a:xfrm>
          <a:prstGeom prst="rect">
            <a:avLst/>
          </a:prstGeom>
          <a:noFill/>
          <a:ln>
            <a:solidFill>
              <a:srgbClr val="7030A0"/>
            </a:solidFill>
          </a:ln>
        </p:spPr>
        <p:txBody>
          <a:bodyPr wrap="square" rtlCol="0">
            <a:spAutoFit/>
          </a:bodyPr>
          <a:lstStyle/>
          <a:p>
            <a:r>
              <a:rPr lang="en-GB" sz="1400" b="1" dirty="0">
                <a:solidFill>
                  <a:srgbClr val="7030A0"/>
                </a:solidFill>
              </a:rPr>
              <a:t>How long is the training:</a:t>
            </a:r>
          </a:p>
          <a:p>
            <a:endParaRPr lang="en-GB" sz="1400" b="1" dirty="0">
              <a:solidFill>
                <a:srgbClr val="7030A0"/>
              </a:solidFill>
            </a:endParaRPr>
          </a:p>
          <a:p>
            <a:r>
              <a:rPr lang="en-GB" sz="1100" dirty="0"/>
              <a:t>TBC</a:t>
            </a:r>
          </a:p>
          <a:p>
            <a:endParaRPr lang="en-GB" sz="1400" b="1" dirty="0">
              <a:solidFill>
                <a:schemeClr val="accent2"/>
              </a:solidFill>
            </a:endParaRPr>
          </a:p>
          <a:p>
            <a:endParaRPr lang="en-GB" sz="1400" b="1" dirty="0">
              <a:solidFill>
                <a:schemeClr val="accent2"/>
              </a:solidFill>
            </a:endParaRPr>
          </a:p>
          <a:p>
            <a:endParaRPr lang="en-GB" sz="1400" b="1" dirty="0">
              <a:solidFill>
                <a:schemeClr val="accent2"/>
              </a:solidFill>
            </a:endParaRPr>
          </a:p>
          <a:p>
            <a:endParaRPr lang="en-GB" sz="1400" b="1" dirty="0">
              <a:solidFill>
                <a:schemeClr val="accent2"/>
              </a:solidFill>
            </a:endParaRPr>
          </a:p>
          <a:p>
            <a:endParaRPr lang="en-GB" sz="1400" b="1" dirty="0">
              <a:solidFill>
                <a:schemeClr val="accent2"/>
              </a:solidFill>
            </a:endParaRPr>
          </a:p>
          <a:p>
            <a:endParaRPr lang="en-GB" sz="1400" b="1" dirty="0">
              <a:solidFill>
                <a:schemeClr val="accent2"/>
              </a:solidFill>
            </a:endParaRPr>
          </a:p>
        </p:txBody>
      </p:sp>
      <p:sp>
        <p:nvSpPr>
          <p:cNvPr id="12" name="TextBox 11">
            <a:extLst>
              <a:ext uri="{FF2B5EF4-FFF2-40B4-BE49-F238E27FC236}">
                <a16:creationId xmlns:a16="http://schemas.microsoft.com/office/drawing/2014/main" id="{336EF446-78D0-E3D2-3B26-D7E72DA63BF1}"/>
              </a:ext>
            </a:extLst>
          </p:cNvPr>
          <p:cNvSpPr txBox="1"/>
          <p:nvPr/>
        </p:nvSpPr>
        <p:spPr>
          <a:xfrm>
            <a:off x="421003" y="2045865"/>
            <a:ext cx="2776297" cy="2636171"/>
          </a:xfrm>
          <a:prstGeom prst="rect">
            <a:avLst/>
          </a:prstGeom>
          <a:noFill/>
          <a:ln>
            <a:solidFill>
              <a:srgbClr val="7030A0"/>
            </a:solidFill>
          </a:ln>
        </p:spPr>
        <p:txBody>
          <a:bodyPr wrap="square" rtlCol="0">
            <a:spAutoFit/>
          </a:bodyPr>
          <a:lstStyle/>
          <a:p>
            <a:pPr>
              <a:lnSpc>
                <a:spcPct val="107000"/>
              </a:lnSpc>
              <a:spcAft>
                <a:spcPts val="800"/>
              </a:spcAft>
            </a:pPr>
            <a:r>
              <a:rPr lang="en-GB" sz="1400" b="1" dirty="0">
                <a:solidFill>
                  <a:srgbClr val="7030A0"/>
                </a:solidFill>
              </a:rPr>
              <a:t>Course Overview:</a:t>
            </a:r>
          </a:p>
          <a:p>
            <a:pPr>
              <a:lnSpc>
                <a:spcPct val="107000"/>
              </a:lnSpc>
              <a:spcAft>
                <a:spcPts val="800"/>
              </a:spcAft>
            </a:pPr>
            <a:r>
              <a:rPr lang="en-GB" sz="1400" dirty="0"/>
              <a:t>To be finalised</a:t>
            </a:r>
          </a:p>
          <a:p>
            <a:pPr>
              <a:lnSpc>
                <a:spcPct val="107000"/>
              </a:lnSpc>
              <a:spcAft>
                <a:spcPts val="800"/>
              </a:spcAft>
            </a:pPr>
            <a:endParaRPr lang="en-GB" sz="1400" b="1" dirty="0">
              <a:solidFill>
                <a:schemeClr val="accent2"/>
              </a:solidFill>
            </a:endParaRPr>
          </a:p>
          <a:p>
            <a:pPr>
              <a:lnSpc>
                <a:spcPct val="107000"/>
              </a:lnSpc>
              <a:spcAft>
                <a:spcPts val="800"/>
              </a:spcAft>
            </a:pPr>
            <a:endParaRPr lang="en-GB" sz="1400" b="1" dirty="0">
              <a:solidFill>
                <a:schemeClr val="accent2"/>
              </a:solidFill>
            </a:endParaRPr>
          </a:p>
          <a:p>
            <a:pPr>
              <a:lnSpc>
                <a:spcPct val="107000"/>
              </a:lnSpc>
              <a:spcAft>
                <a:spcPts val="800"/>
              </a:spcAft>
            </a:pPr>
            <a:endParaRPr lang="en-GB" sz="1400" b="1" dirty="0">
              <a:solidFill>
                <a:schemeClr val="accent2"/>
              </a:solidFill>
            </a:endParaRPr>
          </a:p>
          <a:p>
            <a:pPr>
              <a:lnSpc>
                <a:spcPct val="107000"/>
              </a:lnSpc>
              <a:spcAft>
                <a:spcPts val="800"/>
              </a:spcAft>
            </a:pPr>
            <a:endParaRPr lang="en-GB" sz="1400" b="1" dirty="0">
              <a:solidFill>
                <a:schemeClr val="accent2"/>
              </a:solidFill>
            </a:endParaRPr>
          </a:p>
          <a:p>
            <a:pPr>
              <a:lnSpc>
                <a:spcPct val="107000"/>
              </a:lnSpc>
              <a:spcAft>
                <a:spcPts val="800"/>
              </a:spcAft>
            </a:pPr>
            <a:endParaRPr lang="en-GB" sz="1400" b="1" dirty="0">
              <a:solidFill>
                <a:schemeClr val="accent2"/>
              </a:solidFill>
            </a:endParaRPr>
          </a:p>
          <a:p>
            <a:pPr>
              <a:lnSpc>
                <a:spcPct val="107000"/>
              </a:lnSpc>
              <a:spcAft>
                <a:spcPts val="800"/>
              </a:spcAft>
            </a:pPr>
            <a:endParaRPr lang="en-GB" sz="1400" b="1" dirty="0">
              <a:solidFill>
                <a:schemeClr val="accent2"/>
              </a:solidFill>
            </a:endParaRPr>
          </a:p>
        </p:txBody>
      </p:sp>
      <p:sp>
        <p:nvSpPr>
          <p:cNvPr id="13" name="TextBox 12" descr="Coming soon!&#10;">
            <a:extLst>
              <a:ext uri="{FF2B5EF4-FFF2-40B4-BE49-F238E27FC236}">
                <a16:creationId xmlns:a16="http://schemas.microsoft.com/office/drawing/2014/main" id="{E61E53FE-9E6C-B5F3-D7B8-9CF4B9F30F16}"/>
              </a:ext>
            </a:extLst>
          </p:cNvPr>
          <p:cNvSpPr txBox="1"/>
          <p:nvPr/>
        </p:nvSpPr>
        <p:spPr>
          <a:xfrm>
            <a:off x="3340703" y="2080306"/>
            <a:ext cx="5444582" cy="3922741"/>
          </a:xfrm>
          <a:prstGeom prst="rect">
            <a:avLst/>
          </a:prstGeom>
          <a:noFill/>
          <a:ln>
            <a:solidFill>
              <a:srgbClr val="7030A0"/>
            </a:solidFill>
          </a:ln>
        </p:spPr>
        <p:txBody>
          <a:bodyPr wrap="square" rtlCol="0">
            <a:spAutoFit/>
          </a:bodyPr>
          <a:lstStyle/>
          <a:p>
            <a:pPr>
              <a:lnSpc>
                <a:spcPct val="107000"/>
              </a:lnSpc>
              <a:spcAft>
                <a:spcPts val="800"/>
              </a:spcAft>
            </a:pPr>
            <a:r>
              <a:rPr lang="en-GB" sz="1400" b="1" dirty="0">
                <a:solidFill>
                  <a:srgbClr val="7030A0"/>
                </a:solidFill>
              </a:rPr>
              <a:t>Key Learning Points:</a:t>
            </a:r>
          </a:p>
          <a:p>
            <a:pPr>
              <a:lnSpc>
                <a:spcPct val="107000"/>
              </a:lnSpc>
              <a:spcAft>
                <a:spcPts val="800"/>
              </a:spcAft>
            </a:pPr>
            <a:endParaRPr lang="en-GB" sz="1400" b="1" i="1" dirty="0">
              <a:solidFill>
                <a:srgbClr val="7030A0"/>
              </a:solidFill>
              <a:latin typeface="Century Gothic" panose="020B0502020202020204" pitchFamily="34" charset="0"/>
              <a:ea typeface="Times New Roman" panose="02020603050405020304" pitchFamily="18" charset="0"/>
              <a:cs typeface="Calibri" panose="020F0502020204030204" pitchFamily="34" charset="0"/>
            </a:endParaRPr>
          </a:p>
          <a:p>
            <a:pPr>
              <a:lnSpc>
                <a:spcPct val="107000"/>
              </a:lnSpc>
              <a:spcAft>
                <a:spcPts val="800"/>
              </a:spcAft>
            </a:pPr>
            <a:endParaRPr lang="en-GB" sz="1400" b="1" i="1" dirty="0">
              <a:solidFill>
                <a:schemeClr val="accent2"/>
              </a:solidFill>
              <a:latin typeface="Century Gothic" panose="020B0502020202020204" pitchFamily="34" charset="0"/>
              <a:ea typeface="Times New Roman" panose="02020603050405020304" pitchFamily="18" charset="0"/>
              <a:cs typeface="Calibri" panose="020F0502020204030204" pitchFamily="34" charset="0"/>
            </a:endParaRPr>
          </a:p>
          <a:p>
            <a:pPr>
              <a:lnSpc>
                <a:spcPct val="107000"/>
              </a:lnSpc>
              <a:spcAft>
                <a:spcPts val="800"/>
              </a:spcAft>
            </a:pPr>
            <a:endParaRPr lang="en-GB" sz="1400" b="1" i="1" dirty="0">
              <a:solidFill>
                <a:schemeClr val="accent2"/>
              </a:solidFill>
              <a:latin typeface="Century Gothic" panose="020B0502020202020204" pitchFamily="34" charset="0"/>
              <a:ea typeface="Times New Roman" panose="02020603050405020304" pitchFamily="18" charset="0"/>
              <a:cs typeface="Calibri" panose="020F0502020204030204" pitchFamily="34" charset="0"/>
            </a:endParaRPr>
          </a:p>
          <a:p>
            <a:pPr>
              <a:lnSpc>
                <a:spcPct val="107000"/>
              </a:lnSpc>
              <a:spcAft>
                <a:spcPts val="800"/>
              </a:spcAft>
            </a:pPr>
            <a:endParaRPr lang="en-GB" sz="1400" b="1" i="1" dirty="0">
              <a:solidFill>
                <a:schemeClr val="accent2"/>
              </a:solidFill>
              <a:latin typeface="Century Gothic" panose="020B0502020202020204" pitchFamily="34" charset="0"/>
              <a:ea typeface="Times New Roman" panose="02020603050405020304" pitchFamily="18" charset="0"/>
              <a:cs typeface="Calibri" panose="020F0502020204030204" pitchFamily="34" charset="0"/>
            </a:endParaRPr>
          </a:p>
          <a:p>
            <a:pPr>
              <a:lnSpc>
                <a:spcPct val="107000"/>
              </a:lnSpc>
              <a:spcAft>
                <a:spcPts val="800"/>
              </a:spcAft>
            </a:pPr>
            <a:endParaRPr lang="en-GB" sz="1400" b="1" i="1" dirty="0">
              <a:solidFill>
                <a:schemeClr val="accent2"/>
              </a:solidFill>
              <a:latin typeface="Century Gothic" panose="020B0502020202020204" pitchFamily="34" charset="0"/>
              <a:ea typeface="Times New Roman" panose="02020603050405020304" pitchFamily="18" charset="0"/>
              <a:cs typeface="Calibri" panose="020F0502020204030204" pitchFamily="34" charset="0"/>
            </a:endParaRPr>
          </a:p>
          <a:p>
            <a:pPr>
              <a:lnSpc>
                <a:spcPct val="107000"/>
              </a:lnSpc>
              <a:spcAft>
                <a:spcPts val="800"/>
              </a:spcAft>
            </a:pPr>
            <a:endParaRPr lang="en-GB" sz="1400" b="1" i="1" dirty="0">
              <a:solidFill>
                <a:schemeClr val="accent2"/>
              </a:solidFill>
              <a:latin typeface="Century Gothic" panose="020B0502020202020204" pitchFamily="34" charset="0"/>
              <a:ea typeface="Times New Roman" panose="02020603050405020304" pitchFamily="18" charset="0"/>
              <a:cs typeface="Calibri" panose="020F0502020204030204" pitchFamily="34" charset="0"/>
            </a:endParaRPr>
          </a:p>
          <a:p>
            <a:pPr>
              <a:lnSpc>
                <a:spcPct val="107000"/>
              </a:lnSpc>
              <a:spcAft>
                <a:spcPts val="800"/>
              </a:spcAft>
            </a:pPr>
            <a:endParaRPr lang="en-GB" sz="1400" b="1" i="1" dirty="0">
              <a:solidFill>
                <a:schemeClr val="accent2"/>
              </a:solidFill>
              <a:latin typeface="Century Gothic" panose="020B0502020202020204" pitchFamily="34" charset="0"/>
              <a:ea typeface="Times New Roman" panose="02020603050405020304" pitchFamily="18" charset="0"/>
              <a:cs typeface="Calibri" panose="020F0502020204030204" pitchFamily="34" charset="0"/>
            </a:endParaRPr>
          </a:p>
          <a:p>
            <a:pPr>
              <a:lnSpc>
                <a:spcPct val="107000"/>
              </a:lnSpc>
              <a:spcAft>
                <a:spcPts val="800"/>
              </a:spcAft>
            </a:pPr>
            <a:endParaRPr lang="en-GB" sz="1400" b="1" i="1" dirty="0">
              <a:solidFill>
                <a:schemeClr val="accent2"/>
              </a:solidFill>
              <a:latin typeface="Century Gothic" panose="020B0502020202020204" pitchFamily="34" charset="0"/>
              <a:ea typeface="Times New Roman" panose="02020603050405020304" pitchFamily="18" charset="0"/>
              <a:cs typeface="Calibri" panose="020F0502020204030204" pitchFamily="34" charset="0"/>
            </a:endParaRPr>
          </a:p>
          <a:p>
            <a:pPr>
              <a:lnSpc>
                <a:spcPct val="107000"/>
              </a:lnSpc>
              <a:spcAft>
                <a:spcPts val="800"/>
              </a:spcAft>
            </a:pPr>
            <a:endParaRPr lang="en-GB" sz="1400" b="1" i="1" dirty="0">
              <a:solidFill>
                <a:schemeClr val="accent2"/>
              </a:solidFill>
              <a:latin typeface="Century Gothic" panose="020B0502020202020204" pitchFamily="34" charset="0"/>
              <a:ea typeface="Times New Roman" panose="02020603050405020304" pitchFamily="18" charset="0"/>
              <a:cs typeface="Calibri" panose="020F0502020204030204" pitchFamily="34" charset="0"/>
            </a:endParaRPr>
          </a:p>
          <a:p>
            <a:pPr>
              <a:lnSpc>
                <a:spcPct val="107000"/>
              </a:lnSpc>
              <a:spcAft>
                <a:spcPts val="800"/>
              </a:spcAft>
            </a:pPr>
            <a:endParaRPr lang="en-GB" sz="1400" b="1" i="1" dirty="0">
              <a:solidFill>
                <a:schemeClr val="accent2"/>
              </a:solidFill>
              <a:latin typeface="Century Gothic" panose="020B0502020202020204" pitchFamily="34" charset="0"/>
              <a:ea typeface="Times New Roman" panose="02020603050405020304" pitchFamily="18" charset="0"/>
              <a:cs typeface="Calibri" panose="020F0502020204030204" pitchFamily="34" charset="0"/>
            </a:endParaRPr>
          </a:p>
          <a:p>
            <a:pPr>
              <a:lnSpc>
                <a:spcPct val="107000"/>
              </a:lnSpc>
              <a:spcAft>
                <a:spcPts val="800"/>
              </a:spcAft>
            </a:pPr>
            <a:endParaRPr lang="en-GB" sz="1100" b="1" i="1" dirty="0">
              <a:solidFill>
                <a:schemeClr val="accent2"/>
              </a:solidFill>
              <a:latin typeface="Century Gothic" panose="020B0502020202020204" pitchFamily="34" charset="0"/>
              <a:ea typeface="Times New Roman" panose="02020603050405020304" pitchFamily="18" charset="0"/>
              <a:cs typeface="Calibri" panose="020F0502020204030204" pitchFamily="34" charset="0"/>
            </a:endParaRPr>
          </a:p>
        </p:txBody>
      </p:sp>
      <p:sp>
        <p:nvSpPr>
          <p:cNvPr id="15" name="TextBox 14">
            <a:extLst>
              <a:ext uri="{FF2B5EF4-FFF2-40B4-BE49-F238E27FC236}">
                <a16:creationId xmlns:a16="http://schemas.microsoft.com/office/drawing/2014/main" id="{B3F663C0-29A8-7653-455D-A2726C9D25DA}"/>
              </a:ext>
            </a:extLst>
          </p:cNvPr>
          <p:cNvSpPr txBox="1"/>
          <p:nvPr/>
        </p:nvSpPr>
        <p:spPr>
          <a:xfrm>
            <a:off x="376996" y="5614090"/>
            <a:ext cx="2820304" cy="477054"/>
          </a:xfrm>
          <a:prstGeom prst="rect">
            <a:avLst/>
          </a:prstGeom>
          <a:noFill/>
          <a:ln>
            <a:solidFill>
              <a:srgbClr val="7030A0"/>
            </a:solidFill>
          </a:ln>
        </p:spPr>
        <p:txBody>
          <a:bodyPr wrap="square" rtlCol="0">
            <a:spAutoFit/>
          </a:bodyPr>
          <a:lstStyle/>
          <a:p>
            <a:r>
              <a:rPr lang="en-GB" sz="1400" b="1" dirty="0">
                <a:solidFill>
                  <a:srgbClr val="7030A0"/>
                </a:solidFill>
              </a:rPr>
              <a:t>Dates Times Venue:</a:t>
            </a:r>
          </a:p>
          <a:p>
            <a:r>
              <a:rPr lang="en-GB" sz="1100" dirty="0"/>
              <a:t>TBC</a:t>
            </a:r>
          </a:p>
        </p:txBody>
      </p:sp>
      <p:sp>
        <p:nvSpPr>
          <p:cNvPr id="17" name="TextBox 16">
            <a:extLst>
              <a:ext uri="{FF2B5EF4-FFF2-40B4-BE49-F238E27FC236}">
                <a16:creationId xmlns:a16="http://schemas.microsoft.com/office/drawing/2014/main" id="{1781E83B-9954-F802-8348-5B3B82A97EF8}"/>
              </a:ext>
            </a:extLst>
          </p:cNvPr>
          <p:cNvSpPr txBox="1"/>
          <p:nvPr/>
        </p:nvSpPr>
        <p:spPr>
          <a:xfrm>
            <a:off x="8956744" y="4296594"/>
            <a:ext cx="2820305" cy="2011256"/>
          </a:xfrm>
          <a:prstGeom prst="rect">
            <a:avLst/>
          </a:prstGeom>
          <a:noFill/>
          <a:ln>
            <a:solidFill>
              <a:srgbClr val="7030A0"/>
            </a:solidFill>
          </a:ln>
        </p:spPr>
        <p:txBody>
          <a:bodyPr wrap="square">
            <a:spAutoFit/>
          </a:bodyPr>
          <a:lstStyle/>
          <a:p>
            <a:pPr>
              <a:lnSpc>
                <a:spcPct val="107000"/>
              </a:lnSpc>
              <a:spcAft>
                <a:spcPts val="800"/>
              </a:spcAft>
            </a:pPr>
            <a:r>
              <a:rPr lang="en-GB" sz="1400" b="1" dirty="0">
                <a:solidFill>
                  <a:srgbClr val="7030A0"/>
                </a:solidFill>
              </a:rPr>
              <a:t>How to register/enrol:</a:t>
            </a:r>
          </a:p>
          <a:p>
            <a:pPr>
              <a:lnSpc>
                <a:spcPct val="107000"/>
              </a:lnSpc>
              <a:spcAft>
                <a:spcPts val="800"/>
              </a:spcAft>
            </a:pPr>
            <a:endParaRPr lang="en-GB" sz="11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latin typeface="Century Gothic" panose="020B0502020202020204" pitchFamily="34" charset="0"/>
                <a:ea typeface="Calibri" panose="020F0502020204030204" pitchFamily="34" charset="0"/>
                <a:cs typeface="Times New Roman" panose="02020603050405020304" pitchFamily="18" charset="0"/>
              </a:rPr>
              <a:t>TBC</a:t>
            </a:r>
            <a:endParaRPr lang="en-GB" sz="11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dirty="0">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dirty="0">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dirty="0">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Title 6">
            <a:extLst>
              <a:ext uri="{FF2B5EF4-FFF2-40B4-BE49-F238E27FC236}">
                <a16:creationId xmlns:a16="http://schemas.microsoft.com/office/drawing/2014/main" id="{31434E44-FD5A-DC8D-214E-1A22DC8BCAEE}"/>
              </a:ext>
            </a:extLst>
          </p:cNvPr>
          <p:cNvSpPr>
            <a:spLocks noGrp="1"/>
          </p:cNvSpPr>
          <p:nvPr>
            <p:ph type="title"/>
          </p:nvPr>
        </p:nvSpPr>
        <p:spPr>
          <a:xfrm>
            <a:off x="515491" y="431361"/>
            <a:ext cx="6580667" cy="525990"/>
          </a:xfrm>
        </p:spPr>
        <p:txBody>
          <a:bodyPr>
            <a:normAutofit fontScale="90000"/>
          </a:bodyPr>
          <a:lstStyle/>
          <a:p>
            <a:r>
              <a:rPr lang="en-US" sz="3600" dirty="0">
                <a:solidFill>
                  <a:srgbClr val="7030A0"/>
                </a:solidFill>
              </a:rPr>
              <a:t>Continence Champion</a:t>
            </a:r>
            <a:br>
              <a:rPr lang="en-US" dirty="0">
                <a:solidFill>
                  <a:srgbClr val="00B050"/>
                </a:solidFill>
              </a:rPr>
            </a:br>
            <a:endParaRPr lang="en-US" sz="1400" dirty="0">
              <a:solidFill>
                <a:srgbClr val="00B050"/>
              </a:solidFill>
            </a:endParaRPr>
          </a:p>
        </p:txBody>
      </p:sp>
      <p:pic>
        <p:nvPicPr>
          <p:cNvPr id="2" name="Picture 1">
            <a:extLst>
              <a:ext uri="{FF2B5EF4-FFF2-40B4-BE49-F238E27FC236}">
                <a16:creationId xmlns:a16="http://schemas.microsoft.com/office/drawing/2014/main" id="{034FEA1A-2E13-F756-1F92-AE871040D19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356867" y="2695520"/>
            <a:ext cx="3495228" cy="2351514"/>
          </a:xfrm>
          <a:prstGeom prst="rect">
            <a:avLst/>
          </a:prstGeom>
        </p:spPr>
      </p:pic>
      <p:sp>
        <p:nvSpPr>
          <p:cNvPr id="3" name="TextBox 2">
            <a:extLst>
              <a:ext uri="{FF2B5EF4-FFF2-40B4-BE49-F238E27FC236}">
                <a16:creationId xmlns:a16="http://schemas.microsoft.com/office/drawing/2014/main" id="{C11380FB-9B52-5A68-146D-EE3CB568CC51}"/>
              </a:ext>
              <a:ext uri="{C183D7F6-B498-43B3-948B-1728B52AA6E4}">
                <adec:decorative xmlns:adec="http://schemas.microsoft.com/office/drawing/2017/decorative" val="1"/>
              </a:ext>
            </a:extLst>
          </p:cNvPr>
          <p:cNvSpPr txBox="1"/>
          <p:nvPr/>
        </p:nvSpPr>
        <p:spPr>
          <a:xfrm>
            <a:off x="422490" y="1308810"/>
            <a:ext cx="8017877" cy="369332"/>
          </a:xfrm>
          <a:prstGeom prst="rect">
            <a:avLst/>
          </a:prstGeom>
          <a:noFill/>
          <a:ln>
            <a:solidFill>
              <a:srgbClr val="7030A0"/>
            </a:solidFill>
          </a:ln>
        </p:spPr>
        <p:txBody>
          <a:bodyPr wrap="square" rtlCol="0">
            <a:spAutoFit/>
          </a:bodyPr>
          <a:lstStyle/>
          <a:p>
            <a:endParaRPr lang="en-GB" i="1" dirty="0">
              <a:highlight>
                <a:srgbClr val="FFFF00"/>
              </a:highlight>
            </a:endParaRPr>
          </a:p>
        </p:txBody>
      </p:sp>
    </p:spTree>
    <p:extLst>
      <p:ext uri="{BB962C8B-B14F-4D97-AF65-F5344CB8AC3E}">
        <p14:creationId xmlns:p14="http://schemas.microsoft.com/office/powerpoint/2010/main" val="3395205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9F5677D-AB0B-3046-8959-204B53F265D4}"/>
              </a:ext>
            </a:extLst>
          </p:cNvPr>
          <p:cNvSpPr>
            <a:spLocks noGrp="1"/>
          </p:cNvSpPr>
          <p:nvPr>
            <p:ph type="title"/>
          </p:nvPr>
        </p:nvSpPr>
        <p:spPr>
          <a:xfrm>
            <a:off x="280070" y="209387"/>
            <a:ext cx="8812915" cy="646332"/>
          </a:xfrm>
        </p:spPr>
        <p:txBody>
          <a:bodyPr>
            <a:normAutofit fontScale="90000"/>
          </a:bodyPr>
          <a:lstStyle/>
          <a:p>
            <a:r>
              <a:rPr lang="en-US" dirty="0">
                <a:solidFill>
                  <a:schemeClr val="accent2"/>
                </a:solidFill>
              </a:rPr>
              <a:t>Dementia Awareness</a:t>
            </a:r>
            <a:br>
              <a:rPr lang="en-US" dirty="0"/>
            </a:br>
            <a:endParaRPr lang="en-US" sz="1400" dirty="0"/>
          </a:p>
        </p:txBody>
      </p:sp>
      <p:sp>
        <p:nvSpPr>
          <p:cNvPr id="5" name="Footer Placeholder 4">
            <a:extLst>
              <a:ext uri="{FF2B5EF4-FFF2-40B4-BE49-F238E27FC236}">
                <a16:creationId xmlns:a16="http://schemas.microsoft.com/office/drawing/2014/main" id="{12FC4B26-40DE-C840-B880-89B0F9E655A8}"/>
              </a:ext>
            </a:extLst>
          </p:cNvPr>
          <p:cNvSpPr>
            <a:spLocks noGrp="1"/>
          </p:cNvSpPr>
          <p:nvPr>
            <p:ph type="ftr" sz="quarter" idx="11"/>
          </p:nvPr>
        </p:nvSpPr>
        <p:spPr/>
        <p:txBody>
          <a:bodyPr/>
          <a:lstStyle/>
          <a:p>
            <a:r>
              <a:rPr lang="en-GB" b="1" dirty="0" err="1"/>
              <a:t>Bedfordshire,</a:t>
            </a:r>
            <a:r>
              <a:rPr lang="en-GB" b="1" dirty="0"/>
              <a:t> Luton and Milton Keynes Health and Care Partnership</a:t>
            </a:r>
            <a:endParaRPr lang="en-GB" dirty="0"/>
          </a:p>
        </p:txBody>
      </p:sp>
      <p:sp>
        <p:nvSpPr>
          <p:cNvPr id="6" name="Slide Number Placeholder 5">
            <a:extLst>
              <a:ext uri="{FF2B5EF4-FFF2-40B4-BE49-F238E27FC236}">
                <a16:creationId xmlns:a16="http://schemas.microsoft.com/office/drawing/2014/main" id="{17135F3E-2E0B-FD4F-A631-FFE9F2B87C7D}"/>
              </a:ext>
            </a:extLst>
          </p:cNvPr>
          <p:cNvSpPr>
            <a:spLocks noGrp="1"/>
          </p:cNvSpPr>
          <p:nvPr>
            <p:ph type="sldNum" sz="quarter" idx="12"/>
          </p:nvPr>
        </p:nvSpPr>
        <p:spPr/>
        <p:txBody>
          <a:bodyPr/>
          <a:lstStyle/>
          <a:p>
            <a:fld id="{30A60DCE-9105-48A5-8A92-25C9283756D1}" type="slidenum">
              <a:rPr lang="en-GB" smtClean="0"/>
              <a:pPr/>
              <a:t>7</a:t>
            </a:fld>
            <a:endParaRPr lang="en-GB" dirty="0"/>
          </a:p>
        </p:txBody>
      </p:sp>
      <p:sp>
        <p:nvSpPr>
          <p:cNvPr id="10" name="TextBox 9">
            <a:extLst>
              <a:ext uri="{FF2B5EF4-FFF2-40B4-BE49-F238E27FC236}">
                <a16:creationId xmlns:a16="http://schemas.microsoft.com/office/drawing/2014/main" id="{87B9808F-6EF9-6FC4-AC08-B70056F4C77D}"/>
              </a:ext>
            </a:extLst>
          </p:cNvPr>
          <p:cNvSpPr txBox="1"/>
          <p:nvPr/>
        </p:nvSpPr>
        <p:spPr>
          <a:xfrm>
            <a:off x="9057829" y="1783238"/>
            <a:ext cx="2851906" cy="1831271"/>
          </a:xfrm>
          <a:prstGeom prst="rect">
            <a:avLst/>
          </a:prstGeom>
          <a:noFill/>
          <a:ln>
            <a:solidFill>
              <a:schemeClr val="accent2"/>
            </a:solidFill>
          </a:ln>
        </p:spPr>
        <p:txBody>
          <a:bodyPr wrap="square" rtlCol="0">
            <a:spAutoFit/>
          </a:bodyPr>
          <a:lstStyle/>
          <a:p>
            <a:r>
              <a:rPr lang="en-GB" sz="1400" b="1" dirty="0">
                <a:solidFill>
                  <a:schemeClr val="accent2"/>
                </a:solidFill>
              </a:rPr>
              <a:t>Who is the training for:</a:t>
            </a:r>
          </a:p>
          <a:p>
            <a:endParaRPr lang="en-GB" sz="1100" dirty="0"/>
          </a:p>
          <a:p>
            <a:r>
              <a:rPr lang="en-GB" sz="1100" b="1" dirty="0"/>
              <a:t>Tier 1 </a:t>
            </a:r>
            <a:r>
              <a:rPr lang="en-GB" sz="1100" dirty="0"/>
              <a:t>all social care staff including those not providing direct care and support such as catering, maintenance or administration staff.</a:t>
            </a:r>
          </a:p>
          <a:p>
            <a:r>
              <a:rPr lang="en-GB" sz="1100" dirty="0"/>
              <a:t> </a:t>
            </a:r>
            <a:endParaRPr lang="en-GB" sz="1100" b="1" dirty="0"/>
          </a:p>
          <a:p>
            <a:r>
              <a:rPr lang="en-GB" sz="1100" b="1" dirty="0"/>
              <a:t>Tier 2 </a:t>
            </a:r>
            <a:r>
              <a:rPr lang="en-GB" sz="1100" dirty="0"/>
              <a:t>all social care staff directly providing care and support.</a:t>
            </a:r>
          </a:p>
          <a:p>
            <a:endParaRPr lang="en-GB" sz="1100" b="1" i="1" dirty="0">
              <a:solidFill>
                <a:srgbClr val="00B050"/>
              </a:solidFill>
              <a:ea typeface="Times New Roman" panose="02020603050405020304" pitchFamily="18" charset="0"/>
              <a:cs typeface="Calibri" panose="020F0502020204030204" pitchFamily="34" charset="0"/>
            </a:endParaRPr>
          </a:p>
        </p:txBody>
      </p:sp>
      <p:sp>
        <p:nvSpPr>
          <p:cNvPr id="11" name="TextBox 10">
            <a:extLst>
              <a:ext uri="{FF2B5EF4-FFF2-40B4-BE49-F238E27FC236}">
                <a16:creationId xmlns:a16="http://schemas.microsoft.com/office/drawing/2014/main" id="{44AA2948-6D63-1ECB-A226-D469E0F1705C}"/>
              </a:ext>
            </a:extLst>
          </p:cNvPr>
          <p:cNvSpPr txBox="1"/>
          <p:nvPr/>
        </p:nvSpPr>
        <p:spPr>
          <a:xfrm>
            <a:off x="282265" y="4543768"/>
            <a:ext cx="3084888" cy="1369606"/>
          </a:xfrm>
          <a:prstGeom prst="rect">
            <a:avLst/>
          </a:prstGeom>
          <a:noFill/>
          <a:ln>
            <a:solidFill>
              <a:schemeClr val="accent2"/>
            </a:solidFill>
          </a:ln>
        </p:spPr>
        <p:txBody>
          <a:bodyPr wrap="square" rtlCol="0">
            <a:spAutoFit/>
          </a:bodyPr>
          <a:lstStyle/>
          <a:p>
            <a:r>
              <a:rPr lang="en-GB" sz="1400" b="1" dirty="0">
                <a:solidFill>
                  <a:schemeClr val="accent2"/>
                </a:solidFill>
              </a:rPr>
              <a:t>How long is the training:</a:t>
            </a:r>
          </a:p>
          <a:p>
            <a:endParaRPr lang="en-GB" sz="1400" b="1" dirty="0">
              <a:solidFill>
                <a:srgbClr val="00B050"/>
              </a:solidFill>
            </a:endParaRPr>
          </a:p>
          <a:p>
            <a:r>
              <a:rPr lang="en-GB" sz="1100" dirty="0"/>
              <a:t>Tier 1will take </a:t>
            </a:r>
            <a:r>
              <a:rPr lang="en-GB" sz="1100" dirty="0" err="1"/>
              <a:t>approx</a:t>
            </a:r>
            <a:r>
              <a:rPr lang="en-GB" sz="1100" dirty="0"/>
              <a:t> 40 mins</a:t>
            </a:r>
          </a:p>
          <a:p>
            <a:endParaRPr lang="en-GB" sz="1100" dirty="0"/>
          </a:p>
          <a:p>
            <a:r>
              <a:rPr lang="en-GB" sz="1100" dirty="0"/>
              <a:t>Tier 2 has 13 modules of up to 40 mins each</a:t>
            </a:r>
          </a:p>
          <a:p>
            <a:endParaRPr lang="en-GB" sz="1100" b="1" dirty="0">
              <a:solidFill>
                <a:srgbClr val="00B050"/>
              </a:solidFill>
            </a:endParaRPr>
          </a:p>
        </p:txBody>
      </p:sp>
      <p:sp>
        <p:nvSpPr>
          <p:cNvPr id="12" name="TextBox 11">
            <a:extLst>
              <a:ext uri="{FF2B5EF4-FFF2-40B4-BE49-F238E27FC236}">
                <a16:creationId xmlns:a16="http://schemas.microsoft.com/office/drawing/2014/main" id="{336EF446-78D0-E3D2-3B26-D7E72DA63BF1}"/>
              </a:ext>
            </a:extLst>
          </p:cNvPr>
          <p:cNvSpPr txBox="1"/>
          <p:nvPr/>
        </p:nvSpPr>
        <p:spPr>
          <a:xfrm>
            <a:off x="282265" y="1772816"/>
            <a:ext cx="3084888" cy="2609176"/>
          </a:xfrm>
          <a:prstGeom prst="rect">
            <a:avLst/>
          </a:prstGeom>
          <a:noFill/>
          <a:ln>
            <a:solidFill>
              <a:schemeClr val="accent2"/>
            </a:solidFill>
          </a:ln>
        </p:spPr>
        <p:txBody>
          <a:bodyPr wrap="square" rtlCol="0">
            <a:spAutoFit/>
          </a:bodyPr>
          <a:lstStyle/>
          <a:p>
            <a:pPr>
              <a:lnSpc>
                <a:spcPct val="107000"/>
              </a:lnSpc>
              <a:spcAft>
                <a:spcPts val="800"/>
              </a:spcAft>
            </a:pPr>
            <a:r>
              <a:rPr lang="en-GB" sz="1400" b="1" dirty="0">
                <a:solidFill>
                  <a:schemeClr val="accent2"/>
                </a:solidFill>
              </a:rPr>
              <a:t>Course Overview:</a:t>
            </a:r>
          </a:p>
          <a:p>
            <a:pPr>
              <a:lnSpc>
                <a:spcPct val="107000"/>
              </a:lnSpc>
              <a:spcAft>
                <a:spcPts val="800"/>
              </a:spcAft>
            </a:pPr>
            <a:r>
              <a:rPr lang="en-GB" sz="1100" b="1" dirty="0"/>
              <a:t>Tier 1 (Introduction to Living with Dementia) </a:t>
            </a:r>
            <a:r>
              <a:rPr lang="en-GB" sz="1100" dirty="0"/>
              <a:t>Raising dementia awareness in knowledge, skills and attitudes for all those working in health and care settings. Relevant to all the workforce including ancillary staff. Suitable for new staff.</a:t>
            </a:r>
          </a:p>
          <a:p>
            <a:pPr>
              <a:lnSpc>
                <a:spcPct val="107000"/>
              </a:lnSpc>
              <a:spcAft>
                <a:spcPts val="800"/>
              </a:spcAft>
            </a:pPr>
            <a:r>
              <a:rPr lang="en-GB" sz="1100" b="1" i="1" dirty="0"/>
              <a:t>Tier 2 (Enabling People to Live Well With Dementia) – (Optional)</a:t>
            </a:r>
            <a:r>
              <a:rPr lang="en-GB" sz="1100" b="1" dirty="0"/>
              <a:t>  </a:t>
            </a:r>
            <a:r>
              <a:rPr lang="en-GB" sz="1100" dirty="0"/>
              <a:t>Knowledge, skills and attitudes for roles that have regular contact with people living with dementia. </a:t>
            </a:r>
          </a:p>
          <a:p>
            <a:pPr>
              <a:lnSpc>
                <a:spcPct val="107000"/>
              </a:lnSpc>
              <a:spcAft>
                <a:spcPts val="800"/>
              </a:spcAft>
            </a:pPr>
            <a:endParaRPr lang="en-GB" sz="1100" dirty="0"/>
          </a:p>
        </p:txBody>
      </p:sp>
      <p:sp>
        <p:nvSpPr>
          <p:cNvPr id="13" name="TextBox 12">
            <a:extLst>
              <a:ext uri="{FF2B5EF4-FFF2-40B4-BE49-F238E27FC236}">
                <a16:creationId xmlns:a16="http://schemas.microsoft.com/office/drawing/2014/main" id="{E61E53FE-9E6C-B5F3-D7B8-9CF4B9F30F16}"/>
              </a:ext>
            </a:extLst>
          </p:cNvPr>
          <p:cNvSpPr txBox="1"/>
          <p:nvPr/>
        </p:nvSpPr>
        <p:spPr>
          <a:xfrm>
            <a:off x="3496912" y="1540458"/>
            <a:ext cx="5444582" cy="4776244"/>
          </a:xfrm>
          <a:prstGeom prst="rect">
            <a:avLst/>
          </a:prstGeom>
          <a:noFill/>
          <a:ln>
            <a:solidFill>
              <a:schemeClr val="accent2"/>
            </a:solidFill>
          </a:ln>
        </p:spPr>
        <p:txBody>
          <a:bodyPr wrap="square" rtlCol="0">
            <a:spAutoFit/>
          </a:bodyPr>
          <a:lstStyle/>
          <a:p>
            <a:pPr>
              <a:lnSpc>
                <a:spcPct val="107000"/>
              </a:lnSpc>
              <a:spcAft>
                <a:spcPts val="800"/>
              </a:spcAft>
            </a:pPr>
            <a:r>
              <a:rPr lang="en-GB" sz="1400" b="1" dirty="0">
                <a:solidFill>
                  <a:schemeClr val="accent2"/>
                </a:solidFill>
              </a:rPr>
              <a:t>Key Learning Points:</a:t>
            </a:r>
          </a:p>
          <a:p>
            <a:pPr marL="171450" indent="-171450">
              <a:lnSpc>
                <a:spcPct val="107000"/>
              </a:lnSpc>
              <a:spcAft>
                <a:spcPts val="800"/>
              </a:spcAft>
              <a:buFont typeface="Wingdings" panose="05000000000000000000" pitchFamily="2" charset="2"/>
              <a:buChar char="Ø"/>
            </a:pPr>
            <a:r>
              <a:rPr lang="en-GB" sz="1100" dirty="0"/>
              <a:t>be aware of the prevalence of dementia in the UK population </a:t>
            </a:r>
          </a:p>
          <a:p>
            <a:pPr marL="171450" indent="-171450">
              <a:lnSpc>
                <a:spcPct val="107000"/>
              </a:lnSpc>
              <a:spcAft>
                <a:spcPts val="800"/>
              </a:spcAft>
              <a:buFont typeface="Wingdings" panose="05000000000000000000" pitchFamily="2" charset="2"/>
              <a:buChar char="Ø"/>
            </a:pPr>
            <a:r>
              <a:rPr lang="en-GB" sz="1100" dirty="0"/>
              <a:t>be able to recognise signs of dementia and also be aware that these signs may be associated with other conditions or circumstances </a:t>
            </a:r>
          </a:p>
          <a:p>
            <a:pPr marL="171450" indent="-171450">
              <a:lnSpc>
                <a:spcPct val="107000"/>
              </a:lnSpc>
              <a:spcAft>
                <a:spcPts val="800"/>
              </a:spcAft>
              <a:buFont typeface="Wingdings" panose="05000000000000000000" pitchFamily="2" charset="2"/>
              <a:buChar char="Ø"/>
            </a:pPr>
            <a:r>
              <a:rPr lang="en-GB" sz="1100" dirty="0"/>
              <a:t>know what actions individuals can take to reduce their risk of dementia, or to delay onset e) know why early diagnosis of dementia is important</a:t>
            </a:r>
          </a:p>
          <a:p>
            <a:pPr marL="171450" indent="-171450">
              <a:lnSpc>
                <a:spcPct val="107000"/>
              </a:lnSpc>
              <a:spcAft>
                <a:spcPts val="800"/>
              </a:spcAft>
              <a:buFont typeface="Wingdings" panose="05000000000000000000" pitchFamily="2" charset="2"/>
              <a:buChar char="Ø"/>
            </a:pPr>
            <a:r>
              <a:rPr lang="en-GB" sz="1100" dirty="0"/>
              <a:t>know the actions that people affected by dementia can take in order to live as well as possible after diagnosis </a:t>
            </a:r>
          </a:p>
          <a:p>
            <a:pPr marL="171450" indent="-171450">
              <a:lnSpc>
                <a:spcPct val="107000"/>
              </a:lnSpc>
              <a:spcAft>
                <a:spcPts val="800"/>
              </a:spcAft>
              <a:buFont typeface="Wingdings" panose="05000000000000000000" pitchFamily="2" charset="2"/>
              <a:buChar char="Ø"/>
            </a:pPr>
            <a:r>
              <a:rPr lang="en-GB" sz="1100" dirty="0"/>
              <a:t>understand the importance of recognising a person with dementia as a unique individual </a:t>
            </a:r>
          </a:p>
          <a:p>
            <a:pPr marL="171450" indent="-171450">
              <a:lnSpc>
                <a:spcPct val="107000"/>
              </a:lnSpc>
              <a:spcAft>
                <a:spcPts val="800"/>
              </a:spcAft>
              <a:buFont typeface="Wingdings" panose="05000000000000000000" pitchFamily="2" charset="2"/>
              <a:buChar char="Ø"/>
            </a:pPr>
            <a:r>
              <a:rPr lang="en-GB" sz="1100" dirty="0"/>
              <a:t>be aware of the impact of dementia on individuals, families and society </a:t>
            </a:r>
          </a:p>
          <a:p>
            <a:pPr marL="171450" indent="-171450">
              <a:lnSpc>
                <a:spcPct val="107000"/>
              </a:lnSpc>
              <a:spcAft>
                <a:spcPts val="800"/>
              </a:spcAft>
              <a:buFont typeface="Wingdings" panose="05000000000000000000" pitchFamily="2" charset="2"/>
              <a:buChar char="Ø"/>
            </a:pPr>
            <a:r>
              <a:rPr lang="en-GB" sz="1100" dirty="0"/>
              <a:t> be aware of the central role that their home, housing conditions and immediate community play in enabling a person with dementia to live well</a:t>
            </a:r>
          </a:p>
          <a:p>
            <a:pPr marL="171450" indent="-171450">
              <a:lnSpc>
                <a:spcPct val="107000"/>
              </a:lnSpc>
              <a:spcAft>
                <a:spcPts val="800"/>
              </a:spcAft>
              <a:buFont typeface="Wingdings" panose="05000000000000000000" pitchFamily="2" charset="2"/>
              <a:buChar char="Ø"/>
            </a:pPr>
            <a:r>
              <a:rPr lang="en-GB" sz="1100" dirty="0"/>
              <a:t>be able to communicate effectively and compassionately with individuals who have dementia </a:t>
            </a:r>
          </a:p>
          <a:p>
            <a:pPr marL="171450" indent="-171450">
              <a:lnSpc>
                <a:spcPct val="107000"/>
              </a:lnSpc>
              <a:spcAft>
                <a:spcPts val="800"/>
              </a:spcAft>
              <a:buFont typeface="Wingdings" panose="05000000000000000000" pitchFamily="2" charset="2"/>
              <a:buChar char="Ø"/>
            </a:pPr>
            <a:r>
              <a:rPr lang="en-GB" sz="1100" dirty="0"/>
              <a:t>understand reasons why a person with dementia may exhibit signs of distress and how behaviours seen in people with dementia may be a means for communicating unmet needs</a:t>
            </a:r>
          </a:p>
          <a:p>
            <a:pPr marL="171450" indent="-171450">
              <a:lnSpc>
                <a:spcPct val="107000"/>
              </a:lnSpc>
              <a:spcAft>
                <a:spcPts val="800"/>
              </a:spcAft>
              <a:buFont typeface="Wingdings" panose="05000000000000000000" pitchFamily="2" charset="2"/>
              <a:buChar char="Ø"/>
            </a:pPr>
            <a:r>
              <a:rPr lang="en-GB" sz="1100" dirty="0"/>
              <a:t> be able to signpost individuals, families and carers to dementia advice, support and information. </a:t>
            </a:r>
            <a:endParaRPr lang="en-GB" sz="1100" b="1" i="1" dirty="0">
              <a:solidFill>
                <a:srgbClr val="00B050"/>
              </a:solidFill>
              <a:ea typeface="Times New Roman" panose="02020603050405020304" pitchFamily="18" charset="0"/>
              <a:cs typeface="Calibri" panose="020F0502020204030204" pitchFamily="34" charset="0"/>
            </a:endParaRPr>
          </a:p>
        </p:txBody>
      </p:sp>
      <p:sp>
        <p:nvSpPr>
          <p:cNvPr id="15" name="TextBox 14">
            <a:extLst>
              <a:ext uri="{FF2B5EF4-FFF2-40B4-BE49-F238E27FC236}">
                <a16:creationId xmlns:a16="http://schemas.microsoft.com/office/drawing/2014/main" id="{B3F663C0-29A8-7653-455D-A2726C9D25DA}"/>
              </a:ext>
            </a:extLst>
          </p:cNvPr>
          <p:cNvSpPr txBox="1"/>
          <p:nvPr/>
        </p:nvSpPr>
        <p:spPr>
          <a:xfrm>
            <a:off x="9072051" y="3966734"/>
            <a:ext cx="2846923" cy="646331"/>
          </a:xfrm>
          <a:prstGeom prst="rect">
            <a:avLst/>
          </a:prstGeom>
          <a:noFill/>
          <a:ln>
            <a:solidFill>
              <a:schemeClr val="accent2"/>
            </a:solidFill>
          </a:ln>
        </p:spPr>
        <p:txBody>
          <a:bodyPr wrap="square" rtlCol="0">
            <a:spAutoFit/>
          </a:bodyPr>
          <a:lstStyle/>
          <a:p>
            <a:r>
              <a:rPr lang="en-GB" sz="1400" b="1" dirty="0">
                <a:solidFill>
                  <a:schemeClr val="accent2"/>
                </a:solidFill>
              </a:rPr>
              <a:t>Dates Times Venue:</a:t>
            </a:r>
          </a:p>
          <a:p>
            <a:r>
              <a:rPr lang="en-GB" sz="1100" dirty="0"/>
              <a:t>Online E-learning at individual’s convenience</a:t>
            </a:r>
          </a:p>
        </p:txBody>
      </p:sp>
      <p:sp>
        <p:nvSpPr>
          <p:cNvPr id="17" name="TextBox 16">
            <a:extLst>
              <a:ext uri="{FF2B5EF4-FFF2-40B4-BE49-F238E27FC236}">
                <a16:creationId xmlns:a16="http://schemas.microsoft.com/office/drawing/2014/main" id="{1781E83B-9954-F802-8348-5B3B82A97EF8}"/>
              </a:ext>
            </a:extLst>
          </p:cNvPr>
          <p:cNvSpPr txBox="1"/>
          <p:nvPr/>
        </p:nvSpPr>
        <p:spPr>
          <a:xfrm>
            <a:off x="9043631" y="4971214"/>
            <a:ext cx="2872761" cy="773160"/>
          </a:xfrm>
          <a:prstGeom prst="rect">
            <a:avLst/>
          </a:prstGeom>
          <a:noFill/>
          <a:ln>
            <a:solidFill>
              <a:schemeClr val="accent2"/>
            </a:solidFill>
          </a:ln>
        </p:spPr>
        <p:txBody>
          <a:bodyPr wrap="square">
            <a:spAutoFit/>
          </a:bodyPr>
          <a:lstStyle/>
          <a:p>
            <a:pPr>
              <a:lnSpc>
                <a:spcPct val="107000"/>
              </a:lnSpc>
              <a:spcAft>
                <a:spcPts val="800"/>
              </a:spcAft>
            </a:pPr>
            <a:r>
              <a:rPr lang="en-GB" sz="1400" b="1" dirty="0">
                <a:solidFill>
                  <a:schemeClr val="accent2"/>
                </a:solidFill>
              </a:rPr>
              <a:t>How to register/enrol:</a:t>
            </a:r>
          </a:p>
          <a:p>
            <a:pPr>
              <a:lnSpc>
                <a:spcPct val="107000"/>
              </a:lnSpc>
              <a:spcAft>
                <a:spcPts val="800"/>
              </a:spcAft>
            </a:pPr>
            <a:r>
              <a:rPr lang="en-GB" sz="1100" b="1" dirty="0">
                <a:hlinkClick r:id="rId2">
                  <a:extLst>
                    <a:ext uri="{A12FA001-AC4F-418D-AE19-62706E023703}">
                      <ahyp:hlinkClr xmlns:ahyp="http://schemas.microsoft.com/office/drawing/2018/hyperlinkcolor" val="tx"/>
                    </a:ext>
                  </a:extLst>
                </a:hlinkClick>
              </a:rPr>
              <a:t>https://www.e-lfh.org.uk/programmes/dementia/</a:t>
            </a:r>
            <a:endParaRPr lang="en-GB" sz="1100" b="1" dirty="0"/>
          </a:p>
        </p:txBody>
      </p:sp>
      <p:sp>
        <p:nvSpPr>
          <p:cNvPr id="2" name="TextBox 1">
            <a:extLst>
              <a:ext uri="{FF2B5EF4-FFF2-40B4-BE49-F238E27FC236}">
                <a16:creationId xmlns:a16="http://schemas.microsoft.com/office/drawing/2014/main" id="{8FA57A24-5115-9BD9-6CD9-960E93FFCAF7}"/>
              </a:ext>
            </a:extLst>
          </p:cNvPr>
          <p:cNvSpPr txBox="1"/>
          <p:nvPr/>
        </p:nvSpPr>
        <p:spPr>
          <a:xfrm>
            <a:off x="276325" y="908117"/>
            <a:ext cx="8650461" cy="600164"/>
          </a:xfrm>
          <a:prstGeom prst="rect">
            <a:avLst/>
          </a:prstGeom>
          <a:noFill/>
          <a:ln>
            <a:solidFill>
              <a:schemeClr val="accent2"/>
            </a:solidFill>
          </a:ln>
        </p:spPr>
        <p:txBody>
          <a:bodyPr wrap="square" rtlCol="0">
            <a:spAutoFit/>
          </a:bodyPr>
          <a:lstStyle/>
          <a:p>
            <a:r>
              <a:rPr lang="en-GB" sz="1100" dirty="0"/>
              <a:t>This training is in accordance with the Dementia Training Standards Framework developed in collaboration by Skills for Health and Health Education England (HEE). Tier 1 and 2 are the recommended awareness programmes for the social care workforce</a:t>
            </a:r>
          </a:p>
        </p:txBody>
      </p:sp>
    </p:spTree>
    <p:extLst>
      <p:ext uri="{BB962C8B-B14F-4D97-AF65-F5344CB8AC3E}">
        <p14:creationId xmlns:p14="http://schemas.microsoft.com/office/powerpoint/2010/main" val="2373573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9F5677D-AB0B-3046-8959-204B53F265D4}"/>
              </a:ext>
            </a:extLst>
          </p:cNvPr>
          <p:cNvSpPr>
            <a:spLocks noGrp="1"/>
          </p:cNvSpPr>
          <p:nvPr>
            <p:ph type="title"/>
          </p:nvPr>
        </p:nvSpPr>
        <p:spPr>
          <a:xfrm>
            <a:off x="523445" y="382349"/>
            <a:ext cx="8812915" cy="814403"/>
          </a:xfrm>
        </p:spPr>
        <p:txBody>
          <a:bodyPr>
            <a:normAutofit fontScale="90000"/>
          </a:bodyPr>
          <a:lstStyle/>
          <a:p>
            <a:r>
              <a:rPr lang="en-US" dirty="0">
                <a:solidFill>
                  <a:schemeClr val="accent2"/>
                </a:solidFill>
              </a:rPr>
              <a:t>Dementia Champion</a:t>
            </a:r>
            <a:br>
              <a:rPr lang="en-US" dirty="0"/>
            </a:br>
            <a:endParaRPr lang="en-US" sz="1400" dirty="0"/>
          </a:p>
        </p:txBody>
      </p:sp>
      <p:sp>
        <p:nvSpPr>
          <p:cNvPr id="5" name="Footer Placeholder 4">
            <a:extLst>
              <a:ext uri="{FF2B5EF4-FFF2-40B4-BE49-F238E27FC236}">
                <a16:creationId xmlns:a16="http://schemas.microsoft.com/office/drawing/2014/main" id="{12FC4B26-40DE-C840-B880-89B0F9E655A8}"/>
              </a:ext>
            </a:extLst>
          </p:cNvPr>
          <p:cNvSpPr>
            <a:spLocks noGrp="1"/>
          </p:cNvSpPr>
          <p:nvPr>
            <p:ph type="ftr" sz="quarter" idx="11"/>
          </p:nvPr>
        </p:nvSpPr>
        <p:spPr/>
        <p:txBody>
          <a:bodyPr/>
          <a:lstStyle/>
          <a:p>
            <a:r>
              <a:rPr lang="en-GB" b="1" dirty="0" err="1"/>
              <a:t>Bedfordshire,</a:t>
            </a:r>
            <a:r>
              <a:rPr lang="en-GB" b="1" dirty="0"/>
              <a:t> Luton and Milton Keynes Health and Care Partnership</a:t>
            </a:r>
            <a:endParaRPr lang="en-GB" dirty="0"/>
          </a:p>
        </p:txBody>
      </p:sp>
      <p:sp>
        <p:nvSpPr>
          <p:cNvPr id="6" name="Slide Number Placeholder 5">
            <a:extLst>
              <a:ext uri="{FF2B5EF4-FFF2-40B4-BE49-F238E27FC236}">
                <a16:creationId xmlns:a16="http://schemas.microsoft.com/office/drawing/2014/main" id="{17135F3E-2E0B-FD4F-A631-FFE9F2B87C7D}"/>
              </a:ext>
            </a:extLst>
          </p:cNvPr>
          <p:cNvSpPr>
            <a:spLocks noGrp="1"/>
          </p:cNvSpPr>
          <p:nvPr>
            <p:ph type="sldNum" sz="quarter" idx="12"/>
          </p:nvPr>
        </p:nvSpPr>
        <p:spPr/>
        <p:txBody>
          <a:bodyPr/>
          <a:lstStyle/>
          <a:p>
            <a:fld id="{30A60DCE-9105-48A5-8A92-25C9283756D1}" type="slidenum">
              <a:rPr lang="en-GB" smtClean="0"/>
              <a:pPr/>
              <a:t>8</a:t>
            </a:fld>
            <a:endParaRPr lang="en-GB" dirty="0"/>
          </a:p>
        </p:txBody>
      </p:sp>
      <p:sp>
        <p:nvSpPr>
          <p:cNvPr id="10" name="TextBox 9">
            <a:extLst>
              <a:ext uri="{FF2B5EF4-FFF2-40B4-BE49-F238E27FC236}">
                <a16:creationId xmlns:a16="http://schemas.microsoft.com/office/drawing/2014/main" id="{87B9808F-6EF9-6FC4-AC08-B70056F4C77D}"/>
              </a:ext>
            </a:extLst>
          </p:cNvPr>
          <p:cNvSpPr txBox="1"/>
          <p:nvPr/>
        </p:nvSpPr>
        <p:spPr>
          <a:xfrm>
            <a:off x="414697" y="4485517"/>
            <a:ext cx="2776297" cy="646331"/>
          </a:xfrm>
          <a:prstGeom prst="rect">
            <a:avLst/>
          </a:prstGeom>
          <a:noFill/>
          <a:ln>
            <a:solidFill>
              <a:schemeClr val="accent2"/>
            </a:solidFill>
          </a:ln>
        </p:spPr>
        <p:txBody>
          <a:bodyPr wrap="square" rtlCol="0">
            <a:spAutoFit/>
          </a:bodyPr>
          <a:lstStyle/>
          <a:p>
            <a:r>
              <a:rPr lang="en-GB" sz="1400" b="1" dirty="0">
                <a:solidFill>
                  <a:schemeClr val="accent2"/>
                </a:solidFill>
              </a:rPr>
              <a:t>Who is the training for:</a:t>
            </a:r>
          </a:p>
          <a:p>
            <a:r>
              <a:rPr lang="en-GB" sz="1100" dirty="0"/>
              <a:t>All adult social care staff working in Care Home Settings</a:t>
            </a:r>
          </a:p>
        </p:txBody>
      </p:sp>
      <p:sp>
        <p:nvSpPr>
          <p:cNvPr id="11" name="TextBox 10">
            <a:extLst>
              <a:ext uri="{FF2B5EF4-FFF2-40B4-BE49-F238E27FC236}">
                <a16:creationId xmlns:a16="http://schemas.microsoft.com/office/drawing/2014/main" id="{44AA2948-6D63-1ECB-A226-D469E0F1705C}"/>
              </a:ext>
            </a:extLst>
          </p:cNvPr>
          <p:cNvSpPr txBox="1"/>
          <p:nvPr/>
        </p:nvSpPr>
        <p:spPr>
          <a:xfrm>
            <a:off x="8950692" y="1926370"/>
            <a:ext cx="2843100" cy="2139560"/>
          </a:xfrm>
          <a:prstGeom prst="rect">
            <a:avLst/>
          </a:prstGeom>
          <a:noFill/>
          <a:ln>
            <a:solidFill>
              <a:schemeClr val="accent2"/>
            </a:solidFill>
          </a:ln>
        </p:spPr>
        <p:txBody>
          <a:bodyPr wrap="square" rtlCol="0">
            <a:spAutoFit/>
          </a:bodyPr>
          <a:lstStyle/>
          <a:p>
            <a:r>
              <a:rPr lang="en-GB" sz="1400" b="1" dirty="0">
                <a:solidFill>
                  <a:schemeClr val="accent2"/>
                </a:solidFill>
              </a:rPr>
              <a:t>How long is the training:</a:t>
            </a:r>
          </a:p>
          <a:p>
            <a:pPr>
              <a:lnSpc>
                <a:spcPct val="107000"/>
              </a:lnSpc>
              <a:spcAft>
                <a:spcPts val="800"/>
              </a:spcAft>
            </a:pPr>
            <a:endParaRPr lang="en-GB" sz="1400" b="1" i="1" dirty="0">
              <a:solidFill>
                <a:schemeClr val="accent2"/>
              </a:solidFill>
              <a:effectLst/>
              <a:latin typeface="Century Gothic" panose="020B0502020202020204" pitchFamily="34" charset="0"/>
              <a:ea typeface="Times New Roman" panose="02020603050405020304" pitchFamily="18" charset="0"/>
              <a:cs typeface="Calibri" panose="020F0502020204030204" pitchFamily="34" charset="0"/>
            </a:endParaRPr>
          </a:p>
          <a:p>
            <a:pPr>
              <a:lnSpc>
                <a:spcPct val="107000"/>
              </a:lnSpc>
              <a:spcAft>
                <a:spcPts val="800"/>
              </a:spcAft>
            </a:pPr>
            <a:endParaRPr lang="en-GB" sz="1400" b="1" i="1" dirty="0">
              <a:solidFill>
                <a:srgbClr val="00B050"/>
              </a:solidFill>
              <a:latin typeface="Century Gothic" panose="020B0502020202020204" pitchFamily="34" charset="0"/>
              <a:ea typeface="Times New Roman" panose="02020603050405020304" pitchFamily="18" charset="0"/>
              <a:cs typeface="Calibri" panose="020F0502020204030204" pitchFamily="34" charset="0"/>
            </a:endParaRPr>
          </a:p>
          <a:p>
            <a:pPr>
              <a:lnSpc>
                <a:spcPct val="107000"/>
              </a:lnSpc>
              <a:spcAft>
                <a:spcPts val="800"/>
              </a:spcAft>
            </a:pPr>
            <a:endParaRPr lang="en-GB" sz="1400" b="1" i="1" dirty="0">
              <a:solidFill>
                <a:srgbClr val="00B050"/>
              </a:solidFill>
              <a:effectLst/>
              <a:latin typeface="Century Gothic" panose="020B0502020202020204" pitchFamily="34" charset="0"/>
              <a:ea typeface="Times New Roman" panose="02020603050405020304" pitchFamily="18" charset="0"/>
              <a:cs typeface="Calibri" panose="020F0502020204030204" pitchFamily="34" charset="0"/>
            </a:endParaRPr>
          </a:p>
          <a:p>
            <a:pPr>
              <a:lnSpc>
                <a:spcPct val="107000"/>
              </a:lnSpc>
              <a:spcAft>
                <a:spcPts val="800"/>
              </a:spcAft>
            </a:pPr>
            <a:endParaRPr lang="en-GB" sz="1400" b="1" i="1" dirty="0">
              <a:solidFill>
                <a:srgbClr val="00B050"/>
              </a:solidFill>
              <a:latin typeface="Century Gothic" panose="020B0502020202020204" pitchFamily="34" charset="0"/>
              <a:ea typeface="Times New Roman" panose="02020603050405020304" pitchFamily="18" charset="0"/>
              <a:cs typeface="Calibri" panose="020F0502020204030204" pitchFamily="34" charset="0"/>
            </a:endParaRPr>
          </a:p>
          <a:p>
            <a:pPr>
              <a:lnSpc>
                <a:spcPct val="107000"/>
              </a:lnSpc>
              <a:spcAft>
                <a:spcPts val="800"/>
              </a:spcAft>
            </a:pPr>
            <a:endParaRPr lang="en-GB" sz="1400" b="1" i="1" dirty="0">
              <a:solidFill>
                <a:srgbClr val="00B050"/>
              </a:solidFill>
              <a:effectLst/>
              <a:latin typeface="Century Gothic" panose="020B0502020202020204" pitchFamily="34" charset="0"/>
              <a:ea typeface="Times New Roman" panose="02020603050405020304" pitchFamily="18" charset="0"/>
              <a:cs typeface="Calibri" panose="020F0502020204030204" pitchFamily="34" charset="0"/>
            </a:endParaRPr>
          </a:p>
          <a:p>
            <a:pPr>
              <a:lnSpc>
                <a:spcPct val="107000"/>
              </a:lnSpc>
              <a:spcAft>
                <a:spcPts val="800"/>
              </a:spcAft>
            </a:pPr>
            <a:endParaRPr lang="en-GB" sz="1100" b="1" i="1" dirty="0">
              <a:effectLst/>
              <a:latin typeface="Century Gothic" panose="020B0502020202020204" pitchFamily="34" charset="0"/>
              <a:ea typeface="Times New Roman" panose="02020603050405020304" pitchFamily="18" charset="0"/>
              <a:cs typeface="Calibri" panose="020F0502020204030204" pitchFamily="34" charset="0"/>
            </a:endParaRPr>
          </a:p>
        </p:txBody>
      </p:sp>
      <p:sp>
        <p:nvSpPr>
          <p:cNvPr id="12" name="TextBox 11">
            <a:extLst>
              <a:ext uri="{FF2B5EF4-FFF2-40B4-BE49-F238E27FC236}">
                <a16:creationId xmlns:a16="http://schemas.microsoft.com/office/drawing/2014/main" id="{336EF446-78D0-E3D2-3B26-D7E72DA63BF1}"/>
              </a:ext>
            </a:extLst>
          </p:cNvPr>
          <p:cNvSpPr txBox="1"/>
          <p:nvPr/>
        </p:nvSpPr>
        <p:spPr>
          <a:xfrm>
            <a:off x="442216" y="1926370"/>
            <a:ext cx="2776297" cy="2303066"/>
          </a:xfrm>
          <a:prstGeom prst="rect">
            <a:avLst/>
          </a:prstGeom>
          <a:noFill/>
          <a:ln>
            <a:solidFill>
              <a:schemeClr val="accent2"/>
            </a:solidFill>
          </a:ln>
        </p:spPr>
        <p:txBody>
          <a:bodyPr wrap="square" rtlCol="0">
            <a:spAutoFit/>
          </a:bodyPr>
          <a:lstStyle/>
          <a:p>
            <a:pPr>
              <a:lnSpc>
                <a:spcPct val="107000"/>
              </a:lnSpc>
              <a:spcAft>
                <a:spcPts val="800"/>
              </a:spcAft>
            </a:pPr>
            <a:r>
              <a:rPr lang="en-GB" sz="1400" b="1" dirty="0">
                <a:solidFill>
                  <a:schemeClr val="accent2"/>
                </a:solidFill>
              </a:rPr>
              <a:t>Course Overview:</a:t>
            </a:r>
          </a:p>
          <a:p>
            <a:pPr>
              <a:lnSpc>
                <a:spcPct val="107000"/>
              </a:lnSpc>
              <a:spcAft>
                <a:spcPts val="800"/>
              </a:spcAft>
            </a:pPr>
            <a:endParaRPr lang="en-GB" sz="1400" b="1" dirty="0">
              <a:solidFill>
                <a:srgbClr val="00B050"/>
              </a:solidFill>
            </a:endParaRPr>
          </a:p>
          <a:p>
            <a:pPr>
              <a:lnSpc>
                <a:spcPct val="107000"/>
              </a:lnSpc>
              <a:spcAft>
                <a:spcPts val="800"/>
              </a:spcAft>
            </a:pPr>
            <a:endParaRPr lang="en-GB" sz="1400" b="1" dirty="0">
              <a:solidFill>
                <a:srgbClr val="00B050"/>
              </a:solidFill>
            </a:endParaRPr>
          </a:p>
          <a:p>
            <a:pPr>
              <a:lnSpc>
                <a:spcPct val="107000"/>
              </a:lnSpc>
              <a:spcAft>
                <a:spcPts val="800"/>
              </a:spcAft>
            </a:pPr>
            <a:endParaRPr lang="en-GB" sz="1400" b="1" dirty="0">
              <a:solidFill>
                <a:srgbClr val="00B050"/>
              </a:solidFill>
            </a:endParaRPr>
          </a:p>
          <a:p>
            <a:pPr>
              <a:lnSpc>
                <a:spcPct val="107000"/>
              </a:lnSpc>
              <a:spcAft>
                <a:spcPts val="800"/>
              </a:spcAft>
            </a:pPr>
            <a:endParaRPr lang="en-GB" sz="1400" b="1" dirty="0">
              <a:solidFill>
                <a:srgbClr val="00B050"/>
              </a:solidFill>
            </a:endParaRPr>
          </a:p>
          <a:p>
            <a:pPr>
              <a:lnSpc>
                <a:spcPct val="107000"/>
              </a:lnSpc>
              <a:spcAft>
                <a:spcPts val="800"/>
              </a:spcAft>
            </a:pPr>
            <a:endParaRPr lang="en-GB" sz="1400" b="1" dirty="0">
              <a:solidFill>
                <a:srgbClr val="00B050"/>
              </a:solidFill>
            </a:endParaRPr>
          </a:p>
          <a:p>
            <a:pPr>
              <a:lnSpc>
                <a:spcPct val="107000"/>
              </a:lnSpc>
              <a:spcAft>
                <a:spcPts val="800"/>
              </a:spcAft>
            </a:pPr>
            <a:endParaRPr lang="en-GB" sz="1400" b="1" dirty="0">
              <a:solidFill>
                <a:srgbClr val="00B050"/>
              </a:solidFill>
            </a:endParaRPr>
          </a:p>
        </p:txBody>
      </p:sp>
      <p:sp>
        <p:nvSpPr>
          <p:cNvPr id="13" name="TextBox 12">
            <a:extLst>
              <a:ext uri="{FF2B5EF4-FFF2-40B4-BE49-F238E27FC236}">
                <a16:creationId xmlns:a16="http://schemas.microsoft.com/office/drawing/2014/main" id="{E61E53FE-9E6C-B5F3-D7B8-9CF4B9F30F16}"/>
              </a:ext>
            </a:extLst>
          </p:cNvPr>
          <p:cNvSpPr txBox="1"/>
          <p:nvPr/>
        </p:nvSpPr>
        <p:spPr>
          <a:xfrm>
            <a:off x="3341098" y="1926370"/>
            <a:ext cx="5444582" cy="4102854"/>
          </a:xfrm>
          <a:prstGeom prst="rect">
            <a:avLst/>
          </a:prstGeom>
          <a:noFill/>
          <a:ln>
            <a:solidFill>
              <a:schemeClr val="accent2"/>
            </a:solidFill>
          </a:ln>
        </p:spPr>
        <p:txBody>
          <a:bodyPr wrap="square" rtlCol="0">
            <a:spAutoFit/>
          </a:bodyPr>
          <a:lstStyle/>
          <a:p>
            <a:pPr>
              <a:lnSpc>
                <a:spcPct val="107000"/>
              </a:lnSpc>
              <a:spcAft>
                <a:spcPts val="800"/>
              </a:spcAft>
            </a:pPr>
            <a:r>
              <a:rPr lang="en-GB" sz="1400" b="1" dirty="0">
                <a:solidFill>
                  <a:schemeClr val="accent2"/>
                </a:solidFill>
              </a:rPr>
              <a:t>Key Learning Points:</a:t>
            </a:r>
            <a:endParaRPr lang="en-GB" sz="1100" b="1" i="1" dirty="0">
              <a:solidFill>
                <a:schemeClr val="accent2"/>
              </a:solidFill>
              <a:latin typeface="Century Gothic" panose="020B0502020202020204" pitchFamily="34" charset="0"/>
              <a:ea typeface="Times New Roman" panose="02020603050405020304" pitchFamily="18" charset="0"/>
              <a:cs typeface="Calibri" panose="020F0502020204030204" pitchFamily="34" charset="0"/>
            </a:endParaRPr>
          </a:p>
          <a:p>
            <a:pPr>
              <a:lnSpc>
                <a:spcPct val="107000"/>
              </a:lnSpc>
              <a:spcAft>
                <a:spcPts val="800"/>
              </a:spcAft>
            </a:pPr>
            <a:endParaRPr lang="en-GB" sz="11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dirty="0">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dirty="0">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dirty="0">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dirty="0">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dirty="0">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dirty="0">
              <a:latin typeface="Century Gothic" panose="020B0502020202020204" pitchFamily="34" charset="0"/>
              <a:ea typeface="Calibri" panose="020F0502020204030204" pitchFamily="34" charset="0"/>
              <a:cs typeface="Times New Roman" panose="02020603050405020304" pitchFamily="18" charset="0"/>
            </a:endParaRPr>
          </a:p>
          <a:p>
            <a:pPr algn="r">
              <a:lnSpc>
                <a:spcPct val="107000"/>
              </a:lnSpc>
              <a:spcAft>
                <a:spcPts val="800"/>
              </a:spcAft>
            </a:pPr>
            <a:endParaRPr lang="en-GB" b="1" dirty="0">
              <a:solidFill>
                <a:srgbClr val="00B050"/>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B3F663C0-29A8-7653-455D-A2726C9D25DA}"/>
              </a:ext>
            </a:extLst>
          </p:cNvPr>
          <p:cNvSpPr txBox="1"/>
          <p:nvPr/>
        </p:nvSpPr>
        <p:spPr>
          <a:xfrm>
            <a:off x="415639" y="5382893"/>
            <a:ext cx="2820305" cy="646331"/>
          </a:xfrm>
          <a:prstGeom prst="rect">
            <a:avLst/>
          </a:prstGeom>
          <a:noFill/>
          <a:ln>
            <a:solidFill>
              <a:schemeClr val="accent2"/>
            </a:solidFill>
          </a:ln>
        </p:spPr>
        <p:txBody>
          <a:bodyPr wrap="square" rtlCol="0">
            <a:spAutoFit/>
          </a:bodyPr>
          <a:lstStyle/>
          <a:p>
            <a:r>
              <a:rPr lang="en-GB" sz="1400" b="1" dirty="0">
                <a:solidFill>
                  <a:schemeClr val="accent2"/>
                </a:solidFill>
              </a:rPr>
              <a:t>Dates Times Venue:</a:t>
            </a:r>
          </a:p>
          <a:p>
            <a:r>
              <a:rPr lang="en-GB" sz="1100" dirty="0"/>
              <a:t>Online E-learning at individual’s convenience</a:t>
            </a:r>
          </a:p>
        </p:txBody>
      </p:sp>
      <p:sp>
        <p:nvSpPr>
          <p:cNvPr id="17" name="TextBox 16">
            <a:extLst>
              <a:ext uri="{FF2B5EF4-FFF2-40B4-BE49-F238E27FC236}">
                <a16:creationId xmlns:a16="http://schemas.microsoft.com/office/drawing/2014/main" id="{1781E83B-9954-F802-8348-5B3B82A97EF8}"/>
              </a:ext>
            </a:extLst>
          </p:cNvPr>
          <p:cNvSpPr txBox="1"/>
          <p:nvPr/>
        </p:nvSpPr>
        <p:spPr>
          <a:xfrm>
            <a:off x="8935784" y="4385526"/>
            <a:ext cx="2843100" cy="1636858"/>
          </a:xfrm>
          <a:prstGeom prst="rect">
            <a:avLst/>
          </a:prstGeom>
          <a:noFill/>
          <a:ln>
            <a:solidFill>
              <a:schemeClr val="accent2"/>
            </a:solidFill>
          </a:ln>
        </p:spPr>
        <p:txBody>
          <a:bodyPr wrap="square">
            <a:spAutoFit/>
          </a:bodyPr>
          <a:lstStyle/>
          <a:p>
            <a:pPr>
              <a:lnSpc>
                <a:spcPct val="107000"/>
              </a:lnSpc>
              <a:spcAft>
                <a:spcPts val="800"/>
              </a:spcAft>
            </a:pPr>
            <a:r>
              <a:rPr lang="en-GB" sz="1400" b="1" dirty="0">
                <a:solidFill>
                  <a:schemeClr val="accent2"/>
                </a:solidFill>
              </a:rPr>
              <a:t>How to register/enrol:</a:t>
            </a:r>
          </a:p>
          <a:p>
            <a:pPr>
              <a:lnSpc>
                <a:spcPct val="107000"/>
              </a:lnSpc>
              <a:spcAft>
                <a:spcPts val="800"/>
              </a:spcAft>
            </a:pPr>
            <a:endParaRPr lang="en-GB" sz="1400" b="1" dirty="0">
              <a:solidFill>
                <a:schemeClr val="accent2"/>
              </a:solidFill>
            </a:endParaRPr>
          </a:p>
          <a:p>
            <a:pPr>
              <a:lnSpc>
                <a:spcPct val="107000"/>
              </a:lnSpc>
              <a:spcAft>
                <a:spcPts val="800"/>
              </a:spcAft>
            </a:pPr>
            <a:endParaRPr lang="en-GB" sz="1400" b="1" dirty="0">
              <a:solidFill>
                <a:srgbClr val="00B050"/>
              </a:solidFill>
            </a:endParaRPr>
          </a:p>
          <a:p>
            <a:pPr>
              <a:lnSpc>
                <a:spcPct val="107000"/>
              </a:lnSpc>
              <a:spcAft>
                <a:spcPts val="800"/>
              </a:spcAft>
            </a:pPr>
            <a:endParaRPr lang="en-GB" sz="1400" b="1" dirty="0">
              <a:solidFill>
                <a:srgbClr val="00B050"/>
              </a:solidFill>
            </a:endParaRPr>
          </a:p>
          <a:p>
            <a:pPr>
              <a:lnSpc>
                <a:spcPct val="107000"/>
              </a:lnSpc>
              <a:spcAft>
                <a:spcPts val="800"/>
              </a:spcAft>
            </a:pPr>
            <a:endParaRPr lang="en-GB" sz="1400" b="1" dirty="0">
              <a:solidFill>
                <a:srgbClr val="00B050"/>
              </a:solidFill>
            </a:endParaRPr>
          </a:p>
        </p:txBody>
      </p:sp>
      <p:pic>
        <p:nvPicPr>
          <p:cNvPr id="2" name="Picture 1" descr="Coming soon">
            <a:extLst>
              <a:ext uri="{FF2B5EF4-FFF2-40B4-BE49-F238E27FC236}">
                <a16:creationId xmlns:a16="http://schemas.microsoft.com/office/drawing/2014/main" id="{D25217EA-244B-B787-E419-FEA4C712392F}"/>
              </a:ext>
            </a:extLst>
          </p:cNvPr>
          <p:cNvPicPr>
            <a:picLocks noChangeAspect="1"/>
          </p:cNvPicPr>
          <p:nvPr/>
        </p:nvPicPr>
        <p:blipFill>
          <a:blip r:embed="rId2"/>
          <a:stretch>
            <a:fillRect/>
          </a:stretch>
        </p:blipFill>
        <p:spPr>
          <a:xfrm>
            <a:off x="3863752" y="2501513"/>
            <a:ext cx="4322439" cy="2901948"/>
          </a:xfrm>
          <a:prstGeom prst="rect">
            <a:avLst/>
          </a:prstGeom>
        </p:spPr>
      </p:pic>
    </p:spTree>
    <p:extLst>
      <p:ext uri="{BB962C8B-B14F-4D97-AF65-F5344CB8AC3E}">
        <p14:creationId xmlns:p14="http://schemas.microsoft.com/office/powerpoint/2010/main" val="2165863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9F5677D-AB0B-3046-8959-204B53F265D4}"/>
              </a:ext>
            </a:extLst>
          </p:cNvPr>
          <p:cNvSpPr>
            <a:spLocks noGrp="1"/>
          </p:cNvSpPr>
          <p:nvPr>
            <p:ph type="title"/>
          </p:nvPr>
        </p:nvSpPr>
        <p:spPr>
          <a:xfrm>
            <a:off x="442216" y="365711"/>
            <a:ext cx="8812915" cy="814403"/>
          </a:xfrm>
        </p:spPr>
        <p:txBody>
          <a:bodyPr>
            <a:normAutofit fontScale="90000"/>
          </a:bodyPr>
          <a:lstStyle/>
          <a:p>
            <a:r>
              <a:rPr lang="en-US" dirty="0">
                <a:solidFill>
                  <a:srgbClr val="00B050"/>
                </a:solidFill>
              </a:rPr>
              <a:t>Deteriorating Patient (Awareness)</a:t>
            </a:r>
            <a:br>
              <a:rPr lang="en-US" dirty="0">
                <a:solidFill>
                  <a:srgbClr val="00B050"/>
                </a:solidFill>
              </a:rPr>
            </a:br>
            <a:endParaRPr lang="en-US" sz="1400" dirty="0">
              <a:solidFill>
                <a:srgbClr val="00B050"/>
              </a:solidFill>
            </a:endParaRPr>
          </a:p>
        </p:txBody>
      </p:sp>
      <p:sp>
        <p:nvSpPr>
          <p:cNvPr id="5" name="Footer Placeholder 4">
            <a:extLst>
              <a:ext uri="{FF2B5EF4-FFF2-40B4-BE49-F238E27FC236}">
                <a16:creationId xmlns:a16="http://schemas.microsoft.com/office/drawing/2014/main" id="{12FC4B26-40DE-C840-B880-89B0F9E655A8}"/>
              </a:ext>
            </a:extLst>
          </p:cNvPr>
          <p:cNvSpPr>
            <a:spLocks noGrp="1"/>
          </p:cNvSpPr>
          <p:nvPr>
            <p:ph type="ftr" sz="quarter" idx="11"/>
          </p:nvPr>
        </p:nvSpPr>
        <p:spPr/>
        <p:txBody>
          <a:bodyPr/>
          <a:lstStyle/>
          <a:p>
            <a:r>
              <a:rPr lang="en-GB" b="1" dirty="0" err="1"/>
              <a:t>Bedfordshire,</a:t>
            </a:r>
            <a:r>
              <a:rPr lang="en-GB" b="1" dirty="0"/>
              <a:t> Luton and Milton Keynes Health and Care Partnership</a:t>
            </a:r>
            <a:endParaRPr lang="en-GB" dirty="0"/>
          </a:p>
        </p:txBody>
      </p:sp>
      <p:sp>
        <p:nvSpPr>
          <p:cNvPr id="6" name="Slide Number Placeholder 5">
            <a:extLst>
              <a:ext uri="{FF2B5EF4-FFF2-40B4-BE49-F238E27FC236}">
                <a16:creationId xmlns:a16="http://schemas.microsoft.com/office/drawing/2014/main" id="{17135F3E-2E0B-FD4F-A631-FFE9F2B87C7D}"/>
              </a:ext>
            </a:extLst>
          </p:cNvPr>
          <p:cNvSpPr>
            <a:spLocks noGrp="1"/>
          </p:cNvSpPr>
          <p:nvPr>
            <p:ph type="sldNum" sz="quarter" idx="12"/>
          </p:nvPr>
        </p:nvSpPr>
        <p:spPr/>
        <p:txBody>
          <a:bodyPr/>
          <a:lstStyle/>
          <a:p>
            <a:fld id="{30A60DCE-9105-48A5-8A92-25C9283756D1}" type="slidenum">
              <a:rPr lang="en-GB" smtClean="0"/>
              <a:pPr/>
              <a:t>9</a:t>
            </a:fld>
            <a:endParaRPr lang="en-GB" dirty="0"/>
          </a:p>
        </p:txBody>
      </p:sp>
      <p:sp>
        <p:nvSpPr>
          <p:cNvPr id="10" name="TextBox 9">
            <a:extLst>
              <a:ext uri="{FF2B5EF4-FFF2-40B4-BE49-F238E27FC236}">
                <a16:creationId xmlns:a16="http://schemas.microsoft.com/office/drawing/2014/main" id="{87B9808F-6EF9-6FC4-AC08-B70056F4C77D}"/>
              </a:ext>
            </a:extLst>
          </p:cNvPr>
          <p:cNvSpPr txBox="1"/>
          <p:nvPr/>
        </p:nvSpPr>
        <p:spPr>
          <a:xfrm>
            <a:off x="414697" y="4485517"/>
            <a:ext cx="2776297" cy="646331"/>
          </a:xfrm>
          <a:prstGeom prst="rect">
            <a:avLst/>
          </a:prstGeom>
          <a:noFill/>
          <a:ln>
            <a:solidFill>
              <a:srgbClr val="00B050"/>
            </a:solidFill>
          </a:ln>
        </p:spPr>
        <p:txBody>
          <a:bodyPr wrap="square" rtlCol="0">
            <a:spAutoFit/>
          </a:bodyPr>
          <a:lstStyle/>
          <a:p>
            <a:r>
              <a:rPr lang="en-GB" sz="1400" b="1" dirty="0">
                <a:solidFill>
                  <a:srgbClr val="00B050"/>
                </a:solidFill>
              </a:rPr>
              <a:t>Who is the training for:</a:t>
            </a:r>
          </a:p>
          <a:p>
            <a:r>
              <a:rPr lang="en-GB" sz="1100" dirty="0"/>
              <a:t>All adult social care staff working in Care Home Settings</a:t>
            </a:r>
          </a:p>
        </p:txBody>
      </p:sp>
      <p:sp>
        <p:nvSpPr>
          <p:cNvPr id="11" name="TextBox 10">
            <a:extLst>
              <a:ext uri="{FF2B5EF4-FFF2-40B4-BE49-F238E27FC236}">
                <a16:creationId xmlns:a16="http://schemas.microsoft.com/office/drawing/2014/main" id="{44AA2948-6D63-1ECB-A226-D469E0F1705C}"/>
              </a:ext>
            </a:extLst>
          </p:cNvPr>
          <p:cNvSpPr txBox="1"/>
          <p:nvPr/>
        </p:nvSpPr>
        <p:spPr>
          <a:xfrm>
            <a:off x="8950692" y="1926370"/>
            <a:ext cx="2843100" cy="2139560"/>
          </a:xfrm>
          <a:prstGeom prst="rect">
            <a:avLst/>
          </a:prstGeom>
          <a:noFill/>
          <a:ln>
            <a:solidFill>
              <a:srgbClr val="00B050"/>
            </a:solidFill>
          </a:ln>
        </p:spPr>
        <p:txBody>
          <a:bodyPr wrap="square" rtlCol="0">
            <a:spAutoFit/>
          </a:bodyPr>
          <a:lstStyle/>
          <a:p>
            <a:r>
              <a:rPr lang="en-GB" sz="1400" b="1" dirty="0">
                <a:solidFill>
                  <a:srgbClr val="00B050"/>
                </a:solidFill>
              </a:rPr>
              <a:t>How long is the training:</a:t>
            </a:r>
          </a:p>
          <a:p>
            <a:pPr>
              <a:lnSpc>
                <a:spcPct val="107000"/>
              </a:lnSpc>
              <a:spcAft>
                <a:spcPts val="800"/>
              </a:spcAft>
            </a:pPr>
            <a:endParaRPr lang="en-GB" sz="1400" b="1" i="1" dirty="0">
              <a:solidFill>
                <a:srgbClr val="00B050"/>
              </a:solidFill>
              <a:effectLst/>
              <a:latin typeface="Century Gothic" panose="020B0502020202020204" pitchFamily="34" charset="0"/>
              <a:ea typeface="Times New Roman" panose="02020603050405020304" pitchFamily="18" charset="0"/>
              <a:cs typeface="Calibri" panose="020F0502020204030204" pitchFamily="34" charset="0"/>
            </a:endParaRPr>
          </a:p>
          <a:p>
            <a:pPr>
              <a:lnSpc>
                <a:spcPct val="107000"/>
              </a:lnSpc>
              <a:spcAft>
                <a:spcPts val="800"/>
              </a:spcAft>
            </a:pPr>
            <a:endParaRPr lang="en-GB" sz="1400" b="1" i="1" dirty="0">
              <a:solidFill>
                <a:srgbClr val="00B050"/>
              </a:solidFill>
              <a:latin typeface="Century Gothic" panose="020B0502020202020204" pitchFamily="34" charset="0"/>
              <a:ea typeface="Times New Roman" panose="02020603050405020304" pitchFamily="18" charset="0"/>
              <a:cs typeface="Calibri" panose="020F0502020204030204" pitchFamily="34" charset="0"/>
            </a:endParaRPr>
          </a:p>
          <a:p>
            <a:pPr>
              <a:lnSpc>
                <a:spcPct val="107000"/>
              </a:lnSpc>
              <a:spcAft>
                <a:spcPts val="800"/>
              </a:spcAft>
            </a:pPr>
            <a:endParaRPr lang="en-GB" sz="1400" b="1" i="1" dirty="0">
              <a:solidFill>
                <a:srgbClr val="00B050"/>
              </a:solidFill>
              <a:effectLst/>
              <a:latin typeface="Century Gothic" panose="020B0502020202020204" pitchFamily="34" charset="0"/>
              <a:ea typeface="Times New Roman" panose="02020603050405020304" pitchFamily="18" charset="0"/>
              <a:cs typeface="Calibri" panose="020F0502020204030204" pitchFamily="34" charset="0"/>
            </a:endParaRPr>
          </a:p>
          <a:p>
            <a:pPr>
              <a:lnSpc>
                <a:spcPct val="107000"/>
              </a:lnSpc>
              <a:spcAft>
                <a:spcPts val="800"/>
              </a:spcAft>
            </a:pPr>
            <a:endParaRPr lang="en-GB" sz="1400" b="1" i="1" dirty="0">
              <a:solidFill>
                <a:srgbClr val="00B050"/>
              </a:solidFill>
              <a:latin typeface="Century Gothic" panose="020B0502020202020204" pitchFamily="34" charset="0"/>
              <a:ea typeface="Times New Roman" panose="02020603050405020304" pitchFamily="18" charset="0"/>
              <a:cs typeface="Calibri" panose="020F0502020204030204" pitchFamily="34" charset="0"/>
            </a:endParaRPr>
          </a:p>
          <a:p>
            <a:pPr>
              <a:lnSpc>
                <a:spcPct val="107000"/>
              </a:lnSpc>
              <a:spcAft>
                <a:spcPts val="800"/>
              </a:spcAft>
            </a:pPr>
            <a:endParaRPr lang="en-GB" sz="1400" b="1" i="1" dirty="0">
              <a:solidFill>
                <a:srgbClr val="00B050"/>
              </a:solidFill>
              <a:effectLst/>
              <a:latin typeface="Century Gothic" panose="020B0502020202020204" pitchFamily="34" charset="0"/>
              <a:ea typeface="Times New Roman" panose="02020603050405020304" pitchFamily="18" charset="0"/>
              <a:cs typeface="Calibri" panose="020F0502020204030204" pitchFamily="34" charset="0"/>
            </a:endParaRPr>
          </a:p>
          <a:p>
            <a:pPr>
              <a:lnSpc>
                <a:spcPct val="107000"/>
              </a:lnSpc>
              <a:spcAft>
                <a:spcPts val="800"/>
              </a:spcAft>
            </a:pPr>
            <a:endParaRPr lang="en-GB" sz="1100" b="1" i="1" dirty="0">
              <a:effectLst/>
              <a:latin typeface="Century Gothic" panose="020B0502020202020204" pitchFamily="34" charset="0"/>
              <a:ea typeface="Times New Roman" panose="02020603050405020304" pitchFamily="18" charset="0"/>
              <a:cs typeface="Calibri" panose="020F0502020204030204" pitchFamily="34" charset="0"/>
            </a:endParaRPr>
          </a:p>
        </p:txBody>
      </p:sp>
      <p:sp>
        <p:nvSpPr>
          <p:cNvPr id="12" name="TextBox 11">
            <a:extLst>
              <a:ext uri="{FF2B5EF4-FFF2-40B4-BE49-F238E27FC236}">
                <a16:creationId xmlns:a16="http://schemas.microsoft.com/office/drawing/2014/main" id="{336EF446-78D0-E3D2-3B26-D7E72DA63BF1}"/>
              </a:ext>
            </a:extLst>
          </p:cNvPr>
          <p:cNvSpPr txBox="1"/>
          <p:nvPr/>
        </p:nvSpPr>
        <p:spPr>
          <a:xfrm>
            <a:off x="442216" y="1926370"/>
            <a:ext cx="2776297" cy="2303066"/>
          </a:xfrm>
          <a:prstGeom prst="rect">
            <a:avLst/>
          </a:prstGeom>
          <a:noFill/>
          <a:ln>
            <a:solidFill>
              <a:srgbClr val="00B050"/>
            </a:solidFill>
          </a:ln>
        </p:spPr>
        <p:txBody>
          <a:bodyPr wrap="square" rtlCol="0">
            <a:spAutoFit/>
          </a:bodyPr>
          <a:lstStyle/>
          <a:p>
            <a:pPr>
              <a:lnSpc>
                <a:spcPct val="107000"/>
              </a:lnSpc>
              <a:spcAft>
                <a:spcPts val="800"/>
              </a:spcAft>
            </a:pPr>
            <a:r>
              <a:rPr lang="en-GB" sz="1400" b="1" dirty="0">
                <a:solidFill>
                  <a:srgbClr val="00B050"/>
                </a:solidFill>
              </a:rPr>
              <a:t>Course Overview:</a:t>
            </a:r>
          </a:p>
          <a:p>
            <a:pPr>
              <a:lnSpc>
                <a:spcPct val="107000"/>
              </a:lnSpc>
              <a:spcAft>
                <a:spcPts val="800"/>
              </a:spcAft>
            </a:pPr>
            <a:endParaRPr lang="en-GB" sz="1400" b="1" dirty="0">
              <a:solidFill>
                <a:srgbClr val="00B050"/>
              </a:solidFill>
            </a:endParaRPr>
          </a:p>
          <a:p>
            <a:pPr>
              <a:lnSpc>
                <a:spcPct val="107000"/>
              </a:lnSpc>
              <a:spcAft>
                <a:spcPts val="800"/>
              </a:spcAft>
            </a:pPr>
            <a:endParaRPr lang="en-GB" sz="1400" b="1" dirty="0">
              <a:solidFill>
                <a:srgbClr val="00B050"/>
              </a:solidFill>
            </a:endParaRPr>
          </a:p>
          <a:p>
            <a:pPr>
              <a:lnSpc>
                <a:spcPct val="107000"/>
              </a:lnSpc>
              <a:spcAft>
                <a:spcPts val="800"/>
              </a:spcAft>
            </a:pPr>
            <a:endParaRPr lang="en-GB" sz="1400" b="1" dirty="0">
              <a:solidFill>
                <a:srgbClr val="00B050"/>
              </a:solidFill>
            </a:endParaRPr>
          </a:p>
          <a:p>
            <a:pPr>
              <a:lnSpc>
                <a:spcPct val="107000"/>
              </a:lnSpc>
              <a:spcAft>
                <a:spcPts val="800"/>
              </a:spcAft>
            </a:pPr>
            <a:endParaRPr lang="en-GB" sz="1400" b="1" dirty="0">
              <a:solidFill>
                <a:srgbClr val="00B050"/>
              </a:solidFill>
            </a:endParaRPr>
          </a:p>
          <a:p>
            <a:pPr>
              <a:lnSpc>
                <a:spcPct val="107000"/>
              </a:lnSpc>
              <a:spcAft>
                <a:spcPts val="800"/>
              </a:spcAft>
            </a:pPr>
            <a:endParaRPr lang="en-GB" sz="1400" b="1" dirty="0">
              <a:solidFill>
                <a:srgbClr val="00B050"/>
              </a:solidFill>
            </a:endParaRPr>
          </a:p>
          <a:p>
            <a:pPr>
              <a:lnSpc>
                <a:spcPct val="107000"/>
              </a:lnSpc>
              <a:spcAft>
                <a:spcPts val="800"/>
              </a:spcAft>
            </a:pPr>
            <a:endParaRPr lang="en-GB" sz="1400" b="1" dirty="0">
              <a:solidFill>
                <a:srgbClr val="00B050"/>
              </a:solidFill>
            </a:endParaRPr>
          </a:p>
        </p:txBody>
      </p:sp>
      <p:sp>
        <p:nvSpPr>
          <p:cNvPr id="13" name="TextBox 12">
            <a:extLst>
              <a:ext uri="{FF2B5EF4-FFF2-40B4-BE49-F238E27FC236}">
                <a16:creationId xmlns:a16="http://schemas.microsoft.com/office/drawing/2014/main" id="{E61E53FE-9E6C-B5F3-D7B8-9CF4B9F30F16}"/>
              </a:ext>
            </a:extLst>
          </p:cNvPr>
          <p:cNvSpPr txBox="1"/>
          <p:nvPr/>
        </p:nvSpPr>
        <p:spPr>
          <a:xfrm>
            <a:off x="3341098" y="1926370"/>
            <a:ext cx="5444582" cy="4102854"/>
          </a:xfrm>
          <a:prstGeom prst="rect">
            <a:avLst/>
          </a:prstGeom>
          <a:noFill/>
          <a:ln>
            <a:solidFill>
              <a:srgbClr val="00B050"/>
            </a:solidFill>
          </a:ln>
        </p:spPr>
        <p:txBody>
          <a:bodyPr wrap="square" rtlCol="0">
            <a:spAutoFit/>
          </a:bodyPr>
          <a:lstStyle/>
          <a:p>
            <a:pPr>
              <a:lnSpc>
                <a:spcPct val="107000"/>
              </a:lnSpc>
              <a:spcAft>
                <a:spcPts val="800"/>
              </a:spcAft>
            </a:pPr>
            <a:r>
              <a:rPr lang="en-GB" sz="1400" b="1" dirty="0">
                <a:solidFill>
                  <a:srgbClr val="00B050"/>
                </a:solidFill>
              </a:rPr>
              <a:t>Key Learning Points:</a:t>
            </a:r>
            <a:endParaRPr lang="en-GB" sz="1100" b="1" i="1" dirty="0">
              <a:solidFill>
                <a:srgbClr val="00B050"/>
              </a:solidFill>
              <a:latin typeface="Century Gothic" panose="020B0502020202020204" pitchFamily="34" charset="0"/>
              <a:ea typeface="Times New Roman" panose="02020603050405020304" pitchFamily="18" charset="0"/>
              <a:cs typeface="Calibri" panose="020F0502020204030204" pitchFamily="34" charset="0"/>
            </a:endParaRPr>
          </a:p>
          <a:p>
            <a:pPr>
              <a:lnSpc>
                <a:spcPct val="107000"/>
              </a:lnSpc>
              <a:spcAft>
                <a:spcPts val="800"/>
              </a:spcAft>
            </a:pPr>
            <a:endParaRPr lang="en-GB" sz="11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dirty="0">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dirty="0">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dirty="0">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dirty="0">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dirty="0">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dirty="0">
              <a:latin typeface="Century Gothic" panose="020B0502020202020204" pitchFamily="34" charset="0"/>
              <a:ea typeface="Calibri" panose="020F0502020204030204" pitchFamily="34" charset="0"/>
              <a:cs typeface="Times New Roman" panose="02020603050405020304" pitchFamily="18" charset="0"/>
            </a:endParaRPr>
          </a:p>
          <a:p>
            <a:pPr algn="r">
              <a:lnSpc>
                <a:spcPct val="107000"/>
              </a:lnSpc>
              <a:spcAft>
                <a:spcPts val="800"/>
              </a:spcAft>
            </a:pPr>
            <a:endParaRPr lang="en-GB" b="1" dirty="0">
              <a:solidFill>
                <a:srgbClr val="00B050"/>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B3F663C0-29A8-7653-455D-A2726C9D25DA}"/>
              </a:ext>
            </a:extLst>
          </p:cNvPr>
          <p:cNvSpPr txBox="1"/>
          <p:nvPr/>
        </p:nvSpPr>
        <p:spPr>
          <a:xfrm>
            <a:off x="415639" y="5382893"/>
            <a:ext cx="2820305" cy="646331"/>
          </a:xfrm>
          <a:prstGeom prst="rect">
            <a:avLst/>
          </a:prstGeom>
          <a:noFill/>
          <a:ln>
            <a:solidFill>
              <a:srgbClr val="00B050"/>
            </a:solidFill>
          </a:ln>
        </p:spPr>
        <p:txBody>
          <a:bodyPr wrap="square" rtlCol="0">
            <a:spAutoFit/>
          </a:bodyPr>
          <a:lstStyle/>
          <a:p>
            <a:r>
              <a:rPr lang="en-GB" sz="1400" b="1" dirty="0">
                <a:solidFill>
                  <a:srgbClr val="00B050"/>
                </a:solidFill>
              </a:rPr>
              <a:t>Dates Times Venue:</a:t>
            </a:r>
          </a:p>
          <a:p>
            <a:r>
              <a:rPr lang="en-GB" sz="1100" dirty="0"/>
              <a:t>Online E-learning at individual’s convenience</a:t>
            </a:r>
          </a:p>
        </p:txBody>
      </p:sp>
      <p:sp>
        <p:nvSpPr>
          <p:cNvPr id="17" name="TextBox 16">
            <a:extLst>
              <a:ext uri="{FF2B5EF4-FFF2-40B4-BE49-F238E27FC236}">
                <a16:creationId xmlns:a16="http://schemas.microsoft.com/office/drawing/2014/main" id="{1781E83B-9954-F802-8348-5B3B82A97EF8}"/>
              </a:ext>
            </a:extLst>
          </p:cNvPr>
          <p:cNvSpPr txBox="1"/>
          <p:nvPr/>
        </p:nvSpPr>
        <p:spPr>
          <a:xfrm>
            <a:off x="8935784" y="4385526"/>
            <a:ext cx="2843100" cy="1636858"/>
          </a:xfrm>
          <a:prstGeom prst="rect">
            <a:avLst/>
          </a:prstGeom>
          <a:noFill/>
          <a:ln>
            <a:solidFill>
              <a:srgbClr val="00B050"/>
            </a:solidFill>
          </a:ln>
        </p:spPr>
        <p:txBody>
          <a:bodyPr wrap="square">
            <a:spAutoFit/>
          </a:bodyPr>
          <a:lstStyle/>
          <a:p>
            <a:pPr>
              <a:lnSpc>
                <a:spcPct val="107000"/>
              </a:lnSpc>
              <a:spcAft>
                <a:spcPts val="800"/>
              </a:spcAft>
            </a:pPr>
            <a:r>
              <a:rPr lang="en-GB" sz="1400" b="1" dirty="0">
                <a:solidFill>
                  <a:srgbClr val="00B050"/>
                </a:solidFill>
              </a:rPr>
              <a:t>How to register/enrol:</a:t>
            </a:r>
          </a:p>
          <a:p>
            <a:pPr>
              <a:lnSpc>
                <a:spcPct val="107000"/>
              </a:lnSpc>
              <a:spcAft>
                <a:spcPts val="800"/>
              </a:spcAft>
            </a:pPr>
            <a:endParaRPr lang="en-GB" sz="1400" b="1" dirty="0">
              <a:solidFill>
                <a:srgbClr val="00B050"/>
              </a:solidFill>
            </a:endParaRPr>
          </a:p>
          <a:p>
            <a:pPr>
              <a:lnSpc>
                <a:spcPct val="107000"/>
              </a:lnSpc>
              <a:spcAft>
                <a:spcPts val="800"/>
              </a:spcAft>
            </a:pPr>
            <a:endParaRPr lang="en-GB" sz="1400" b="1" dirty="0">
              <a:solidFill>
                <a:srgbClr val="00B050"/>
              </a:solidFill>
            </a:endParaRPr>
          </a:p>
          <a:p>
            <a:pPr>
              <a:lnSpc>
                <a:spcPct val="107000"/>
              </a:lnSpc>
              <a:spcAft>
                <a:spcPts val="800"/>
              </a:spcAft>
            </a:pPr>
            <a:endParaRPr lang="en-GB" sz="1400" b="1" dirty="0">
              <a:solidFill>
                <a:srgbClr val="00B050"/>
              </a:solidFill>
            </a:endParaRPr>
          </a:p>
          <a:p>
            <a:pPr>
              <a:lnSpc>
                <a:spcPct val="107000"/>
              </a:lnSpc>
              <a:spcAft>
                <a:spcPts val="800"/>
              </a:spcAft>
            </a:pPr>
            <a:endParaRPr lang="en-GB" sz="1400" b="1" dirty="0">
              <a:solidFill>
                <a:srgbClr val="00B050"/>
              </a:solidFill>
            </a:endParaRPr>
          </a:p>
        </p:txBody>
      </p:sp>
      <p:pic>
        <p:nvPicPr>
          <p:cNvPr id="2" name="Picture 1" descr="Coming soon">
            <a:extLst>
              <a:ext uri="{FF2B5EF4-FFF2-40B4-BE49-F238E27FC236}">
                <a16:creationId xmlns:a16="http://schemas.microsoft.com/office/drawing/2014/main" id="{D25217EA-244B-B787-E419-FEA4C712392F}"/>
              </a:ext>
            </a:extLst>
          </p:cNvPr>
          <p:cNvPicPr>
            <a:picLocks noChangeAspect="1"/>
          </p:cNvPicPr>
          <p:nvPr/>
        </p:nvPicPr>
        <p:blipFill>
          <a:blip r:embed="rId2"/>
          <a:stretch>
            <a:fillRect/>
          </a:stretch>
        </p:blipFill>
        <p:spPr>
          <a:xfrm>
            <a:off x="3791744" y="2531357"/>
            <a:ext cx="4322439" cy="2901948"/>
          </a:xfrm>
          <a:prstGeom prst="rect">
            <a:avLst/>
          </a:prstGeom>
        </p:spPr>
      </p:pic>
    </p:spTree>
    <p:extLst>
      <p:ext uri="{BB962C8B-B14F-4D97-AF65-F5344CB8AC3E}">
        <p14:creationId xmlns:p14="http://schemas.microsoft.com/office/powerpoint/2010/main" val="2302528233"/>
      </p:ext>
    </p:extLst>
  </p:cSld>
  <p:clrMapOvr>
    <a:masterClrMapping/>
  </p:clrMapOvr>
</p:sld>
</file>

<file path=ppt/theme/theme1.xml><?xml version="1.0" encoding="utf-8"?>
<a:theme xmlns:a="http://schemas.openxmlformats.org/drawingml/2006/main" name="Office Theme">
  <a:themeElements>
    <a:clrScheme name="BLMK colours Oct 2021">
      <a:dk1>
        <a:srgbClr val="000000"/>
      </a:dk1>
      <a:lt1>
        <a:srgbClr val="FFFFFF"/>
      </a:lt1>
      <a:dk2>
        <a:srgbClr val="2B307E"/>
      </a:dk2>
      <a:lt2>
        <a:srgbClr val="EEECE1"/>
      </a:lt2>
      <a:accent1>
        <a:srgbClr val="00A198"/>
      </a:accent1>
      <a:accent2>
        <a:srgbClr val="009BDA"/>
      </a:accent2>
      <a:accent3>
        <a:srgbClr val="514E93"/>
      </a:accent3>
      <a:accent4>
        <a:srgbClr val="F9B334"/>
      </a:accent4>
      <a:accent5>
        <a:srgbClr val="3EAB38"/>
      </a:accent5>
      <a:accent6>
        <a:srgbClr val="E8501D"/>
      </a:accent6>
      <a:hlink>
        <a:srgbClr val="00A198"/>
      </a:hlink>
      <a:folHlink>
        <a:srgbClr val="3DAA37"/>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d06b9faf-e485-43ba-9767-f211651fe416">COMENG-406079406-688100</_dlc_DocId>
    <_dlc_DocIdUrl xmlns="d06b9faf-e485-43ba-9767-f211651fe416">
      <Url>https://csucloudservices.sharepoint.com/teams/comms/_layouts/15/DocIdRedir.aspx?ID=COMENG-406079406-688100</Url>
      <Description>COMENG-406079406-688100</Description>
    </_dlc_DocIdUrl>
    <VMActioned xmlns="31f7c2ba-4170-4718-a5ff-dddeae16ca32">N/A</VMActioned>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BA76803C70C50249B000B3F4542A923E" ma:contentTypeVersion="1600" ma:contentTypeDescription="Create a new document." ma:contentTypeScope="" ma:versionID="ae45dfce41422933a36ae6da763b3af9">
  <xsd:schema xmlns:xsd="http://www.w3.org/2001/XMLSchema" xmlns:xs="http://www.w3.org/2001/XMLSchema" xmlns:p="http://schemas.microsoft.com/office/2006/metadata/properties" xmlns:ns2="d06b9faf-e485-43ba-9767-f211651fe416" xmlns:ns3="31f7c2ba-4170-4718-a5ff-dddeae16ca32" targetNamespace="http://schemas.microsoft.com/office/2006/metadata/properties" ma:root="true" ma:fieldsID="38c426439b278c435ba1ceeff9505222" ns2:_="" ns3:_="">
    <xsd:import namespace="d06b9faf-e485-43ba-9767-f211651fe416"/>
    <xsd:import namespace="31f7c2ba-4170-4718-a5ff-dddeae16ca32"/>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2:SharedWithUsers" minOccurs="0"/>
                <xsd:element ref="ns2:SharedWithDetails" minOccurs="0"/>
                <xsd:element ref="ns3:MediaServiceEventHashCode" minOccurs="0"/>
                <xsd:element ref="ns3:MediaServiceGenerationTime" minOccurs="0"/>
                <xsd:element ref="ns3:VMActioned"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6b9faf-e485-43ba-9767-f211651fe41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1f7c2ba-4170-4718-a5ff-dddeae16ca3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VMActioned" ma:index="21" nillable="true" ma:displayName="Voice Mail Actioned?" ma:default="N/A" ma:format="RadioButtons" ma:indexed="true" ma:internalName="VMActioned">
      <xsd:simpleType>
        <xsd:restriction base="dms:Choice">
          <xsd:enumeration value="Yes"/>
          <xsd:enumeration value="No"/>
          <xsd:enumeration value="N/A"/>
        </xsd:restriction>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LengthInSeconds" ma:index="24"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F4FA92-9980-4A10-8630-1A5681B9529A}">
  <ds:schemaRefs>
    <ds:schemaRef ds:uri="http://schemas.microsoft.com/sharepoint/events"/>
  </ds:schemaRefs>
</ds:datastoreItem>
</file>

<file path=customXml/itemProps2.xml><?xml version="1.0" encoding="utf-8"?>
<ds:datastoreItem xmlns:ds="http://schemas.openxmlformats.org/officeDocument/2006/customXml" ds:itemID="{78153355-B80A-41EF-BBF7-77E2ADEBC77E}">
  <ds:schemaRefs>
    <ds:schemaRef ds:uri="http://purl.org/dc/elements/1.1/"/>
    <ds:schemaRef ds:uri="http://schemas.microsoft.com/office/2006/metadata/properties"/>
    <ds:schemaRef ds:uri="http://purl.org/dc/dcmitype/"/>
    <ds:schemaRef ds:uri="d06b9faf-e485-43ba-9767-f211651fe416"/>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31f7c2ba-4170-4718-a5ff-dddeae16ca32"/>
    <ds:schemaRef ds:uri="http://www.w3.org/XML/1998/namespace"/>
  </ds:schemaRefs>
</ds:datastoreItem>
</file>

<file path=customXml/itemProps3.xml><?xml version="1.0" encoding="utf-8"?>
<ds:datastoreItem xmlns:ds="http://schemas.openxmlformats.org/officeDocument/2006/customXml" ds:itemID="{1357A83D-ECB4-43F3-91ED-4BD0089DB1AB}">
  <ds:schemaRefs>
    <ds:schemaRef ds:uri="http://schemas.microsoft.com/sharepoint/v3/contenttype/forms"/>
  </ds:schemaRefs>
</ds:datastoreItem>
</file>

<file path=customXml/itemProps4.xml><?xml version="1.0" encoding="utf-8"?>
<ds:datastoreItem xmlns:ds="http://schemas.openxmlformats.org/officeDocument/2006/customXml" ds:itemID="{F3798F98-1E41-47F7-8C34-85A819F168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6b9faf-e485-43ba-9767-f211651fe416"/>
    <ds:schemaRef ds:uri="31f7c2ba-4170-4718-a5ff-dddeae16ca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40429</TotalTime>
  <Words>8581</Words>
  <Application>Microsoft Office PowerPoint</Application>
  <PresentationFormat>Widescreen</PresentationFormat>
  <Paragraphs>1480</Paragraphs>
  <Slides>35</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Aptos</vt:lpstr>
      <vt:lpstr>Arial</vt:lpstr>
      <vt:lpstr>Calibri</vt:lpstr>
      <vt:lpstr>Calibri (MS)</vt:lpstr>
      <vt:lpstr>Century Gothic</vt:lpstr>
      <vt:lpstr>Montserrat</vt:lpstr>
      <vt:lpstr>Times New Roman</vt:lpstr>
      <vt:lpstr>Wingdings</vt:lpstr>
      <vt:lpstr>Office Theme</vt:lpstr>
      <vt:lpstr>  Care Home Staff Training Brochure  to support delivery of the Enhanced Health In Care Home Framework across BLMK  April 2025 – March 2026</vt:lpstr>
      <vt:lpstr>Introduction</vt:lpstr>
      <vt:lpstr>Enhanced Health In Care Homes Framework Training Areas</vt:lpstr>
      <vt:lpstr>Calendar View What’s On When at a Glance many of the training session can be accessed all year as they are available from several online platforms to complete at your leisure</vt:lpstr>
      <vt:lpstr>Continence Awareness </vt:lpstr>
      <vt:lpstr>Continence Champion </vt:lpstr>
      <vt:lpstr>Dementia Awareness </vt:lpstr>
      <vt:lpstr>Dementia Champion </vt:lpstr>
      <vt:lpstr>Deteriorating Patient (Awareness) </vt:lpstr>
      <vt:lpstr>Deteriorating Patient Champion </vt:lpstr>
      <vt:lpstr>Digital Training Awareness</vt:lpstr>
      <vt:lpstr>Digital Training Champion</vt:lpstr>
      <vt:lpstr>End of Life/Palliative Care Awareness </vt:lpstr>
      <vt:lpstr>End of Life / Palliative Care Champion </vt:lpstr>
      <vt:lpstr>Falls Awareness </vt:lpstr>
      <vt:lpstr>Falls Champion </vt:lpstr>
      <vt:lpstr>Hydration Awareness</vt:lpstr>
      <vt:lpstr>(Drinkwell) Hydration Champion </vt:lpstr>
      <vt:lpstr>Medication Training  (this training consists of 3 Tiers in total)</vt:lpstr>
      <vt:lpstr>Medication Training  (this training consists of 3 Tiers in total)</vt:lpstr>
      <vt:lpstr>Medication Training – Champion Tier 3 (this training consists of 3 levels in total)</vt:lpstr>
      <vt:lpstr>Mental Health – Awareness  </vt:lpstr>
      <vt:lpstr>Mental Health Champion </vt:lpstr>
      <vt:lpstr>Nutrition Awareness</vt:lpstr>
      <vt:lpstr>(Food First) Nutrition Champion </vt:lpstr>
      <vt:lpstr>Oral Health Awareness – Improving Mouth Care </vt:lpstr>
      <vt:lpstr>Oral Health Champion Training </vt:lpstr>
      <vt:lpstr>Personalised Care &amp; Support Planning </vt:lpstr>
      <vt:lpstr>Personalised Care &amp; Support Planning </vt:lpstr>
      <vt:lpstr>PUFFINS TRAINING: Pressure Ulcer Food First INitiative</vt:lpstr>
      <vt:lpstr>SWALLOW AWARENESS </vt:lpstr>
      <vt:lpstr>Wound Care (Skin) Awareness </vt:lpstr>
      <vt:lpstr>Wound Care (Skin) Champion </vt:lpstr>
      <vt:lpstr>Acknowledgements</vt:lpstr>
      <vt:lpstr>Key Contacts &amp;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Communicating through change ICS/CCG Transition</dc:title>
  <dc:creator>SUMMERS, Michelle (NHS BEDFORDSHIRE CCG)</dc:creator>
  <cp:lastModifiedBy>HOLDING, Donna (NHS BEDFORDSHIRE, LUTON AND MILTON KEYNES ICB - M1J4Y)</cp:lastModifiedBy>
  <cp:revision>426</cp:revision>
  <cp:lastPrinted>2024-06-19T10:01:33Z</cp:lastPrinted>
  <dcterms:created xsi:type="dcterms:W3CDTF">2021-04-30T07:09:02Z</dcterms:created>
  <dcterms:modified xsi:type="dcterms:W3CDTF">2025-08-29T08:50:33Z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0x010100BA76803C70C50249B000B3F4542A923E</vt:lpwstr>
  </property>
  <property fmtid="{D5CDD505-2E9C-101B-9397-08002B2CF9AE}" pid="3" name="_dlc_DocIdItemGuid">
    <vt:lpwstr>93024a7b-fed9-4ab7-acec-36d68c9763ea</vt:lpwstr>
  </property>
</Properties>
</file>